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6" r:id="rId3"/>
    <p:sldId id="323" r:id="rId5"/>
    <p:sldId id="324" r:id="rId6"/>
    <p:sldId id="355" r:id="rId7"/>
    <p:sldId id="375" r:id="rId8"/>
    <p:sldId id="363" r:id="rId9"/>
    <p:sldId id="364" r:id="rId10"/>
    <p:sldId id="365" r:id="rId11"/>
    <p:sldId id="366" r:id="rId12"/>
    <p:sldId id="367" r:id="rId13"/>
    <p:sldId id="368" r:id="rId14"/>
    <p:sldId id="362" r:id="rId15"/>
    <p:sldId id="369" r:id="rId16"/>
    <p:sldId id="370" r:id="rId17"/>
    <p:sldId id="372" r:id="rId18"/>
    <p:sldId id="373" r:id="rId19"/>
    <p:sldId id="374"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97" r:id="rId36"/>
    <p:sldId id="398" r:id="rId37"/>
    <p:sldId id="399" r:id="rId38"/>
    <p:sldId id="400" r:id="rId39"/>
    <p:sldId id="401" r:id="rId40"/>
    <p:sldId id="402" r:id="rId41"/>
    <p:sldId id="403" r:id="rId42"/>
    <p:sldId id="404" r:id="rId43"/>
    <p:sldId id="405" r:id="rId44"/>
    <p:sldId id="406" r:id="rId45"/>
    <p:sldId id="407" r:id="rId46"/>
    <p:sldId id="394" r:id="rId47"/>
    <p:sldId id="349" r:id="rId48"/>
    <p:sldId id="317" r:id="rId49"/>
    <p:sldId id="333" r:id="rId50"/>
    <p:sldId id="334" r:id="rId51"/>
    <p:sldId id="335" r:id="rId52"/>
    <p:sldId id="337" r:id="rId53"/>
    <p:sldId id="338" r:id="rId54"/>
    <p:sldId id="339" r:id="rId55"/>
    <p:sldId id="340" r:id="rId56"/>
    <p:sldId id="341" r:id="rId57"/>
    <p:sldId id="342" r:id="rId58"/>
    <p:sldId id="343" r:id="rId59"/>
    <p:sldId id="344" r:id="rId60"/>
    <p:sldId id="345" r:id="rId61"/>
    <p:sldId id="346" r:id="rId62"/>
    <p:sldId id="347" r:id="rId63"/>
    <p:sldId id="348" r:id="rId64"/>
    <p:sldId id="350" r:id="rId65"/>
    <p:sldId id="351" r:id="rId66"/>
    <p:sldId id="318" r:id="rId67"/>
    <p:sldId id="280" r:id="rId68"/>
    <p:sldId id="319" r:id="rId69"/>
    <p:sldId id="320" r:id="rId70"/>
    <p:sldId id="321" r:id="rId71"/>
    <p:sldId id="322" r:id="rId72"/>
    <p:sldId id="285" r:id="rId73"/>
  </p:sldIdLst>
  <p:sldSz cx="12192000" cy="6858000"/>
  <p:notesSz cx="6858000" cy="9144000"/>
  <p:custDataLst>
    <p:tags r:id="rId7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37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4" autoAdjust="0"/>
    <p:restoredTop sz="94660"/>
  </p:normalViewPr>
  <p:slideViewPr>
    <p:cSldViewPr snapToGrid="0" showGuides="1">
      <p:cViewPr varScale="1">
        <p:scale>
          <a:sx n="115" d="100"/>
          <a:sy n="115" d="100"/>
        </p:scale>
        <p:origin x="822" y="96"/>
      </p:cViewPr>
      <p:guideLst>
        <p:guide orient="horz" pos="2040"/>
        <p:guide pos="3762"/>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gs" Target="tags/tag49.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至今，“大挑”竞赛已经举办了十六届，每年</a:t>
            </a:r>
            <a:r>
              <a:rPr lang="en-US" altLang="zh-CN" dirty="0" smtClean="0"/>
              <a:t>1000</a:t>
            </a:r>
            <a:r>
              <a:rPr lang="zh-CN" altLang="en-US" dirty="0" smtClean="0"/>
              <a:t>多所高校参与，累计吸引全国两千多万大学生参赛，点燃了无数学子的科研报国梦想。</a:t>
            </a:r>
            <a:r>
              <a:rPr lang="en-US" altLang="zh-CN" baseline="0" dirty="0" smtClean="0"/>
              <a:t>       </a:t>
            </a:r>
            <a:endParaRPr lang="en-US" altLang="zh-CN" baseline="0" dirty="0" smtClean="0"/>
          </a:p>
          <a:p>
            <a:r>
              <a:rPr lang="zh-CN" altLang="en-US" dirty="0" smtClean="0"/>
              <a:t>从“挑战杯”竞赛获奖者中走出了</a:t>
            </a:r>
            <a:r>
              <a:rPr lang="en-US" altLang="zh-CN" dirty="0" smtClean="0"/>
              <a:t>2</a:t>
            </a:r>
            <a:r>
              <a:rPr lang="zh-CN" altLang="en-US" dirty="0" smtClean="0"/>
              <a:t>位院士、</a:t>
            </a:r>
            <a:r>
              <a:rPr lang="en-US" altLang="zh-CN" dirty="0" smtClean="0"/>
              <a:t>6</a:t>
            </a:r>
            <a:r>
              <a:rPr lang="zh-CN" altLang="en-US" dirty="0" smtClean="0"/>
              <a:t>位国家重点实验室负责人、</a:t>
            </a:r>
            <a:r>
              <a:rPr lang="en-US" altLang="zh-CN" dirty="0" smtClean="0"/>
              <a:t>20</a:t>
            </a:r>
            <a:r>
              <a:rPr lang="zh-CN" altLang="en-US" dirty="0" smtClean="0"/>
              <a:t>多位教授和博士生导师。</a:t>
            </a:r>
            <a:r>
              <a:rPr lang="en-US" altLang="zh-CN" dirty="0" smtClean="0"/>
              <a:t>70%</a:t>
            </a:r>
            <a:r>
              <a:rPr lang="zh-CN" altLang="en-US" dirty="0" smtClean="0"/>
              <a:t>的学生获奖后继续攻读更高层次的学历，近</a:t>
            </a:r>
            <a:r>
              <a:rPr lang="en-US" altLang="zh-CN" dirty="0" smtClean="0"/>
              <a:t>30%</a:t>
            </a:r>
            <a:r>
              <a:rPr lang="zh-CN" altLang="en-US" dirty="0" smtClean="0"/>
              <a:t>的学生出国深造。“大挑”已经成为创新型人才培养的重要途径。</a:t>
            </a:r>
            <a:endParaRPr lang="zh-CN" altLang="en-US" dirty="0" smtClean="0"/>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7CD54-755A-4778-B825-C19BF641AE1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349834" y="2010341"/>
            <a:ext cx="2972256" cy="2446480"/>
          </a:xfrm>
          <a:custGeom>
            <a:avLst/>
            <a:gdLst>
              <a:gd name="connsiteX0" fmla="*/ 0 w 2972256"/>
              <a:gd name="connsiteY0" fmla="*/ 0 h 2446480"/>
              <a:gd name="connsiteX1" fmla="*/ 2972256 w 2972256"/>
              <a:gd name="connsiteY1" fmla="*/ 0 h 2446480"/>
              <a:gd name="connsiteX2" fmla="*/ 2972256 w 2972256"/>
              <a:gd name="connsiteY2" fmla="*/ 2446480 h 2446480"/>
              <a:gd name="connsiteX3" fmla="*/ 0 w 2972256"/>
              <a:gd name="connsiteY3" fmla="*/ 2446480 h 2446480"/>
            </a:gdLst>
            <a:ahLst/>
            <a:cxnLst>
              <a:cxn ang="0">
                <a:pos x="connsiteX0" y="connsiteY0"/>
              </a:cxn>
              <a:cxn ang="0">
                <a:pos x="connsiteX1" y="connsiteY1"/>
              </a:cxn>
              <a:cxn ang="0">
                <a:pos x="connsiteX2" y="connsiteY2"/>
              </a:cxn>
              <a:cxn ang="0">
                <a:pos x="connsiteX3" y="connsiteY3"/>
              </a:cxn>
            </a:cxnLst>
            <a:rect l="l" t="t" r="r" b="b"/>
            <a:pathLst>
              <a:path w="2972256" h="2446480">
                <a:moveTo>
                  <a:pt x="0" y="0"/>
                </a:moveTo>
                <a:lnTo>
                  <a:pt x="2972256" y="0"/>
                </a:lnTo>
                <a:lnTo>
                  <a:pt x="2972256" y="2446480"/>
                </a:lnTo>
                <a:lnTo>
                  <a:pt x="0" y="2446480"/>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609874" y="2010345"/>
            <a:ext cx="2972256" cy="2446480"/>
          </a:xfrm>
          <a:custGeom>
            <a:avLst/>
            <a:gdLst>
              <a:gd name="connsiteX0" fmla="*/ 0 w 2972256"/>
              <a:gd name="connsiteY0" fmla="*/ 0 h 2446480"/>
              <a:gd name="connsiteX1" fmla="*/ 2972256 w 2972256"/>
              <a:gd name="connsiteY1" fmla="*/ 0 h 2446480"/>
              <a:gd name="connsiteX2" fmla="*/ 2972256 w 2972256"/>
              <a:gd name="connsiteY2" fmla="*/ 2446480 h 2446480"/>
              <a:gd name="connsiteX3" fmla="*/ 0 w 2972256"/>
              <a:gd name="connsiteY3" fmla="*/ 2446480 h 2446480"/>
            </a:gdLst>
            <a:ahLst/>
            <a:cxnLst>
              <a:cxn ang="0">
                <a:pos x="connsiteX0" y="connsiteY0"/>
              </a:cxn>
              <a:cxn ang="0">
                <a:pos x="connsiteX1" y="connsiteY1"/>
              </a:cxn>
              <a:cxn ang="0">
                <a:pos x="connsiteX2" y="connsiteY2"/>
              </a:cxn>
              <a:cxn ang="0">
                <a:pos x="connsiteX3" y="connsiteY3"/>
              </a:cxn>
            </a:cxnLst>
            <a:rect l="l" t="t" r="r" b="b"/>
            <a:pathLst>
              <a:path w="2972256" h="2446480">
                <a:moveTo>
                  <a:pt x="0" y="0"/>
                </a:moveTo>
                <a:lnTo>
                  <a:pt x="2972256" y="0"/>
                </a:lnTo>
                <a:lnTo>
                  <a:pt x="2972256" y="2446480"/>
                </a:lnTo>
                <a:lnTo>
                  <a:pt x="0" y="244648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869910" y="2010345"/>
            <a:ext cx="2972256" cy="2446480"/>
          </a:xfrm>
          <a:custGeom>
            <a:avLst/>
            <a:gdLst>
              <a:gd name="connsiteX0" fmla="*/ 0 w 2972256"/>
              <a:gd name="connsiteY0" fmla="*/ 0 h 2446480"/>
              <a:gd name="connsiteX1" fmla="*/ 2972256 w 2972256"/>
              <a:gd name="connsiteY1" fmla="*/ 0 h 2446480"/>
              <a:gd name="connsiteX2" fmla="*/ 2972256 w 2972256"/>
              <a:gd name="connsiteY2" fmla="*/ 2446480 h 2446480"/>
              <a:gd name="connsiteX3" fmla="*/ 0 w 2972256"/>
              <a:gd name="connsiteY3" fmla="*/ 2446480 h 2446480"/>
            </a:gdLst>
            <a:ahLst/>
            <a:cxnLst>
              <a:cxn ang="0">
                <a:pos x="connsiteX0" y="connsiteY0"/>
              </a:cxn>
              <a:cxn ang="0">
                <a:pos x="connsiteX1" y="connsiteY1"/>
              </a:cxn>
              <a:cxn ang="0">
                <a:pos x="connsiteX2" y="connsiteY2"/>
              </a:cxn>
              <a:cxn ang="0">
                <a:pos x="connsiteX3" y="connsiteY3"/>
              </a:cxn>
            </a:cxnLst>
            <a:rect l="l" t="t" r="r" b="b"/>
            <a:pathLst>
              <a:path w="2972256" h="2446480">
                <a:moveTo>
                  <a:pt x="0" y="0"/>
                </a:moveTo>
                <a:lnTo>
                  <a:pt x="2972256" y="0"/>
                </a:lnTo>
                <a:lnTo>
                  <a:pt x="2972256" y="2446480"/>
                </a:lnTo>
                <a:lnTo>
                  <a:pt x="0" y="244648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88560" y="2611566"/>
            <a:ext cx="1507576" cy="2514781"/>
          </a:xfrm>
          <a:custGeom>
            <a:avLst/>
            <a:gdLst>
              <a:gd name="connsiteX0" fmla="*/ 0 w 1507576"/>
              <a:gd name="connsiteY0" fmla="*/ 0 h 2514781"/>
              <a:gd name="connsiteX1" fmla="*/ 1507576 w 1507576"/>
              <a:gd name="connsiteY1" fmla="*/ 0 h 2514781"/>
              <a:gd name="connsiteX2" fmla="*/ 1507576 w 1507576"/>
              <a:gd name="connsiteY2" fmla="*/ 2514781 h 2514781"/>
              <a:gd name="connsiteX3" fmla="*/ 0 w 1507576"/>
              <a:gd name="connsiteY3" fmla="*/ 2514781 h 2514781"/>
            </a:gdLst>
            <a:ahLst/>
            <a:cxnLst>
              <a:cxn ang="0">
                <a:pos x="connsiteX0" y="connsiteY0"/>
              </a:cxn>
              <a:cxn ang="0">
                <a:pos x="connsiteX1" y="connsiteY1"/>
              </a:cxn>
              <a:cxn ang="0">
                <a:pos x="connsiteX2" y="connsiteY2"/>
              </a:cxn>
              <a:cxn ang="0">
                <a:pos x="connsiteX3" y="connsiteY3"/>
              </a:cxn>
            </a:cxnLst>
            <a:rect l="l" t="t" r="r" b="b"/>
            <a:pathLst>
              <a:path w="1507576" h="2514781">
                <a:moveTo>
                  <a:pt x="0" y="0"/>
                </a:moveTo>
                <a:lnTo>
                  <a:pt x="1507576" y="0"/>
                </a:lnTo>
                <a:lnTo>
                  <a:pt x="1507576" y="2514781"/>
                </a:lnTo>
                <a:lnTo>
                  <a:pt x="0" y="2514781"/>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2805889" y="2417548"/>
            <a:ext cx="1740397" cy="2903148"/>
          </a:xfrm>
          <a:custGeom>
            <a:avLst/>
            <a:gdLst>
              <a:gd name="connsiteX0" fmla="*/ 0 w 1740397"/>
              <a:gd name="connsiteY0" fmla="*/ 0 h 2903148"/>
              <a:gd name="connsiteX1" fmla="*/ 1740397 w 1740397"/>
              <a:gd name="connsiteY1" fmla="*/ 0 h 2903148"/>
              <a:gd name="connsiteX2" fmla="*/ 1740397 w 1740397"/>
              <a:gd name="connsiteY2" fmla="*/ 2903148 h 2903148"/>
              <a:gd name="connsiteX3" fmla="*/ 0 w 1740397"/>
              <a:gd name="connsiteY3" fmla="*/ 2903148 h 2903148"/>
            </a:gdLst>
            <a:ahLst/>
            <a:cxnLst>
              <a:cxn ang="0">
                <a:pos x="connsiteX0" y="connsiteY0"/>
              </a:cxn>
              <a:cxn ang="0">
                <a:pos x="connsiteX1" y="connsiteY1"/>
              </a:cxn>
              <a:cxn ang="0">
                <a:pos x="connsiteX2" y="connsiteY2"/>
              </a:cxn>
              <a:cxn ang="0">
                <a:pos x="connsiteX3" y="connsiteY3"/>
              </a:cxn>
            </a:cxnLst>
            <a:rect l="l" t="t" r="r" b="b"/>
            <a:pathLst>
              <a:path w="1740397" h="2903148">
                <a:moveTo>
                  <a:pt x="0" y="0"/>
                </a:moveTo>
                <a:lnTo>
                  <a:pt x="1740397" y="0"/>
                </a:lnTo>
                <a:lnTo>
                  <a:pt x="1740397" y="2903148"/>
                </a:lnTo>
                <a:lnTo>
                  <a:pt x="0" y="2903148"/>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4153872" y="2611566"/>
            <a:ext cx="1507576" cy="2514781"/>
          </a:xfrm>
          <a:custGeom>
            <a:avLst/>
            <a:gdLst>
              <a:gd name="connsiteX0" fmla="*/ 0 w 1507576"/>
              <a:gd name="connsiteY0" fmla="*/ 0 h 2514781"/>
              <a:gd name="connsiteX1" fmla="*/ 1507576 w 1507576"/>
              <a:gd name="connsiteY1" fmla="*/ 0 h 2514781"/>
              <a:gd name="connsiteX2" fmla="*/ 1507576 w 1507576"/>
              <a:gd name="connsiteY2" fmla="*/ 2514781 h 2514781"/>
              <a:gd name="connsiteX3" fmla="*/ 0 w 1507576"/>
              <a:gd name="connsiteY3" fmla="*/ 2514781 h 2514781"/>
            </a:gdLst>
            <a:ahLst/>
            <a:cxnLst>
              <a:cxn ang="0">
                <a:pos x="connsiteX0" y="connsiteY0"/>
              </a:cxn>
              <a:cxn ang="0">
                <a:pos x="connsiteX1" y="connsiteY1"/>
              </a:cxn>
              <a:cxn ang="0">
                <a:pos x="connsiteX2" y="connsiteY2"/>
              </a:cxn>
              <a:cxn ang="0">
                <a:pos x="connsiteX3" y="connsiteY3"/>
              </a:cxn>
            </a:cxnLst>
            <a:rect l="l" t="t" r="r" b="b"/>
            <a:pathLst>
              <a:path w="1507576" h="2514781">
                <a:moveTo>
                  <a:pt x="0" y="0"/>
                </a:moveTo>
                <a:lnTo>
                  <a:pt x="1507576" y="0"/>
                </a:lnTo>
                <a:lnTo>
                  <a:pt x="1507576" y="2514781"/>
                </a:lnTo>
                <a:lnTo>
                  <a:pt x="0" y="251478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一段文字（3）">
    <p:spTree>
      <p:nvGrpSpPr>
        <p:cNvPr id="1" name=""/>
        <p:cNvGrpSpPr/>
        <p:nvPr/>
      </p:nvGrpSpPr>
      <p:grpSpPr>
        <a:xfrm>
          <a:off x="0" y="0"/>
          <a:ext cx="0" cy="0"/>
          <a:chOff x="0" y="0"/>
          <a:chExt cx="0" cy="0"/>
        </a:xfrm>
      </p:grpSpPr>
      <p:grpSp>
        <p:nvGrpSpPr>
          <p:cNvPr id="64" name="组合 63"/>
          <p:cNvGrpSpPr/>
          <p:nvPr userDrawn="1"/>
        </p:nvGrpSpPr>
        <p:grpSpPr>
          <a:xfrm>
            <a:off x="0" y="6471288"/>
            <a:ext cx="12192000" cy="0"/>
            <a:chOff x="0" y="6309360"/>
            <a:chExt cx="12192000" cy="0"/>
          </a:xfrm>
        </p:grpSpPr>
        <p:cxnSp>
          <p:nvCxnSpPr>
            <p:cNvPr id="26" name="直接连接符 25"/>
            <p:cNvCxnSpPr/>
            <p:nvPr/>
          </p:nvCxnSpPr>
          <p:spPr>
            <a:xfrm>
              <a:off x="0" y="6309360"/>
              <a:ext cx="12192000" cy="0"/>
            </a:xfrm>
            <a:prstGeom prst="line">
              <a:avLst/>
            </a:prstGeom>
            <a:ln w="12700">
              <a:solidFill>
                <a:srgbClr val="93AD8D"/>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0400" y="6309360"/>
              <a:ext cx="10858500" cy="0"/>
            </a:xfrm>
            <a:prstGeom prst="line">
              <a:avLst/>
            </a:prstGeom>
            <a:ln w="25400">
              <a:solidFill>
                <a:srgbClr val="447537"/>
              </a:solidFill>
            </a:ln>
          </p:spPr>
          <p:style>
            <a:lnRef idx="1">
              <a:schemeClr val="accent1"/>
            </a:lnRef>
            <a:fillRef idx="0">
              <a:schemeClr val="accent1"/>
            </a:fillRef>
            <a:effectRef idx="0">
              <a:schemeClr val="accent1"/>
            </a:effectRef>
            <a:fontRef idx="minor">
              <a:schemeClr val="tx1"/>
            </a:fontRef>
          </p:style>
        </p:cxnSp>
      </p:grpSp>
      <p:sp>
        <p:nvSpPr>
          <p:cNvPr id="16" name="标题 47"/>
          <p:cNvSpPr>
            <a:spLocks noGrp="1"/>
          </p:cNvSpPr>
          <p:nvPr>
            <p:ph type="title"/>
          </p:nvPr>
        </p:nvSpPr>
        <p:spPr>
          <a:xfrm>
            <a:off x="663866" y="362664"/>
            <a:ext cx="7855294" cy="576416"/>
          </a:xfrm>
        </p:spPr>
        <p:txBody>
          <a:bodyPr lIns="0" tIns="0" rIns="0" bIns="0">
            <a:normAutofit/>
          </a:bodyPr>
          <a:lstStyle>
            <a:lvl1pPr marL="0" algn="l" defTabSz="914400" rtl="0" eaLnBrk="1" latinLnBrk="0" hangingPunct="1">
              <a:defRPr lang="zh-CN" altLang="en-US" sz="2800" b="1" kern="1200" dirty="0">
                <a:solidFill>
                  <a:srgbClr val="447537"/>
                </a:solidFill>
                <a:latin typeface="+mn-lt"/>
                <a:ea typeface="+mn-ea"/>
                <a:cs typeface="+mn-cs"/>
              </a:defRPr>
            </a:lvl1pPr>
          </a:lstStyle>
          <a:p>
            <a:r>
              <a:rPr lang="zh-CN" altLang="en-US" dirty="0"/>
              <a:t>单击此处编辑母版标题样式</a:t>
            </a:r>
            <a:endParaRPr lang="zh-CN" altLang="en-US" dirty="0"/>
          </a:p>
        </p:txBody>
      </p:sp>
      <p:sp>
        <p:nvSpPr>
          <p:cNvPr id="17" name="任意多边形: 形状 16"/>
          <p:cNvSpPr/>
          <p:nvPr userDrawn="1"/>
        </p:nvSpPr>
        <p:spPr>
          <a:xfrm>
            <a:off x="0" y="394332"/>
            <a:ext cx="292169" cy="513080"/>
          </a:xfrm>
          <a:custGeom>
            <a:avLst/>
            <a:gdLst>
              <a:gd name="connsiteX0" fmla="*/ 0 w 325122"/>
              <a:gd name="connsiteY0" fmla="*/ 0 h 652776"/>
              <a:gd name="connsiteX1" fmla="*/ 31703 w 325122"/>
              <a:gd name="connsiteY1" fmla="*/ 6287 h 652776"/>
              <a:gd name="connsiteX2" fmla="*/ 59865 w 325122"/>
              <a:gd name="connsiteY2" fmla="*/ 25135 h 652776"/>
              <a:gd name="connsiteX3" fmla="*/ 300347 w 325122"/>
              <a:gd name="connsiteY3" fmla="*/ 267362 h 652776"/>
              <a:gd name="connsiteX4" fmla="*/ 299910 w 325122"/>
              <a:gd name="connsiteY4" fmla="*/ 388043 h 652776"/>
              <a:gd name="connsiteX5" fmla="*/ 57683 w 325122"/>
              <a:gd name="connsiteY5" fmla="*/ 628525 h 652776"/>
              <a:gd name="connsiteX6" fmla="*/ 29386 w 325122"/>
              <a:gd name="connsiteY6" fmla="*/ 647168 h 652776"/>
              <a:gd name="connsiteX7" fmla="*/ 0 w 325122"/>
              <a:gd name="connsiteY7" fmla="*/ 652776 h 652776"/>
              <a:gd name="connsiteX8" fmla="*/ 0 w 325122"/>
              <a:gd name="connsiteY8" fmla="*/ 0 h 65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122" h="652776">
                <a:moveTo>
                  <a:pt x="0" y="0"/>
                </a:moveTo>
                <a:lnTo>
                  <a:pt x="31703" y="6287"/>
                </a:lnTo>
                <a:cubicBezTo>
                  <a:pt x="41961" y="10490"/>
                  <a:pt x="51564" y="16774"/>
                  <a:pt x="59865" y="25135"/>
                </a:cubicBezTo>
                <a:lnTo>
                  <a:pt x="300347" y="267362"/>
                </a:lnTo>
                <a:cubicBezTo>
                  <a:pt x="333551" y="300807"/>
                  <a:pt x="333356" y="354838"/>
                  <a:pt x="299910" y="388043"/>
                </a:cubicBezTo>
                <a:lnTo>
                  <a:pt x="57683" y="628525"/>
                </a:lnTo>
                <a:cubicBezTo>
                  <a:pt x="49322" y="636826"/>
                  <a:pt x="39674" y="643040"/>
                  <a:pt x="29386" y="647168"/>
                </a:cubicBezTo>
                <a:lnTo>
                  <a:pt x="0" y="652776"/>
                </a:lnTo>
                <a:lnTo>
                  <a:pt x="0" y="0"/>
                </a:lnTo>
                <a:close/>
              </a:path>
            </a:pathLst>
          </a:custGeom>
          <a:gradFill>
            <a:gsLst>
              <a:gs pos="0">
                <a:srgbClr val="447537"/>
              </a:gs>
              <a:gs pos="100000">
                <a:srgbClr val="5EAA7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 name="图形 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96298" y="362664"/>
            <a:ext cx="2593760" cy="57639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14" name="任意多边形: 形状 13"/>
          <p:cNvSpPr>
            <a:spLocks noGrp="1"/>
          </p:cNvSpPr>
          <p:nvPr>
            <p:ph type="pic" sz="quarter" idx="10"/>
          </p:nvPr>
        </p:nvSpPr>
        <p:spPr>
          <a:xfrm>
            <a:off x="1348928" y="1909227"/>
            <a:ext cx="1687613" cy="1687612"/>
          </a:xfrm>
          <a:custGeom>
            <a:avLst/>
            <a:gdLst>
              <a:gd name="connsiteX0" fmla="*/ 281274 w 1687613"/>
              <a:gd name="connsiteY0" fmla="*/ 0 h 1687612"/>
              <a:gd name="connsiteX1" fmla="*/ 1406339 w 1687613"/>
              <a:gd name="connsiteY1" fmla="*/ 0 h 1687612"/>
              <a:gd name="connsiteX2" fmla="*/ 1687613 w 1687613"/>
              <a:gd name="connsiteY2" fmla="*/ 281274 h 1687612"/>
              <a:gd name="connsiteX3" fmla="*/ 1687613 w 1687613"/>
              <a:gd name="connsiteY3" fmla="*/ 1406338 h 1687612"/>
              <a:gd name="connsiteX4" fmla="*/ 1406339 w 1687613"/>
              <a:gd name="connsiteY4" fmla="*/ 1687612 h 1687612"/>
              <a:gd name="connsiteX5" fmla="*/ 281274 w 1687613"/>
              <a:gd name="connsiteY5" fmla="*/ 1687612 h 1687612"/>
              <a:gd name="connsiteX6" fmla="*/ 0 w 1687613"/>
              <a:gd name="connsiteY6" fmla="*/ 1406338 h 1687612"/>
              <a:gd name="connsiteX7" fmla="*/ 0 w 1687613"/>
              <a:gd name="connsiteY7" fmla="*/ 281274 h 1687612"/>
              <a:gd name="connsiteX8" fmla="*/ 281274 w 1687613"/>
              <a:gd name="connsiteY8" fmla="*/ 0 h 168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613" h="1687612">
                <a:moveTo>
                  <a:pt x="281274" y="0"/>
                </a:moveTo>
                <a:lnTo>
                  <a:pt x="1406339" y="0"/>
                </a:lnTo>
                <a:cubicBezTo>
                  <a:pt x="1561682" y="0"/>
                  <a:pt x="1687613" y="125931"/>
                  <a:pt x="1687613" y="281274"/>
                </a:cubicBezTo>
                <a:lnTo>
                  <a:pt x="1687613" y="1406338"/>
                </a:lnTo>
                <a:cubicBezTo>
                  <a:pt x="1687613" y="1561681"/>
                  <a:pt x="1561682" y="1687612"/>
                  <a:pt x="1406339" y="1687612"/>
                </a:cubicBezTo>
                <a:lnTo>
                  <a:pt x="281274" y="1687612"/>
                </a:lnTo>
                <a:cubicBezTo>
                  <a:pt x="125931" y="1687612"/>
                  <a:pt x="0" y="1561681"/>
                  <a:pt x="0" y="1406338"/>
                </a:cubicBezTo>
                <a:lnTo>
                  <a:pt x="0" y="281274"/>
                </a:lnTo>
                <a:cubicBezTo>
                  <a:pt x="0" y="125931"/>
                  <a:pt x="125931" y="0"/>
                  <a:pt x="281274"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Arial" panose="020B0604020202020204"/>
                <a:ea typeface="微软雅黑" panose="020B0503020204020204" pitchFamily="34" charset="-122"/>
              </a:defRPr>
            </a:lvl1pPr>
          </a:lstStyle>
          <a:p>
            <a:pPr marL="0" lvl="0" algn="ctr"/>
            <a:endParaRPr lang="zh-CN" altLang="en-US"/>
          </a:p>
        </p:txBody>
      </p:sp>
      <p:sp>
        <p:nvSpPr>
          <p:cNvPr id="17" name="任意多边形: 形状 16"/>
          <p:cNvSpPr>
            <a:spLocks noGrp="1"/>
          </p:cNvSpPr>
          <p:nvPr>
            <p:ph type="pic" sz="quarter" idx="11"/>
          </p:nvPr>
        </p:nvSpPr>
        <p:spPr>
          <a:xfrm>
            <a:off x="3300561" y="3854550"/>
            <a:ext cx="1687613" cy="1687612"/>
          </a:xfrm>
          <a:custGeom>
            <a:avLst/>
            <a:gdLst>
              <a:gd name="connsiteX0" fmla="*/ 281274 w 1687613"/>
              <a:gd name="connsiteY0" fmla="*/ 0 h 1687612"/>
              <a:gd name="connsiteX1" fmla="*/ 1406339 w 1687613"/>
              <a:gd name="connsiteY1" fmla="*/ 0 h 1687612"/>
              <a:gd name="connsiteX2" fmla="*/ 1687613 w 1687613"/>
              <a:gd name="connsiteY2" fmla="*/ 281274 h 1687612"/>
              <a:gd name="connsiteX3" fmla="*/ 1687613 w 1687613"/>
              <a:gd name="connsiteY3" fmla="*/ 1406338 h 1687612"/>
              <a:gd name="connsiteX4" fmla="*/ 1406339 w 1687613"/>
              <a:gd name="connsiteY4" fmla="*/ 1687612 h 1687612"/>
              <a:gd name="connsiteX5" fmla="*/ 281274 w 1687613"/>
              <a:gd name="connsiteY5" fmla="*/ 1687612 h 1687612"/>
              <a:gd name="connsiteX6" fmla="*/ 0 w 1687613"/>
              <a:gd name="connsiteY6" fmla="*/ 1406338 h 1687612"/>
              <a:gd name="connsiteX7" fmla="*/ 0 w 1687613"/>
              <a:gd name="connsiteY7" fmla="*/ 281274 h 1687612"/>
              <a:gd name="connsiteX8" fmla="*/ 281274 w 1687613"/>
              <a:gd name="connsiteY8" fmla="*/ 0 h 168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613" h="1687612">
                <a:moveTo>
                  <a:pt x="281274" y="0"/>
                </a:moveTo>
                <a:lnTo>
                  <a:pt x="1406339" y="0"/>
                </a:lnTo>
                <a:cubicBezTo>
                  <a:pt x="1561682" y="0"/>
                  <a:pt x="1687613" y="125931"/>
                  <a:pt x="1687613" y="281274"/>
                </a:cubicBezTo>
                <a:lnTo>
                  <a:pt x="1687613" y="1406338"/>
                </a:lnTo>
                <a:cubicBezTo>
                  <a:pt x="1687613" y="1561681"/>
                  <a:pt x="1561682" y="1687612"/>
                  <a:pt x="1406339" y="1687612"/>
                </a:cubicBezTo>
                <a:lnTo>
                  <a:pt x="281274" y="1687612"/>
                </a:lnTo>
                <a:cubicBezTo>
                  <a:pt x="125931" y="1687612"/>
                  <a:pt x="0" y="1561681"/>
                  <a:pt x="0" y="1406338"/>
                </a:cubicBezTo>
                <a:lnTo>
                  <a:pt x="0" y="281274"/>
                </a:lnTo>
                <a:cubicBezTo>
                  <a:pt x="0" y="125931"/>
                  <a:pt x="125931" y="0"/>
                  <a:pt x="281274"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Arial" panose="020B0604020202020204"/>
                <a:ea typeface="微软雅黑" panose="020B0503020204020204" pitchFamily="34" charset="-122"/>
              </a:defRPr>
            </a:lvl1pPr>
          </a:lstStyle>
          <a:p>
            <a:pPr marL="0" lvl="0" algn="ctr"/>
            <a:endParaRPr lang="zh-CN" altLang="en-US"/>
          </a:p>
        </p:txBody>
      </p:sp>
      <p:sp>
        <p:nvSpPr>
          <p:cNvPr id="15" name="任意多边形: 形状 14"/>
          <p:cNvSpPr>
            <a:spLocks noGrp="1"/>
          </p:cNvSpPr>
          <p:nvPr>
            <p:ph type="pic" sz="quarter" idx="12"/>
          </p:nvPr>
        </p:nvSpPr>
        <p:spPr>
          <a:xfrm>
            <a:off x="5252194" y="1909227"/>
            <a:ext cx="1687613" cy="1687612"/>
          </a:xfrm>
          <a:custGeom>
            <a:avLst/>
            <a:gdLst>
              <a:gd name="connsiteX0" fmla="*/ 281274 w 1687613"/>
              <a:gd name="connsiteY0" fmla="*/ 0 h 1687612"/>
              <a:gd name="connsiteX1" fmla="*/ 1406339 w 1687613"/>
              <a:gd name="connsiteY1" fmla="*/ 0 h 1687612"/>
              <a:gd name="connsiteX2" fmla="*/ 1687613 w 1687613"/>
              <a:gd name="connsiteY2" fmla="*/ 281274 h 1687612"/>
              <a:gd name="connsiteX3" fmla="*/ 1687613 w 1687613"/>
              <a:gd name="connsiteY3" fmla="*/ 1406338 h 1687612"/>
              <a:gd name="connsiteX4" fmla="*/ 1406339 w 1687613"/>
              <a:gd name="connsiteY4" fmla="*/ 1687612 h 1687612"/>
              <a:gd name="connsiteX5" fmla="*/ 281274 w 1687613"/>
              <a:gd name="connsiteY5" fmla="*/ 1687612 h 1687612"/>
              <a:gd name="connsiteX6" fmla="*/ 0 w 1687613"/>
              <a:gd name="connsiteY6" fmla="*/ 1406338 h 1687612"/>
              <a:gd name="connsiteX7" fmla="*/ 0 w 1687613"/>
              <a:gd name="connsiteY7" fmla="*/ 281274 h 1687612"/>
              <a:gd name="connsiteX8" fmla="*/ 281274 w 1687613"/>
              <a:gd name="connsiteY8" fmla="*/ 0 h 168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613" h="1687612">
                <a:moveTo>
                  <a:pt x="281274" y="0"/>
                </a:moveTo>
                <a:lnTo>
                  <a:pt x="1406339" y="0"/>
                </a:lnTo>
                <a:cubicBezTo>
                  <a:pt x="1561682" y="0"/>
                  <a:pt x="1687613" y="125931"/>
                  <a:pt x="1687613" y="281274"/>
                </a:cubicBezTo>
                <a:lnTo>
                  <a:pt x="1687613" y="1406338"/>
                </a:lnTo>
                <a:cubicBezTo>
                  <a:pt x="1687613" y="1561681"/>
                  <a:pt x="1561682" y="1687612"/>
                  <a:pt x="1406339" y="1687612"/>
                </a:cubicBezTo>
                <a:lnTo>
                  <a:pt x="281274" y="1687612"/>
                </a:lnTo>
                <a:cubicBezTo>
                  <a:pt x="125931" y="1687612"/>
                  <a:pt x="0" y="1561681"/>
                  <a:pt x="0" y="1406338"/>
                </a:cubicBezTo>
                <a:lnTo>
                  <a:pt x="0" y="281274"/>
                </a:lnTo>
                <a:cubicBezTo>
                  <a:pt x="0" y="125931"/>
                  <a:pt x="125931" y="0"/>
                  <a:pt x="281274"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Arial" panose="020B0604020202020204"/>
                <a:ea typeface="微软雅黑" panose="020B0503020204020204" pitchFamily="34" charset="-122"/>
              </a:defRPr>
            </a:lvl1pPr>
          </a:lstStyle>
          <a:p>
            <a:pPr marL="0" lvl="0" algn="ctr"/>
            <a:endParaRPr lang="zh-CN" altLang="en-US"/>
          </a:p>
        </p:txBody>
      </p:sp>
      <p:sp>
        <p:nvSpPr>
          <p:cNvPr id="18" name="任意多边形: 形状 17"/>
          <p:cNvSpPr>
            <a:spLocks noGrp="1"/>
          </p:cNvSpPr>
          <p:nvPr>
            <p:ph type="pic" sz="quarter" idx="13"/>
          </p:nvPr>
        </p:nvSpPr>
        <p:spPr>
          <a:xfrm>
            <a:off x="7203827" y="3854550"/>
            <a:ext cx="1687613" cy="1687612"/>
          </a:xfrm>
          <a:custGeom>
            <a:avLst/>
            <a:gdLst>
              <a:gd name="connsiteX0" fmla="*/ 281274 w 1687613"/>
              <a:gd name="connsiteY0" fmla="*/ 0 h 1687612"/>
              <a:gd name="connsiteX1" fmla="*/ 1406339 w 1687613"/>
              <a:gd name="connsiteY1" fmla="*/ 0 h 1687612"/>
              <a:gd name="connsiteX2" fmla="*/ 1687613 w 1687613"/>
              <a:gd name="connsiteY2" fmla="*/ 281274 h 1687612"/>
              <a:gd name="connsiteX3" fmla="*/ 1687613 w 1687613"/>
              <a:gd name="connsiteY3" fmla="*/ 1406338 h 1687612"/>
              <a:gd name="connsiteX4" fmla="*/ 1406339 w 1687613"/>
              <a:gd name="connsiteY4" fmla="*/ 1687612 h 1687612"/>
              <a:gd name="connsiteX5" fmla="*/ 281274 w 1687613"/>
              <a:gd name="connsiteY5" fmla="*/ 1687612 h 1687612"/>
              <a:gd name="connsiteX6" fmla="*/ 0 w 1687613"/>
              <a:gd name="connsiteY6" fmla="*/ 1406338 h 1687612"/>
              <a:gd name="connsiteX7" fmla="*/ 0 w 1687613"/>
              <a:gd name="connsiteY7" fmla="*/ 281274 h 1687612"/>
              <a:gd name="connsiteX8" fmla="*/ 281274 w 1687613"/>
              <a:gd name="connsiteY8" fmla="*/ 0 h 168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613" h="1687612">
                <a:moveTo>
                  <a:pt x="281274" y="0"/>
                </a:moveTo>
                <a:lnTo>
                  <a:pt x="1406339" y="0"/>
                </a:lnTo>
                <a:cubicBezTo>
                  <a:pt x="1561682" y="0"/>
                  <a:pt x="1687613" y="125931"/>
                  <a:pt x="1687613" y="281274"/>
                </a:cubicBezTo>
                <a:lnTo>
                  <a:pt x="1687613" y="1406338"/>
                </a:lnTo>
                <a:cubicBezTo>
                  <a:pt x="1687613" y="1561681"/>
                  <a:pt x="1561682" y="1687612"/>
                  <a:pt x="1406339" y="1687612"/>
                </a:cubicBezTo>
                <a:lnTo>
                  <a:pt x="281274" y="1687612"/>
                </a:lnTo>
                <a:cubicBezTo>
                  <a:pt x="125931" y="1687612"/>
                  <a:pt x="0" y="1561681"/>
                  <a:pt x="0" y="1406338"/>
                </a:cubicBezTo>
                <a:lnTo>
                  <a:pt x="0" y="281274"/>
                </a:lnTo>
                <a:cubicBezTo>
                  <a:pt x="0" y="125931"/>
                  <a:pt x="125931" y="0"/>
                  <a:pt x="281274"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Arial" panose="020B0604020202020204"/>
                <a:ea typeface="微软雅黑" panose="020B0503020204020204" pitchFamily="34" charset="-122"/>
              </a:defRPr>
            </a:lvl1pPr>
          </a:lstStyle>
          <a:p>
            <a:pPr marL="0" lvl="0" algn="ctr"/>
            <a:endParaRPr lang="zh-CN" altLang="en-US"/>
          </a:p>
        </p:txBody>
      </p:sp>
      <p:sp>
        <p:nvSpPr>
          <p:cNvPr id="16" name="任意多边形: 形状 15"/>
          <p:cNvSpPr>
            <a:spLocks noGrp="1"/>
          </p:cNvSpPr>
          <p:nvPr>
            <p:ph type="pic" sz="quarter" idx="14"/>
          </p:nvPr>
        </p:nvSpPr>
        <p:spPr>
          <a:xfrm>
            <a:off x="9155460" y="1909227"/>
            <a:ext cx="1687613" cy="1687612"/>
          </a:xfrm>
          <a:custGeom>
            <a:avLst/>
            <a:gdLst>
              <a:gd name="connsiteX0" fmla="*/ 281274 w 1687613"/>
              <a:gd name="connsiteY0" fmla="*/ 0 h 1687612"/>
              <a:gd name="connsiteX1" fmla="*/ 1406339 w 1687613"/>
              <a:gd name="connsiteY1" fmla="*/ 0 h 1687612"/>
              <a:gd name="connsiteX2" fmla="*/ 1687613 w 1687613"/>
              <a:gd name="connsiteY2" fmla="*/ 281274 h 1687612"/>
              <a:gd name="connsiteX3" fmla="*/ 1687613 w 1687613"/>
              <a:gd name="connsiteY3" fmla="*/ 1406338 h 1687612"/>
              <a:gd name="connsiteX4" fmla="*/ 1406339 w 1687613"/>
              <a:gd name="connsiteY4" fmla="*/ 1687612 h 1687612"/>
              <a:gd name="connsiteX5" fmla="*/ 281274 w 1687613"/>
              <a:gd name="connsiteY5" fmla="*/ 1687612 h 1687612"/>
              <a:gd name="connsiteX6" fmla="*/ 0 w 1687613"/>
              <a:gd name="connsiteY6" fmla="*/ 1406338 h 1687612"/>
              <a:gd name="connsiteX7" fmla="*/ 0 w 1687613"/>
              <a:gd name="connsiteY7" fmla="*/ 281274 h 1687612"/>
              <a:gd name="connsiteX8" fmla="*/ 281274 w 1687613"/>
              <a:gd name="connsiteY8" fmla="*/ 0 h 168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613" h="1687612">
                <a:moveTo>
                  <a:pt x="281274" y="0"/>
                </a:moveTo>
                <a:lnTo>
                  <a:pt x="1406339" y="0"/>
                </a:lnTo>
                <a:cubicBezTo>
                  <a:pt x="1561682" y="0"/>
                  <a:pt x="1687613" y="125931"/>
                  <a:pt x="1687613" y="281274"/>
                </a:cubicBezTo>
                <a:lnTo>
                  <a:pt x="1687613" y="1406338"/>
                </a:lnTo>
                <a:cubicBezTo>
                  <a:pt x="1687613" y="1561681"/>
                  <a:pt x="1561682" y="1687612"/>
                  <a:pt x="1406339" y="1687612"/>
                </a:cubicBezTo>
                <a:lnTo>
                  <a:pt x="281274" y="1687612"/>
                </a:lnTo>
                <a:cubicBezTo>
                  <a:pt x="125931" y="1687612"/>
                  <a:pt x="0" y="1561681"/>
                  <a:pt x="0" y="1406338"/>
                </a:cubicBezTo>
                <a:lnTo>
                  <a:pt x="0" y="281274"/>
                </a:lnTo>
                <a:cubicBezTo>
                  <a:pt x="0" y="125931"/>
                  <a:pt x="125931" y="0"/>
                  <a:pt x="281274"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Arial" panose="020B0604020202020204"/>
                <a:ea typeface="微软雅黑" panose="020B0503020204020204" pitchFamily="34" charset="-122"/>
              </a:defRPr>
            </a:lvl1pPr>
          </a:lstStyle>
          <a:p>
            <a:pPr marL="0" lvl="0"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433167" y="1872283"/>
            <a:ext cx="1853594" cy="1852976"/>
          </a:xfrm>
          <a:custGeom>
            <a:avLst/>
            <a:gdLst>
              <a:gd name="connsiteX0" fmla="*/ 926797 w 1853594"/>
              <a:gd name="connsiteY0" fmla="*/ 0 h 1852976"/>
              <a:gd name="connsiteX1" fmla="*/ 1853594 w 1853594"/>
              <a:gd name="connsiteY1" fmla="*/ 926488 h 1852976"/>
              <a:gd name="connsiteX2" fmla="*/ 926797 w 1853594"/>
              <a:gd name="connsiteY2" fmla="*/ 1852976 h 1852976"/>
              <a:gd name="connsiteX3" fmla="*/ 0 w 1853594"/>
              <a:gd name="connsiteY3" fmla="*/ 926488 h 1852976"/>
              <a:gd name="connsiteX4" fmla="*/ 926797 w 1853594"/>
              <a:gd name="connsiteY4" fmla="*/ 0 h 185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594" h="1852976">
                <a:moveTo>
                  <a:pt x="926797" y="0"/>
                </a:moveTo>
                <a:cubicBezTo>
                  <a:pt x="1438653" y="0"/>
                  <a:pt x="1853594" y="414803"/>
                  <a:pt x="1853594" y="926488"/>
                </a:cubicBezTo>
                <a:cubicBezTo>
                  <a:pt x="1853594" y="1438173"/>
                  <a:pt x="1438653" y="1852976"/>
                  <a:pt x="926797" y="1852976"/>
                </a:cubicBezTo>
                <a:cubicBezTo>
                  <a:pt x="414941" y="1852976"/>
                  <a:pt x="0" y="1438173"/>
                  <a:pt x="0" y="926488"/>
                </a:cubicBezTo>
                <a:cubicBezTo>
                  <a:pt x="0" y="414803"/>
                  <a:pt x="414941" y="0"/>
                  <a:pt x="926797" y="0"/>
                </a:cubicBezTo>
                <a:close/>
              </a:path>
            </a:pathLst>
          </a:custGeom>
          <a:ln w="12700">
            <a:solidFill>
              <a:schemeClr val="accent2"/>
            </a:solidFill>
          </a:ln>
        </p:spPr>
        <p:txBody>
          <a:bodyPr wrap="square">
            <a:noAutofit/>
          </a:bodyPr>
          <a:lstStyle/>
          <a:p>
            <a:endParaRPr lang="zh-CN" altLang="en-US"/>
          </a:p>
        </p:txBody>
      </p:sp>
      <p:sp>
        <p:nvSpPr>
          <p:cNvPr id="13" name="图片占位符 12"/>
          <p:cNvSpPr>
            <a:spLocks noGrp="1"/>
          </p:cNvSpPr>
          <p:nvPr>
            <p:ph type="pic" sz="quarter" idx="11"/>
          </p:nvPr>
        </p:nvSpPr>
        <p:spPr>
          <a:xfrm>
            <a:off x="3923858" y="1872283"/>
            <a:ext cx="1853594" cy="1852976"/>
          </a:xfrm>
          <a:custGeom>
            <a:avLst/>
            <a:gdLst>
              <a:gd name="connsiteX0" fmla="*/ 926797 w 1853594"/>
              <a:gd name="connsiteY0" fmla="*/ 0 h 1852976"/>
              <a:gd name="connsiteX1" fmla="*/ 1853594 w 1853594"/>
              <a:gd name="connsiteY1" fmla="*/ 926488 h 1852976"/>
              <a:gd name="connsiteX2" fmla="*/ 926797 w 1853594"/>
              <a:gd name="connsiteY2" fmla="*/ 1852976 h 1852976"/>
              <a:gd name="connsiteX3" fmla="*/ 0 w 1853594"/>
              <a:gd name="connsiteY3" fmla="*/ 926488 h 1852976"/>
              <a:gd name="connsiteX4" fmla="*/ 926797 w 1853594"/>
              <a:gd name="connsiteY4" fmla="*/ 0 h 185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594" h="1852976">
                <a:moveTo>
                  <a:pt x="926797" y="0"/>
                </a:moveTo>
                <a:cubicBezTo>
                  <a:pt x="1438653" y="0"/>
                  <a:pt x="1853594" y="414803"/>
                  <a:pt x="1853594" y="926488"/>
                </a:cubicBezTo>
                <a:cubicBezTo>
                  <a:pt x="1853594" y="1438173"/>
                  <a:pt x="1438653" y="1852976"/>
                  <a:pt x="926797" y="1852976"/>
                </a:cubicBezTo>
                <a:cubicBezTo>
                  <a:pt x="414941" y="1852976"/>
                  <a:pt x="0" y="1438173"/>
                  <a:pt x="0" y="926488"/>
                </a:cubicBezTo>
                <a:cubicBezTo>
                  <a:pt x="0" y="414803"/>
                  <a:pt x="414941" y="0"/>
                  <a:pt x="926797" y="0"/>
                </a:cubicBezTo>
                <a:close/>
              </a:path>
            </a:pathLst>
          </a:custGeom>
          <a:ln w="12700">
            <a:solidFill>
              <a:schemeClr val="accent2"/>
            </a:solidFill>
          </a:ln>
        </p:spPr>
        <p:txBody>
          <a:bodyPr wrap="square">
            <a:noAutofit/>
          </a:bodyPr>
          <a:lstStyle/>
          <a:p>
            <a:endParaRPr lang="zh-CN" altLang="en-US"/>
          </a:p>
        </p:txBody>
      </p:sp>
      <p:sp>
        <p:nvSpPr>
          <p:cNvPr id="14" name="图片占位符 13"/>
          <p:cNvSpPr>
            <a:spLocks noGrp="1"/>
          </p:cNvSpPr>
          <p:nvPr>
            <p:ph type="pic" sz="quarter" idx="12"/>
          </p:nvPr>
        </p:nvSpPr>
        <p:spPr>
          <a:xfrm>
            <a:off x="6414549" y="1872283"/>
            <a:ext cx="1853594" cy="1852976"/>
          </a:xfrm>
          <a:custGeom>
            <a:avLst/>
            <a:gdLst>
              <a:gd name="connsiteX0" fmla="*/ 926797 w 1853594"/>
              <a:gd name="connsiteY0" fmla="*/ 0 h 1852976"/>
              <a:gd name="connsiteX1" fmla="*/ 1853594 w 1853594"/>
              <a:gd name="connsiteY1" fmla="*/ 926488 h 1852976"/>
              <a:gd name="connsiteX2" fmla="*/ 926797 w 1853594"/>
              <a:gd name="connsiteY2" fmla="*/ 1852976 h 1852976"/>
              <a:gd name="connsiteX3" fmla="*/ 0 w 1853594"/>
              <a:gd name="connsiteY3" fmla="*/ 926488 h 1852976"/>
              <a:gd name="connsiteX4" fmla="*/ 926797 w 1853594"/>
              <a:gd name="connsiteY4" fmla="*/ 0 h 185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594" h="1852976">
                <a:moveTo>
                  <a:pt x="926797" y="0"/>
                </a:moveTo>
                <a:cubicBezTo>
                  <a:pt x="1438653" y="0"/>
                  <a:pt x="1853594" y="414803"/>
                  <a:pt x="1853594" y="926488"/>
                </a:cubicBezTo>
                <a:cubicBezTo>
                  <a:pt x="1853594" y="1438173"/>
                  <a:pt x="1438653" y="1852976"/>
                  <a:pt x="926797" y="1852976"/>
                </a:cubicBezTo>
                <a:cubicBezTo>
                  <a:pt x="414941" y="1852976"/>
                  <a:pt x="0" y="1438173"/>
                  <a:pt x="0" y="926488"/>
                </a:cubicBezTo>
                <a:cubicBezTo>
                  <a:pt x="0" y="414803"/>
                  <a:pt x="414941" y="0"/>
                  <a:pt x="926797" y="0"/>
                </a:cubicBezTo>
                <a:close/>
              </a:path>
            </a:pathLst>
          </a:custGeom>
          <a:ln w="12700">
            <a:solidFill>
              <a:schemeClr val="accent2"/>
            </a:solidFill>
          </a:ln>
        </p:spPr>
        <p:txBody>
          <a:bodyPr wrap="square">
            <a:noAutofit/>
          </a:bodyPr>
          <a:lstStyle/>
          <a:p>
            <a:endParaRPr lang="zh-CN" altLang="en-US"/>
          </a:p>
        </p:txBody>
      </p:sp>
      <p:sp>
        <p:nvSpPr>
          <p:cNvPr id="15" name="图片占位符 14"/>
          <p:cNvSpPr>
            <a:spLocks noGrp="1"/>
          </p:cNvSpPr>
          <p:nvPr>
            <p:ph type="pic" sz="quarter" idx="13"/>
          </p:nvPr>
        </p:nvSpPr>
        <p:spPr>
          <a:xfrm>
            <a:off x="8905240" y="1872283"/>
            <a:ext cx="1853594" cy="1852976"/>
          </a:xfrm>
          <a:custGeom>
            <a:avLst/>
            <a:gdLst>
              <a:gd name="connsiteX0" fmla="*/ 926797 w 1853594"/>
              <a:gd name="connsiteY0" fmla="*/ 0 h 1852976"/>
              <a:gd name="connsiteX1" fmla="*/ 1853594 w 1853594"/>
              <a:gd name="connsiteY1" fmla="*/ 926488 h 1852976"/>
              <a:gd name="connsiteX2" fmla="*/ 926797 w 1853594"/>
              <a:gd name="connsiteY2" fmla="*/ 1852976 h 1852976"/>
              <a:gd name="connsiteX3" fmla="*/ 0 w 1853594"/>
              <a:gd name="connsiteY3" fmla="*/ 926488 h 1852976"/>
              <a:gd name="connsiteX4" fmla="*/ 926797 w 1853594"/>
              <a:gd name="connsiteY4" fmla="*/ 0 h 185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594" h="1852976">
                <a:moveTo>
                  <a:pt x="926797" y="0"/>
                </a:moveTo>
                <a:cubicBezTo>
                  <a:pt x="1438653" y="0"/>
                  <a:pt x="1853594" y="414803"/>
                  <a:pt x="1853594" y="926488"/>
                </a:cubicBezTo>
                <a:cubicBezTo>
                  <a:pt x="1853594" y="1438173"/>
                  <a:pt x="1438653" y="1852976"/>
                  <a:pt x="926797" y="1852976"/>
                </a:cubicBezTo>
                <a:cubicBezTo>
                  <a:pt x="414941" y="1852976"/>
                  <a:pt x="0" y="1438173"/>
                  <a:pt x="0" y="926488"/>
                </a:cubicBezTo>
                <a:cubicBezTo>
                  <a:pt x="0" y="414803"/>
                  <a:pt x="414941" y="0"/>
                  <a:pt x="926797" y="0"/>
                </a:cubicBezTo>
                <a:close/>
              </a:path>
            </a:pathLst>
          </a:custGeom>
          <a:ln w="12700">
            <a:solidFill>
              <a:schemeClr val="accent2"/>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3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816621" y="1981200"/>
            <a:ext cx="2750984" cy="1719365"/>
          </a:xfrm>
          <a:custGeom>
            <a:avLst/>
            <a:gdLst>
              <a:gd name="connsiteX0" fmla="*/ 106515 w 2750984"/>
              <a:gd name="connsiteY0" fmla="*/ 0 h 1719365"/>
              <a:gd name="connsiteX1" fmla="*/ 2644469 w 2750984"/>
              <a:gd name="connsiteY1" fmla="*/ 0 h 1719365"/>
              <a:gd name="connsiteX2" fmla="*/ 2750984 w 2750984"/>
              <a:gd name="connsiteY2" fmla="*/ 106515 h 1719365"/>
              <a:gd name="connsiteX3" fmla="*/ 2750984 w 2750984"/>
              <a:gd name="connsiteY3" fmla="*/ 1612850 h 1719365"/>
              <a:gd name="connsiteX4" fmla="*/ 2644469 w 2750984"/>
              <a:gd name="connsiteY4" fmla="*/ 1719365 h 1719365"/>
              <a:gd name="connsiteX5" fmla="*/ 106515 w 2750984"/>
              <a:gd name="connsiteY5" fmla="*/ 1719365 h 1719365"/>
              <a:gd name="connsiteX6" fmla="*/ 0 w 2750984"/>
              <a:gd name="connsiteY6" fmla="*/ 1612850 h 1719365"/>
              <a:gd name="connsiteX7" fmla="*/ 0 w 2750984"/>
              <a:gd name="connsiteY7" fmla="*/ 106515 h 1719365"/>
              <a:gd name="connsiteX8" fmla="*/ 106515 w 2750984"/>
              <a:gd name="connsiteY8" fmla="*/ 0 h 17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984" h="1719365">
                <a:moveTo>
                  <a:pt x="106515" y="0"/>
                </a:moveTo>
                <a:lnTo>
                  <a:pt x="2644469" y="0"/>
                </a:lnTo>
                <a:cubicBezTo>
                  <a:pt x="2703296" y="0"/>
                  <a:pt x="2750984" y="47688"/>
                  <a:pt x="2750984" y="106515"/>
                </a:cubicBezTo>
                <a:lnTo>
                  <a:pt x="2750984" y="1612850"/>
                </a:lnTo>
                <a:cubicBezTo>
                  <a:pt x="2750984" y="1671677"/>
                  <a:pt x="2703296" y="1719365"/>
                  <a:pt x="2644469" y="1719365"/>
                </a:cubicBezTo>
                <a:lnTo>
                  <a:pt x="106515" y="1719365"/>
                </a:lnTo>
                <a:cubicBezTo>
                  <a:pt x="47688" y="1719365"/>
                  <a:pt x="0" y="1671677"/>
                  <a:pt x="0" y="1612850"/>
                </a:cubicBezTo>
                <a:lnTo>
                  <a:pt x="0" y="106515"/>
                </a:lnTo>
                <a:cubicBezTo>
                  <a:pt x="0" y="47688"/>
                  <a:pt x="47688" y="0"/>
                  <a:pt x="106515" y="0"/>
                </a:cubicBez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7639387" y="1981200"/>
            <a:ext cx="2750984" cy="1719365"/>
          </a:xfrm>
          <a:custGeom>
            <a:avLst/>
            <a:gdLst>
              <a:gd name="connsiteX0" fmla="*/ 106515 w 2750984"/>
              <a:gd name="connsiteY0" fmla="*/ 0 h 1719365"/>
              <a:gd name="connsiteX1" fmla="*/ 2644469 w 2750984"/>
              <a:gd name="connsiteY1" fmla="*/ 0 h 1719365"/>
              <a:gd name="connsiteX2" fmla="*/ 2750984 w 2750984"/>
              <a:gd name="connsiteY2" fmla="*/ 106515 h 1719365"/>
              <a:gd name="connsiteX3" fmla="*/ 2750984 w 2750984"/>
              <a:gd name="connsiteY3" fmla="*/ 1612850 h 1719365"/>
              <a:gd name="connsiteX4" fmla="*/ 2644469 w 2750984"/>
              <a:gd name="connsiteY4" fmla="*/ 1719365 h 1719365"/>
              <a:gd name="connsiteX5" fmla="*/ 106515 w 2750984"/>
              <a:gd name="connsiteY5" fmla="*/ 1719365 h 1719365"/>
              <a:gd name="connsiteX6" fmla="*/ 0 w 2750984"/>
              <a:gd name="connsiteY6" fmla="*/ 1612850 h 1719365"/>
              <a:gd name="connsiteX7" fmla="*/ 0 w 2750984"/>
              <a:gd name="connsiteY7" fmla="*/ 106515 h 1719365"/>
              <a:gd name="connsiteX8" fmla="*/ 106515 w 2750984"/>
              <a:gd name="connsiteY8" fmla="*/ 0 h 17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984" h="1719365">
                <a:moveTo>
                  <a:pt x="106515" y="0"/>
                </a:moveTo>
                <a:lnTo>
                  <a:pt x="2644469" y="0"/>
                </a:lnTo>
                <a:cubicBezTo>
                  <a:pt x="2703296" y="0"/>
                  <a:pt x="2750984" y="47688"/>
                  <a:pt x="2750984" y="106515"/>
                </a:cubicBezTo>
                <a:lnTo>
                  <a:pt x="2750984" y="1612850"/>
                </a:lnTo>
                <a:cubicBezTo>
                  <a:pt x="2750984" y="1671677"/>
                  <a:pt x="2703296" y="1719365"/>
                  <a:pt x="2644469" y="1719365"/>
                </a:cubicBezTo>
                <a:lnTo>
                  <a:pt x="106515" y="1719365"/>
                </a:lnTo>
                <a:cubicBezTo>
                  <a:pt x="47688" y="1719365"/>
                  <a:pt x="0" y="1671677"/>
                  <a:pt x="0" y="1612850"/>
                </a:cubicBezTo>
                <a:lnTo>
                  <a:pt x="0" y="106515"/>
                </a:lnTo>
                <a:cubicBezTo>
                  <a:pt x="0" y="47688"/>
                  <a:pt x="47688" y="0"/>
                  <a:pt x="106515" y="0"/>
                </a:cubicBez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4739541" y="3878161"/>
            <a:ext cx="2750984" cy="1719365"/>
          </a:xfrm>
          <a:custGeom>
            <a:avLst/>
            <a:gdLst>
              <a:gd name="connsiteX0" fmla="*/ 106515 w 2750984"/>
              <a:gd name="connsiteY0" fmla="*/ 0 h 1719365"/>
              <a:gd name="connsiteX1" fmla="*/ 2644469 w 2750984"/>
              <a:gd name="connsiteY1" fmla="*/ 0 h 1719365"/>
              <a:gd name="connsiteX2" fmla="*/ 2750984 w 2750984"/>
              <a:gd name="connsiteY2" fmla="*/ 106515 h 1719365"/>
              <a:gd name="connsiteX3" fmla="*/ 2750984 w 2750984"/>
              <a:gd name="connsiteY3" fmla="*/ 1612850 h 1719365"/>
              <a:gd name="connsiteX4" fmla="*/ 2644469 w 2750984"/>
              <a:gd name="connsiteY4" fmla="*/ 1719365 h 1719365"/>
              <a:gd name="connsiteX5" fmla="*/ 106515 w 2750984"/>
              <a:gd name="connsiteY5" fmla="*/ 1719365 h 1719365"/>
              <a:gd name="connsiteX6" fmla="*/ 0 w 2750984"/>
              <a:gd name="connsiteY6" fmla="*/ 1612850 h 1719365"/>
              <a:gd name="connsiteX7" fmla="*/ 0 w 2750984"/>
              <a:gd name="connsiteY7" fmla="*/ 106515 h 1719365"/>
              <a:gd name="connsiteX8" fmla="*/ 106515 w 2750984"/>
              <a:gd name="connsiteY8" fmla="*/ 0 h 17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984" h="1719365">
                <a:moveTo>
                  <a:pt x="106515" y="0"/>
                </a:moveTo>
                <a:lnTo>
                  <a:pt x="2644469" y="0"/>
                </a:lnTo>
                <a:cubicBezTo>
                  <a:pt x="2703296" y="0"/>
                  <a:pt x="2750984" y="47688"/>
                  <a:pt x="2750984" y="106515"/>
                </a:cubicBezTo>
                <a:lnTo>
                  <a:pt x="2750984" y="1612850"/>
                </a:lnTo>
                <a:cubicBezTo>
                  <a:pt x="2750984" y="1671677"/>
                  <a:pt x="2703296" y="1719365"/>
                  <a:pt x="2644469" y="1719365"/>
                </a:cubicBezTo>
                <a:lnTo>
                  <a:pt x="106515" y="1719365"/>
                </a:lnTo>
                <a:cubicBezTo>
                  <a:pt x="47688" y="1719365"/>
                  <a:pt x="0" y="1671677"/>
                  <a:pt x="0" y="1612850"/>
                </a:cubicBezTo>
                <a:lnTo>
                  <a:pt x="0" y="106515"/>
                </a:lnTo>
                <a:cubicBezTo>
                  <a:pt x="0" y="47688"/>
                  <a:pt x="47688" y="0"/>
                  <a:pt x="10651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343472" y="2101308"/>
            <a:ext cx="2376264" cy="1705156"/>
          </a:xfrm>
          <a:custGeom>
            <a:avLst/>
            <a:gdLst>
              <a:gd name="connsiteX0" fmla="*/ 0 w 2376264"/>
              <a:gd name="connsiteY0" fmla="*/ 0 h 1705156"/>
              <a:gd name="connsiteX1" fmla="*/ 2376264 w 2376264"/>
              <a:gd name="connsiteY1" fmla="*/ 0 h 1705156"/>
              <a:gd name="connsiteX2" fmla="*/ 2376264 w 2376264"/>
              <a:gd name="connsiteY2" fmla="*/ 1705156 h 1705156"/>
              <a:gd name="connsiteX3" fmla="*/ 0 w 2376264"/>
              <a:gd name="connsiteY3" fmla="*/ 1705156 h 1705156"/>
            </a:gdLst>
            <a:ahLst/>
            <a:cxnLst>
              <a:cxn ang="0">
                <a:pos x="connsiteX0" y="connsiteY0"/>
              </a:cxn>
              <a:cxn ang="0">
                <a:pos x="connsiteX1" y="connsiteY1"/>
              </a:cxn>
              <a:cxn ang="0">
                <a:pos x="connsiteX2" y="connsiteY2"/>
              </a:cxn>
              <a:cxn ang="0">
                <a:pos x="connsiteX3" y="connsiteY3"/>
              </a:cxn>
            </a:cxnLst>
            <a:rect l="l" t="t" r="r" b="b"/>
            <a:pathLst>
              <a:path w="2376264" h="1705156">
                <a:moveTo>
                  <a:pt x="0" y="0"/>
                </a:moveTo>
                <a:lnTo>
                  <a:pt x="2376264" y="0"/>
                </a:lnTo>
                <a:lnTo>
                  <a:pt x="2376264" y="1705156"/>
                </a:lnTo>
                <a:lnTo>
                  <a:pt x="0" y="1705156"/>
                </a:lnTo>
                <a:close/>
              </a:path>
            </a:pathLst>
          </a:custGeom>
          <a:ln w="12700">
            <a:solidFill>
              <a:schemeClr val="bg1"/>
            </a:solidFill>
          </a:ln>
        </p:spPr>
        <p:txBody>
          <a:bodyPr wrap="square">
            <a:noAutofit/>
          </a:bodyPr>
          <a:lstStyle/>
          <a:p>
            <a:endParaRPr lang="zh-CN" altLang="en-US"/>
          </a:p>
        </p:txBody>
      </p:sp>
      <p:sp>
        <p:nvSpPr>
          <p:cNvPr id="14" name="图片占位符 13"/>
          <p:cNvSpPr>
            <a:spLocks noGrp="1"/>
          </p:cNvSpPr>
          <p:nvPr>
            <p:ph type="pic" sz="quarter" idx="11"/>
          </p:nvPr>
        </p:nvSpPr>
        <p:spPr>
          <a:xfrm>
            <a:off x="3719736" y="3806464"/>
            <a:ext cx="2376264" cy="1705158"/>
          </a:xfrm>
          <a:custGeom>
            <a:avLst/>
            <a:gdLst>
              <a:gd name="connsiteX0" fmla="*/ 0 w 2376264"/>
              <a:gd name="connsiteY0" fmla="*/ 0 h 1705158"/>
              <a:gd name="connsiteX1" fmla="*/ 2376264 w 2376264"/>
              <a:gd name="connsiteY1" fmla="*/ 0 h 1705158"/>
              <a:gd name="connsiteX2" fmla="*/ 2376264 w 2376264"/>
              <a:gd name="connsiteY2" fmla="*/ 1705158 h 1705158"/>
              <a:gd name="connsiteX3" fmla="*/ 0 w 2376264"/>
              <a:gd name="connsiteY3" fmla="*/ 1705158 h 1705158"/>
            </a:gdLst>
            <a:ahLst/>
            <a:cxnLst>
              <a:cxn ang="0">
                <a:pos x="connsiteX0" y="connsiteY0"/>
              </a:cxn>
              <a:cxn ang="0">
                <a:pos x="connsiteX1" y="connsiteY1"/>
              </a:cxn>
              <a:cxn ang="0">
                <a:pos x="connsiteX2" y="connsiteY2"/>
              </a:cxn>
              <a:cxn ang="0">
                <a:pos x="connsiteX3" y="connsiteY3"/>
              </a:cxn>
            </a:cxnLst>
            <a:rect l="l" t="t" r="r" b="b"/>
            <a:pathLst>
              <a:path w="2376264" h="1705158">
                <a:moveTo>
                  <a:pt x="0" y="0"/>
                </a:moveTo>
                <a:lnTo>
                  <a:pt x="2376264" y="0"/>
                </a:lnTo>
                <a:lnTo>
                  <a:pt x="2376264" y="1705158"/>
                </a:lnTo>
                <a:lnTo>
                  <a:pt x="0" y="1705158"/>
                </a:lnTo>
                <a:close/>
              </a:path>
            </a:pathLst>
          </a:custGeom>
          <a:ln w="12700">
            <a:solidFill>
              <a:schemeClr val="bg1"/>
            </a:solidFill>
          </a:ln>
        </p:spPr>
        <p:txBody>
          <a:bodyPr wrap="square">
            <a:noAutofit/>
          </a:bodyPr>
          <a:lstStyle/>
          <a:p>
            <a:endParaRPr lang="zh-CN" altLang="en-US"/>
          </a:p>
        </p:txBody>
      </p:sp>
      <p:sp>
        <p:nvSpPr>
          <p:cNvPr id="13" name="图片占位符 12"/>
          <p:cNvSpPr>
            <a:spLocks noGrp="1"/>
          </p:cNvSpPr>
          <p:nvPr>
            <p:ph type="pic" sz="quarter" idx="12"/>
          </p:nvPr>
        </p:nvSpPr>
        <p:spPr>
          <a:xfrm>
            <a:off x="6096000" y="2101308"/>
            <a:ext cx="2376264" cy="1705156"/>
          </a:xfrm>
          <a:custGeom>
            <a:avLst/>
            <a:gdLst>
              <a:gd name="connsiteX0" fmla="*/ 0 w 2376264"/>
              <a:gd name="connsiteY0" fmla="*/ 0 h 1705156"/>
              <a:gd name="connsiteX1" fmla="*/ 2376264 w 2376264"/>
              <a:gd name="connsiteY1" fmla="*/ 0 h 1705156"/>
              <a:gd name="connsiteX2" fmla="*/ 2376264 w 2376264"/>
              <a:gd name="connsiteY2" fmla="*/ 1705156 h 1705156"/>
              <a:gd name="connsiteX3" fmla="*/ 0 w 2376264"/>
              <a:gd name="connsiteY3" fmla="*/ 1705156 h 1705156"/>
            </a:gdLst>
            <a:ahLst/>
            <a:cxnLst>
              <a:cxn ang="0">
                <a:pos x="connsiteX0" y="connsiteY0"/>
              </a:cxn>
              <a:cxn ang="0">
                <a:pos x="connsiteX1" y="connsiteY1"/>
              </a:cxn>
              <a:cxn ang="0">
                <a:pos x="connsiteX2" y="connsiteY2"/>
              </a:cxn>
              <a:cxn ang="0">
                <a:pos x="connsiteX3" y="connsiteY3"/>
              </a:cxn>
            </a:cxnLst>
            <a:rect l="l" t="t" r="r" b="b"/>
            <a:pathLst>
              <a:path w="2376264" h="1705156">
                <a:moveTo>
                  <a:pt x="0" y="0"/>
                </a:moveTo>
                <a:lnTo>
                  <a:pt x="2376264" y="0"/>
                </a:lnTo>
                <a:lnTo>
                  <a:pt x="2376264" y="1705156"/>
                </a:lnTo>
                <a:lnTo>
                  <a:pt x="0" y="1705156"/>
                </a:lnTo>
                <a:close/>
              </a:path>
            </a:pathLst>
          </a:custGeom>
          <a:ln w="12700">
            <a:solidFill>
              <a:schemeClr val="bg1"/>
            </a:solidFill>
          </a:ln>
        </p:spPr>
        <p:txBody>
          <a:bodyPr wrap="square">
            <a:noAutofit/>
          </a:bodyPr>
          <a:lstStyle/>
          <a:p>
            <a:endParaRPr lang="zh-CN" altLang="en-US"/>
          </a:p>
        </p:txBody>
      </p:sp>
      <p:sp>
        <p:nvSpPr>
          <p:cNvPr id="15" name="图片占位符 14"/>
          <p:cNvSpPr>
            <a:spLocks noGrp="1"/>
          </p:cNvSpPr>
          <p:nvPr>
            <p:ph type="pic" sz="quarter" idx="13"/>
          </p:nvPr>
        </p:nvSpPr>
        <p:spPr>
          <a:xfrm>
            <a:off x="8472264" y="3806464"/>
            <a:ext cx="2376264" cy="1705158"/>
          </a:xfrm>
          <a:custGeom>
            <a:avLst/>
            <a:gdLst>
              <a:gd name="connsiteX0" fmla="*/ 0 w 2376264"/>
              <a:gd name="connsiteY0" fmla="*/ 0 h 1705158"/>
              <a:gd name="connsiteX1" fmla="*/ 2376264 w 2376264"/>
              <a:gd name="connsiteY1" fmla="*/ 0 h 1705158"/>
              <a:gd name="connsiteX2" fmla="*/ 2376264 w 2376264"/>
              <a:gd name="connsiteY2" fmla="*/ 1705158 h 1705158"/>
              <a:gd name="connsiteX3" fmla="*/ 0 w 2376264"/>
              <a:gd name="connsiteY3" fmla="*/ 1705158 h 1705158"/>
            </a:gdLst>
            <a:ahLst/>
            <a:cxnLst>
              <a:cxn ang="0">
                <a:pos x="connsiteX0" y="connsiteY0"/>
              </a:cxn>
              <a:cxn ang="0">
                <a:pos x="connsiteX1" y="connsiteY1"/>
              </a:cxn>
              <a:cxn ang="0">
                <a:pos x="connsiteX2" y="connsiteY2"/>
              </a:cxn>
              <a:cxn ang="0">
                <a:pos x="connsiteX3" y="connsiteY3"/>
              </a:cxn>
            </a:cxnLst>
            <a:rect l="l" t="t" r="r" b="b"/>
            <a:pathLst>
              <a:path w="2376264" h="1705158">
                <a:moveTo>
                  <a:pt x="0" y="0"/>
                </a:moveTo>
                <a:lnTo>
                  <a:pt x="2376264" y="0"/>
                </a:lnTo>
                <a:lnTo>
                  <a:pt x="2376264" y="1705158"/>
                </a:lnTo>
                <a:lnTo>
                  <a:pt x="0" y="1705158"/>
                </a:lnTo>
                <a:close/>
              </a:path>
            </a:pathLst>
          </a:custGeom>
          <a:ln w="127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40122" y="2138763"/>
            <a:ext cx="2128676" cy="2128676"/>
          </a:xfrm>
          <a:custGeom>
            <a:avLst/>
            <a:gdLst>
              <a:gd name="connsiteX0" fmla="*/ 1064506 w 2128676"/>
              <a:gd name="connsiteY0" fmla="*/ 0 h 2128676"/>
              <a:gd name="connsiteX1" fmla="*/ 1261062 w 2128676"/>
              <a:gd name="connsiteY1" fmla="*/ 81417 h 2128676"/>
              <a:gd name="connsiteX2" fmla="*/ 2047260 w 2128676"/>
              <a:gd name="connsiteY2" fmla="*/ 867615 h 2128676"/>
              <a:gd name="connsiteX3" fmla="*/ 2047260 w 2128676"/>
              <a:gd name="connsiteY3" fmla="*/ 1260726 h 2128676"/>
              <a:gd name="connsiteX4" fmla="*/ 1260726 w 2128676"/>
              <a:gd name="connsiteY4" fmla="*/ 2047260 h 2128676"/>
              <a:gd name="connsiteX5" fmla="*/ 867615 w 2128676"/>
              <a:gd name="connsiteY5" fmla="*/ 2047260 h 2128676"/>
              <a:gd name="connsiteX6" fmla="*/ 81417 w 2128676"/>
              <a:gd name="connsiteY6" fmla="*/ 1261062 h 2128676"/>
              <a:gd name="connsiteX7" fmla="*/ 81417 w 2128676"/>
              <a:gd name="connsiteY7" fmla="*/ 867950 h 2128676"/>
              <a:gd name="connsiteX8" fmla="*/ 867950 w 2128676"/>
              <a:gd name="connsiteY8" fmla="*/ 81417 h 2128676"/>
              <a:gd name="connsiteX9" fmla="*/ 1064506 w 2128676"/>
              <a:gd name="connsiteY9" fmla="*/ 0 h 21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8676" h="2128676">
                <a:moveTo>
                  <a:pt x="1064506" y="0"/>
                </a:moveTo>
                <a:cubicBezTo>
                  <a:pt x="1135645" y="0"/>
                  <a:pt x="1206784" y="27139"/>
                  <a:pt x="1261062" y="81417"/>
                </a:cubicBezTo>
                <a:lnTo>
                  <a:pt x="2047260" y="867615"/>
                </a:lnTo>
                <a:cubicBezTo>
                  <a:pt x="2155815" y="976170"/>
                  <a:pt x="2155815" y="1152171"/>
                  <a:pt x="2047260" y="1260726"/>
                </a:cubicBezTo>
                <a:lnTo>
                  <a:pt x="1260726" y="2047260"/>
                </a:lnTo>
                <a:cubicBezTo>
                  <a:pt x="1152171" y="2155815"/>
                  <a:pt x="976170" y="2155815"/>
                  <a:pt x="867615" y="2047260"/>
                </a:cubicBezTo>
                <a:lnTo>
                  <a:pt x="81417" y="1261062"/>
                </a:lnTo>
                <a:cubicBezTo>
                  <a:pt x="-27138" y="1152507"/>
                  <a:pt x="-27138" y="976505"/>
                  <a:pt x="81417" y="867950"/>
                </a:cubicBezTo>
                <a:lnTo>
                  <a:pt x="867950" y="81417"/>
                </a:lnTo>
                <a:cubicBezTo>
                  <a:pt x="922227" y="27139"/>
                  <a:pt x="993367" y="0"/>
                  <a:pt x="1064506"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67815" y="2138763"/>
            <a:ext cx="2128676" cy="2128676"/>
          </a:xfrm>
          <a:custGeom>
            <a:avLst/>
            <a:gdLst>
              <a:gd name="connsiteX0" fmla="*/ 1064506 w 2128676"/>
              <a:gd name="connsiteY0" fmla="*/ 0 h 2128676"/>
              <a:gd name="connsiteX1" fmla="*/ 1261062 w 2128676"/>
              <a:gd name="connsiteY1" fmla="*/ 81417 h 2128676"/>
              <a:gd name="connsiteX2" fmla="*/ 2047260 w 2128676"/>
              <a:gd name="connsiteY2" fmla="*/ 867615 h 2128676"/>
              <a:gd name="connsiteX3" fmla="*/ 2047260 w 2128676"/>
              <a:gd name="connsiteY3" fmla="*/ 1260726 h 2128676"/>
              <a:gd name="connsiteX4" fmla="*/ 1260727 w 2128676"/>
              <a:gd name="connsiteY4" fmla="*/ 2047260 h 2128676"/>
              <a:gd name="connsiteX5" fmla="*/ 867615 w 2128676"/>
              <a:gd name="connsiteY5" fmla="*/ 2047260 h 2128676"/>
              <a:gd name="connsiteX6" fmla="*/ 81417 w 2128676"/>
              <a:gd name="connsiteY6" fmla="*/ 1261062 h 2128676"/>
              <a:gd name="connsiteX7" fmla="*/ 81417 w 2128676"/>
              <a:gd name="connsiteY7" fmla="*/ 867950 h 2128676"/>
              <a:gd name="connsiteX8" fmla="*/ 867950 w 2128676"/>
              <a:gd name="connsiteY8" fmla="*/ 81417 h 2128676"/>
              <a:gd name="connsiteX9" fmla="*/ 1064506 w 2128676"/>
              <a:gd name="connsiteY9" fmla="*/ 0 h 21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8676" h="2128676">
                <a:moveTo>
                  <a:pt x="1064506" y="0"/>
                </a:moveTo>
                <a:cubicBezTo>
                  <a:pt x="1135645" y="0"/>
                  <a:pt x="1206784" y="27139"/>
                  <a:pt x="1261062" y="81417"/>
                </a:cubicBezTo>
                <a:lnTo>
                  <a:pt x="2047260" y="867615"/>
                </a:lnTo>
                <a:cubicBezTo>
                  <a:pt x="2155815" y="976170"/>
                  <a:pt x="2155815" y="1152171"/>
                  <a:pt x="2047260" y="1260726"/>
                </a:cubicBezTo>
                <a:lnTo>
                  <a:pt x="1260727" y="2047260"/>
                </a:lnTo>
                <a:cubicBezTo>
                  <a:pt x="1152172" y="2155815"/>
                  <a:pt x="976170" y="2155815"/>
                  <a:pt x="867615" y="2047260"/>
                </a:cubicBezTo>
                <a:lnTo>
                  <a:pt x="81417" y="1261062"/>
                </a:lnTo>
                <a:cubicBezTo>
                  <a:pt x="-27138" y="1152507"/>
                  <a:pt x="-27138" y="976505"/>
                  <a:pt x="81417" y="867950"/>
                </a:cubicBezTo>
                <a:lnTo>
                  <a:pt x="867950" y="81417"/>
                </a:lnTo>
                <a:cubicBezTo>
                  <a:pt x="922227" y="27139"/>
                  <a:pt x="993366" y="0"/>
                  <a:pt x="1064506"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195509" y="2138763"/>
            <a:ext cx="2128676" cy="2128676"/>
          </a:xfrm>
          <a:custGeom>
            <a:avLst/>
            <a:gdLst>
              <a:gd name="connsiteX0" fmla="*/ 1064506 w 2128676"/>
              <a:gd name="connsiteY0" fmla="*/ 0 h 2128676"/>
              <a:gd name="connsiteX1" fmla="*/ 1261062 w 2128676"/>
              <a:gd name="connsiteY1" fmla="*/ 81417 h 2128676"/>
              <a:gd name="connsiteX2" fmla="*/ 2047260 w 2128676"/>
              <a:gd name="connsiteY2" fmla="*/ 867615 h 2128676"/>
              <a:gd name="connsiteX3" fmla="*/ 2047260 w 2128676"/>
              <a:gd name="connsiteY3" fmla="*/ 1260726 h 2128676"/>
              <a:gd name="connsiteX4" fmla="*/ 1260727 w 2128676"/>
              <a:gd name="connsiteY4" fmla="*/ 2047260 h 2128676"/>
              <a:gd name="connsiteX5" fmla="*/ 867615 w 2128676"/>
              <a:gd name="connsiteY5" fmla="*/ 2047260 h 2128676"/>
              <a:gd name="connsiteX6" fmla="*/ 81417 w 2128676"/>
              <a:gd name="connsiteY6" fmla="*/ 1261062 h 2128676"/>
              <a:gd name="connsiteX7" fmla="*/ 81417 w 2128676"/>
              <a:gd name="connsiteY7" fmla="*/ 867950 h 2128676"/>
              <a:gd name="connsiteX8" fmla="*/ 867950 w 2128676"/>
              <a:gd name="connsiteY8" fmla="*/ 81417 h 2128676"/>
              <a:gd name="connsiteX9" fmla="*/ 1064506 w 2128676"/>
              <a:gd name="connsiteY9" fmla="*/ 0 h 21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8676" h="2128676">
                <a:moveTo>
                  <a:pt x="1064506" y="0"/>
                </a:moveTo>
                <a:cubicBezTo>
                  <a:pt x="1135645" y="0"/>
                  <a:pt x="1206784" y="27139"/>
                  <a:pt x="1261062" y="81417"/>
                </a:cubicBezTo>
                <a:lnTo>
                  <a:pt x="2047260" y="867615"/>
                </a:lnTo>
                <a:cubicBezTo>
                  <a:pt x="2155815" y="976170"/>
                  <a:pt x="2155815" y="1152171"/>
                  <a:pt x="2047260" y="1260726"/>
                </a:cubicBezTo>
                <a:lnTo>
                  <a:pt x="1260727" y="2047260"/>
                </a:lnTo>
                <a:cubicBezTo>
                  <a:pt x="1152172" y="2155815"/>
                  <a:pt x="976170" y="2155815"/>
                  <a:pt x="867615" y="2047260"/>
                </a:cubicBezTo>
                <a:lnTo>
                  <a:pt x="81417" y="1261062"/>
                </a:lnTo>
                <a:cubicBezTo>
                  <a:pt x="-27138" y="1152507"/>
                  <a:pt x="-27138" y="976505"/>
                  <a:pt x="81417" y="867950"/>
                </a:cubicBezTo>
                <a:lnTo>
                  <a:pt x="867950" y="81417"/>
                </a:lnTo>
                <a:cubicBezTo>
                  <a:pt x="922227" y="27139"/>
                  <a:pt x="993367" y="0"/>
                  <a:pt x="1064506"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523201" y="2138763"/>
            <a:ext cx="2128677" cy="2128676"/>
          </a:xfrm>
          <a:custGeom>
            <a:avLst/>
            <a:gdLst>
              <a:gd name="connsiteX0" fmla="*/ 1064507 w 2128677"/>
              <a:gd name="connsiteY0" fmla="*/ 0 h 2128676"/>
              <a:gd name="connsiteX1" fmla="*/ 1261062 w 2128677"/>
              <a:gd name="connsiteY1" fmla="*/ 81417 h 2128676"/>
              <a:gd name="connsiteX2" fmla="*/ 2047261 w 2128677"/>
              <a:gd name="connsiteY2" fmla="*/ 867615 h 2128676"/>
              <a:gd name="connsiteX3" fmla="*/ 2047261 w 2128677"/>
              <a:gd name="connsiteY3" fmla="*/ 1260726 h 2128676"/>
              <a:gd name="connsiteX4" fmla="*/ 1260727 w 2128677"/>
              <a:gd name="connsiteY4" fmla="*/ 2047260 h 2128676"/>
              <a:gd name="connsiteX5" fmla="*/ 867616 w 2128677"/>
              <a:gd name="connsiteY5" fmla="*/ 2047260 h 2128676"/>
              <a:gd name="connsiteX6" fmla="*/ 81417 w 2128677"/>
              <a:gd name="connsiteY6" fmla="*/ 1261062 h 2128676"/>
              <a:gd name="connsiteX7" fmla="*/ 81417 w 2128677"/>
              <a:gd name="connsiteY7" fmla="*/ 867950 h 2128676"/>
              <a:gd name="connsiteX8" fmla="*/ 867951 w 2128677"/>
              <a:gd name="connsiteY8" fmla="*/ 81417 h 2128676"/>
              <a:gd name="connsiteX9" fmla="*/ 1064507 w 2128677"/>
              <a:gd name="connsiteY9" fmla="*/ 0 h 21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8677" h="2128676">
                <a:moveTo>
                  <a:pt x="1064507" y="0"/>
                </a:moveTo>
                <a:cubicBezTo>
                  <a:pt x="1135645" y="0"/>
                  <a:pt x="1206784" y="27139"/>
                  <a:pt x="1261062" y="81417"/>
                </a:cubicBezTo>
                <a:lnTo>
                  <a:pt x="2047261" y="867615"/>
                </a:lnTo>
                <a:cubicBezTo>
                  <a:pt x="2155816" y="976170"/>
                  <a:pt x="2155816" y="1152171"/>
                  <a:pt x="2047261" y="1260726"/>
                </a:cubicBezTo>
                <a:lnTo>
                  <a:pt x="1260727" y="2047260"/>
                </a:lnTo>
                <a:cubicBezTo>
                  <a:pt x="1152172" y="2155815"/>
                  <a:pt x="976171" y="2155815"/>
                  <a:pt x="867616" y="2047260"/>
                </a:cubicBezTo>
                <a:lnTo>
                  <a:pt x="81417" y="1261062"/>
                </a:lnTo>
                <a:cubicBezTo>
                  <a:pt x="-27138" y="1152507"/>
                  <a:pt x="-27138" y="976505"/>
                  <a:pt x="81417" y="867950"/>
                </a:cubicBezTo>
                <a:lnTo>
                  <a:pt x="867951" y="81417"/>
                </a:lnTo>
                <a:cubicBezTo>
                  <a:pt x="922229" y="27139"/>
                  <a:pt x="993368" y="0"/>
                  <a:pt x="1064507"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alpha val="0"/>
                </a:schemeClr>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5.jpe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2.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2.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GIF"/><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6.GIF"/></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16.GIF"/></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16.GIF"/></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16.GIF"/></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16.GIF"/></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16.GIF"/></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image" Target="../media/image16.GIF"/></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16.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16.GIF"/></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image" Target="../media/image16.GIF"/></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2.xml"/><Relationship Id="rId2" Type="http://schemas.openxmlformats.org/officeDocument/2006/relationships/image" Target="../media/image29.png"/><Relationship Id="rId1" Type="http://schemas.openxmlformats.org/officeDocument/2006/relationships/image" Target="../media/image16.GIF"/></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image" Target="../media/image16.GI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9.xml"/><Relationship Id="rId2" Type="http://schemas.openxmlformats.org/officeDocument/2006/relationships/image" Target="../media/image32.jpeg"/><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5.jpeg"/><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tags" Target="../tags/tag9.xml"/></Relationships>
</file>

<file path=ppt/slides/_rels/slide52.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3" Type="http://schemas.openxmlformats.org/officeDocument/2006/relationships/slideLayout" Target="../slideLayouts/slideLayout1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4.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6.xml"/><Relationship Id="rId1" Type="http://schemas.openxmlformats.org/officeDocument/2006/relationships/tags" Target="../tags/tag2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xml"/><Relationship Id="rId1" Type="http://schemas.openxmlformats.org/officeDocument/2006/relationships/tags" Target="../tags/tag2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0.xml"/><Relationship Id="rId1" Type="http://schemas.openxmlformats.org/officeDocument/2006/relationships/tags" Target="../tags/tag29.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4.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3.jpeg"/></Relationships>
</file>

<file path=ppt/slides/_rels/slide66.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2" Type="http://schemas.openxmlformats.org/officeDocument/2006/relationships/notesSlide" Target="../notesSlides/notesSlide49.xml"/><Relationship Id="rId11" Type="http://schemas.openxmlformats.org/officeDocument/2006/relationships/slideLayout" Target="../slideLayouts/slideLayout2.xml"/><Relationship Id="rId10" Type="http://schemas.openxmlformats.org/officeDocument/2006/relationships/tags" Target="../tags/tag48.xml"/><Relationship Id="rId1" Type="http://schemas.openxmlformats.org/officeDocument/2006/relationships/tags" Target="../tags/tag3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44816"/>
            <a:ext cx="12192000" cy="28206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3518115" y="752528"/>
            <a:ext cx="867388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711485" y="1061270"/>
            <a:ext cx="748051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96000" y="1370012"/>
            <a:ext cx="6096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874713" y="1920551"/>
            <a:ext cx="3058658" cy="39940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362328"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9784960"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0207593"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630227"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9208610"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909702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898544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887385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876227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865068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853910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42751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31593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820434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809276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98117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786959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775800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764642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3483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42325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731166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720008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708849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697691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686532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675374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664215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653057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641898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630740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619581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608423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597264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176691" y="1758480"/>
            <a:ext cx="1106331" cy="254302"/>
            <a:chOff x="-115731" y="1766100"/>
            <a:chExt cx="1106331" cy="254302"/>
          </a:xfrm>
          <a:solidFill>
            <a:schemeClr val="accent1"/>
          </a:solidFill>
        </p:grpSpPr>
        <p:sp>
          <p:nvSpPr>
            <p:cNvPr id="54" name="任意多边形 53"/>
            <p:cNvSpPr/>
            <p:nvPr/>
          </p:nvSpPr>
          <p:spPr>
            <a:xfrm>
              <a:off x="359221"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299852"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40483"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181114"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121745"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62376"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3007"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6362"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115731"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893538"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34173"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a:off x="774804"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15435"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656066"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596697"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a:off x="537328"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477959"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418590"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矩形 74"/>
          <p:cNvSpPr/>
          <p:nvPr/>
        </p:nvSpPr>
        <p:spPr>
          <a:xfrm>
            <a:off x="773119" y="2597915"/>
            <a:ext cx="9408439" cy="1106457"/>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en-US" altLang="zh-CN" sz="6000" b="1" dirty="0" smtClean="0">
                <a:solidFill>
                  <a:schemeClr val="bg1"/>
                </a:solidFill>
                <a:latin typeface="+mn-ea"/>
              </a:rPr>
              <a:t>《</a:t>
            </a:r>
            <a:r>
              <a:rPr lang="zh-CN" altLang="en-US" sz="6000" b="1" dirty="0" smtClean="0">
                <a:solidFill>
                  <a:schemeClr val="bg1"/>
                </a:solidFill>
                <a:latin typeface="+mn-ea"/>
              </a:rPr>
              <a:t>大学生创新创业基础课程</a:t>
            </a:r>
            <a:r>
              <a:rPr lang="en-US" altLang="zh-CN" sz="6000" b="1" dirty="0" smtClean="0">
                <a:solidFill>
                  <a:schemeClr val="bg1"/>
                </a:solidFill>
                <a:latin typeface="+mn-ea"/>
              </a:rPr>
              <a:t>》</a:t>
            </a:r>
            <a:endParaRPr lang="zh-CN" altLang="en-US" sz="6000" b="1" dirty="0">
              <a:solidFill>
                <a:schemeClr val="bg1"/>
              </a:solidFill>
              <a:latin typeface="+mn-ea"/>
            </a:endParaRPr>
          </a:p>
        </p:txBody>
      </p:sp>
      <p:sp>
        <p:nvSpPr>
          <p:cNvPr id="76" name="矩形 75"/>
          <p:cNvSpPr/>
          <p:nvPr/>
        </p:nvSpPr>
        <p:spPr>
          <a:xfrm>
            <a:off x="5530850" y="3828415"/>
            <a:ext cx="1184910" cy="607695"/>
          </a:xfrm>
          <a:prstGeom prst="rect">
            <a:avLst/>
          </a:prstGeom>
          <a:ln>
            <a:noFill/>
          </a:ln>
        </p:spPr>
        <p:txBody>
          <a:bodyPr wrap="square">
            <a:spAutoFit/>
            <a:scene3d>
              <a:camera prst="orthographicFront"/>
              <a:lightRig rig="threePt" dir="t"/>
            </a:scene3d>
            <a:sp3d contourW="12700"/>
          </a:bodyPr>
          <a:lstStyle/>
          <a:p>
            <a:pPr algn="dist">
              <a:lnSpc>
                <a:spcPct val="120000"/>
              </a:lnSpc>
            </a:pPr>
            <a:r>
              <a:rPr lang="zh-CN" altLang="en-US" sz="2800" dirty="0" smtClean="0">
                <a:solidFill>
                  <a:schemeClr val="accent1"/>
                </a:solidFill>
                <a:latin typeface="+mn-ea"/>
              </a:rPr>
              <a:t>李洪</a:t>
            </a:r>
            <a:endParaRPr sz="2800" dirty="0" smtClean="0">
              <a:solidFill>
                <a:schemeClr val="accent1"/>
              </a:solidFill>
              <a:latin typeface="+mn-ea"/>
            </a:endParaRPr>
          </a:p>
        </p:txBody>
      </p:sp>
      <p:sp>
        <p:nvSpPr>
          <p:cNvPr id="77" name="文本框 76"/>
          <p:cNvSpPr txBox="1"/>
          <p:nvPr/>
        </p:nvSpPr>
        <p:spPr>
          <a:xfrm>
            <a:off x="799154" y="5146752"/>
            <a:ext cx="4782754" cy="38608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lumMod val="50000"/>
                  </a:schemeClr>
                </a:solidFill>
                <a:effectLst/>
                <a:uLnTx/>
                <a:uFillTx/>
                <a:latin typeface="Century Gothic" panose="020B0502020202020204" pitchFamily="34" charset="0"/>
                <a:ea typeface="+mj-ea"/>
              </a:rPr>
              <a:t>新视角 </a:t>
            </a:r>
            <a:r>
              <a:rPr kumimoji="0" lang="en-US" altLang="zh-CN" sz="1600" b="0" i="0" u="none" strike="noStrike" kern="1200" cap="none" spc="0" normalizeH="0" baseline="0" noProof="0" dirty="0">
                <a:ln>
                  <a:noFill/>
                </a:ln>
                <a:solidFill>
                  <a:schemeClr val="bg1">
                    <a:lumMod val="50000"/>
                  </a:schemeClr>
                </a:solidFill>
                <a:effectLst/>
                <a:uLnTx/>
                <a:uFillTx/>
                <a:latin typeface="Century Gothic" panose="020B0502020202020204" pitchFamily="34" charset="0"/>
                <a:ea typeface="+mj-ea"/>
              </a:rPr>
              <a:t>· </a:t>
            </a:r>
            <a:r>
              <a:rPr kumimoji="0" lang="zh-CN" altLang="en-US" sz="1600" b="0" i="0" u="none" strike="noStrike" kern="1200" cap="none" spc="0" normalizeH="0" baseline="0" noProof="0" dirty="0">
                <a:ln>
                  <a:noFill/>
                </a:ln>
                <a:solidFill>
                  <a:schemeClr val="bg1">
                    <a:lumMod val="50000"/>
                  </a:schemeClr>
                </a:solidFill>
                <a:effectLst/>
                <a:uLnTx/>
                <a:uFillTx/>
                <a:latin typeface="Century Gothic" panose="020B0502020202020204" pitchFamily="34" charset="0"/>
                <a:ea typeface="+mj-ea"/>
              </a:rPr>
              <a:t>新征程 </a:t>
            </a:r>
            <a:r>
              <a:rPr kumimoji="0" lang="en-US" altLang="zh-CN" sz="1600" b="0" i="0" u="none" strike="noStrike" kern="1200" cap="none" spc="0" normalizeH="0" baseline="0" noProof="0" dirty="0">
                <a:ln>
                  <a:noFill/>
                </a:ln>
                <a:solidFill>
                  <a:schemeClr val="bg1">
                    <a:lumMod val="50000"/>
                  </a:schemeClr>
                </a:solidFill>
                <a:effectLst/>
                <a:uLnTx/>
                <a:uFillTx/>
                <a:latin typeface="Century Gothic" panose="020B0502020202020204" pitchFamily="34" charset="0"/>
                <a:ea typeface="+mj-ea"/>
              </a:rPr>
              <a:t>· </a:t>
            </a:r>
            <a:r>
              <a:rPr kumimoji="0" lang="zh-CN" altLang="en-US" sz="1600" b="0" i="0" u="none" strike="noStrike" kern="1200" cap="none" spc="0" normalizeH="0" baseline="0" noProof="0" dirty="0">
                <a:ln>
                  <a:noFill/>
                </a:ln>
                <a:solidFill>
                  <a:schemeClr val="bg1">
                    <a:lumMod val="50000"/>
                  </a:schemeClr>
                </a:solidFill>
                <a:effectLst/>
                <a:uLnTx/>
                <a:uFillTx/>
                <a:latin typeface="Century Gothic" panose="020B0502020202020204" pitchFamily="34" charset="0"/>
                <a:ea typeface="+mj-ea"/>
              </a:rPr>
              <a:t>新未来</a:t>
            </a:r>
            <a:endParaRPr kumimoji="0" lang="zh-CN" altLang="en-US" sz="1600" b="0" i="0" u="none" strike="noStrike" kern="1200" cap="none" spc="0" normalizeH="0" baseline="0" noProof="0" dirty="0">
              <a:ln>
                <a:noFill/>
              </a:ln>
              <a:solidFill>
                <a:schemeClr val="bg1">
                  <a:lumMod val="50000"/>
                </a:schemeClr>
              </a:solidFill>
              <a:effectLst/>
              <a:uLnTx/>
              <a:uFillTx/>
              <a:latin typeface="Century Gothic" panose="020B0502020202020204" pitchFamily="34" charset="0"/>
              <a:ea typeface="+mj-ea"/>
            </a:endParaRPr>
          </a:p>
        </p:txBody>
      </p:sp>
      <p:sp>
        <p:nvSpPr>
          <p:cNvPr id="78" name="Freeform: Shape 60"/>
          <p:cNvSpPr/>
          <p:nvPr/>
        </p:nvSpPr>
        <p:spPr bwMode="auto">
          <a:xfrm>
            <a:off x="9453698" y="5970946"/>
            <a:ext cx="387076" cy="387077"/>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accent2"/>
          </a:solidFill>
          <a:ln>
            <a:noFill/>
          </a:ln>
        </p:spPr>
        <p:txBody>
          <a:bodyPr anchor="ctr"/>
          <a:lstStyle/>
          <a:p>
            <a:pPr algn="ctr"/>
          </a:p>
        </p:txBody>
      </p:sp>
      <p:sp>
        <p:nvSpPr>
          <p:cNvPr id="79" name="Freeform: Shape 61"/>
          <p:cNvSpPr/>
          <p:nvPr/>
        </p:nvSpPr>
        <p:spPr bwMode="auto">
          <a:xfrm>
            <a:off x="10746340" y="5964287"/>
            <a:ext cx="400395" cy="400395"/>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accent2"/>
          </a:solidFill>
          <a:ln>
            <a:noFill/>
          </a:ln>
        </p:spPr>
        <p:txBody>
          <a:bodyPr anchor="ctr"/>
          <a:lstStyle/>
          <a:p>
            <a:pPr algn="ctr"/>
          </a:p>
        </p:txBody>
      </p:sp>
      <p:sp>
        <p:nvSpPr>
          <p:cNvPr id="80" name="Freeform: Shape 62"/>
          <p:cNvSpPr/>
          <p:nvPr/>
        </p:nvSpPr>
        <p:spPr bwMode="auto">
          <a:xfrm>
            <a:off x="10093360" y="5964287"/>
            <a:ext cx="400395" cy="400395"/>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2"/>
          </a:solidFill>
          <a:ln>
            <a:noFill/>
          </a:ln>
        </p:spPr>
        <p:txBody>
          <a:bodyPr anchor="ctr"/>
          <a:lstStyle/>
          <a:p>
            <a:pPr algn="ctr"/>
          </a:p>
        </p:txBody>
      </p:sp>
      <p:pic>
        <p:nvPicPr>
          <p:cNvPr id="81" name="图片 8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9640" y="175099"/>
            <a:ext cx="1583111" cy="158311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22" presetClass="entr" presetSubtype="8"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par>
                          <p:cTn id="26" fill="hold">
                            <p:stCondLst>
                              <p:cond delay="1500"/>
                            </p:stCondLst>
                            <p:childTnLst>
                              <p:par>
                                <p:cTn id="27" presetID="2" presetClass="entr" presetSubtype="8"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anim calcmode="lin" valueType="num">
                                      <p:cBhvr additive="base">
                                        <p:cTn id="29" dur="500" fill="hold"/>
                                        <p:tgtEl>
                                          <p:spTgt spid="74"/>
                                        </p:tgtEl>
                                        <p:attrNameLst>
                                          <p:attrName>ppt_x</p:attrName>
                                        </p:attrNameLst>
                                      </p:cBhvr>
                                      <p:tavLst>
                                        <p:tav tm="0">
                                          <p:val>
                                            <p:strVal val="0-#ppt_w/2"/>
                                          </p:val>
                                        </p:tav>
                                        <p:tav tm="100000">
                                          <p:val>
                                            <p:strVal val="#ppt_x"/>
                                          </p:val>
                                        </p:tav>
                                      </p:tavLst>
                                    </p:anim>
                                    <p:anim calcmode="lin" valueType="num">
                                      <p:cBhvr additive="base">
                                        <p:cTn id="30" dur="500" fill="hold"/>
                                        <p:tgtEl>
                                          <p:spTgt spid="7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1+#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1+#ppt_w/2"/>
                                          </p:val>
                                        </p:tav>
                                        <p:tav tm="100000">
                                          <p:val>
                                            <p:strVal val="#ppt_x"/>
                                          </p:val>
                                        </p:tav>
                                      </p:tavLst>
                                    </p:anim>
                                    <p:anim calcmode="lin" valueType="num">
                                      <p:cBhvr additive="base">
                                        <p:cTn id="43" dur="500" fill="hold"/>
                                        <p:tgtEl>
                                          <p:spTgt spid="14"/>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1+#ppt_w/2"/>
                                          </p:val>
                                        </p:tav>
                                        <p:tav tm="100000">
                                          <p:val>
                                            <p:strVal val="#ppt_x"/>
                                          </p:val>
                                        </p:tav>
                                      </p:tavLst>
                                    </p:anim>
                                    <p:anim calcmode="lin" valueType="num">
                                      <p:cBhvr additive="base">
                                        <p:cTn id="47" dur="500" fill="hold"/>
                                        <p:tgtEl>
                                          <p:spTgt spid="15"/>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1+#ppt_w/2"/>
                                          </p:val>
                                        </p:tav>
                                        <p:tav tm="100000">
                                          <p:val>
                                            <p:strVal val="#ppt_x"/>
                                          </p:val>
                                        </p:tav>
                                      </p:tavLst>
                                    </p:anim>
                                    <p:anim calcmode="lin" valueType="num">
                                      <p:cBhvr additive="base">
                                        <p:cTn id="51" dur="500" fill="hold"/>
                                        <p:tgtEl>
                                          <p:spTgt spid="16"/>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1+#ppt_w/2"/>
                                          </p:val>
                                        </p:tav>
                                        <p:tav tm="100000">
                                          <p:val>
                                            <p:strVal val="#ppt_x"/>
                                          </p:val>
                                        </p:tav>
                                      </p:tavLst>
                                    </p:anim>
                                    <p:anim calcmode="lin" valueType="num">
                                      <p:cBhvr additive="base">
                                        <p:cTn id="55" dur="500" fill="hold"/>
                                        <p:tgtEl>
                                          <p:spTgt spid="24"/>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1+#ppt_w/2"/>
                                          </p:val>
                                        </p:tav>
                                        <p:tav tm="100000">
                                          <p:val>
                                            <p:strVal val="#ppt_x"/>
                                          </p:val>
                                        </p:tav>
                                      </p:tavLst>
                                    </p:anim>
                                    <p:anim calcmode="lin" valueType="num">
                                      <p:cBhvr additive="base">
                                        <p:cTn id="59" dur="500" fill="hold"/>
                                        <p:tgtEl>
                                          <p:spTgt spid="25"/>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1+#ppt_w/2"/>
                                          </p:val>
                                        </p:tav>
                                        <p:tav tm="100000">
                                          <p:val>
                                            <p:strVal val="#ppt_x"/>
                                          </p:val>
                                        </p:tav>
                                      </p:tavLst>
                                    </p:anim>
                                    <p:anim calcmode="lin" valueType="num">
                                      <p:cBhvr additive="base">
                                        <p:cTn id="63" dur="500" fill="hold"/>
                                        <p:tgtEl>
                                          <p:spTgt spid="26"/>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fill="hold"/>
                                        <p:tgtEl>
                                          <p:spTgt spid="27"/>
                                        </p:tgtEl>
                                        <p:attrNameLst>
                                          <p:attrName>ppt_x</p:attrName>
                                        </p:attrNameLst>
                                      </p:cBhvr>
                                      <p:tavLst>
                                        <p:tav tm="0">
                                          <p:val>
                                            <p:strVal val="1+#ppt_w/2"/>
                                          </p:val>
                                        </p:tav>
                                        <p:tav tm="100000">
                                          <p:val>
                                            <p:strVal val="#ppt_x"/>
                                          </p:val>
                                        </p:tav>
                                      </p:tavLst>
                                    </p:anim>
                                    <p:anim calcmode="lin" valueType="num">
                                      <p:cBhvr additive="base">
                                        <p:cTn id="67" dur="500" fill="hold"/>
                                        <p:tgtEl>
                                          <p:spTgt spid="27"/>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fill="hold"/>
                                        <p:tgtEl>
                                          <p:spTgt spid="28"/>
                                        </p:tgtEl>
                                        <p:attrNameLst>
                                          <p:attrName>ppt_x</p:attrName>
                                        </p:attrNameLst>
                                      </p:cBhvr>
                                      <p:tavLst>
                                        <p:tav tm="0">
                                          <p:val>
                                            <p:strVal val="1+#ppt_w/2"/>
                                          </p:val>
                                        </p:tav>
                                        <p:tav tm="100000">
                                          <p:val>
                                            <p:strVal val="#ppt_x"/>
                                          </p:val>
                                        </p:tav>
                                      </p:tavLst>
                                    </p:anim>
                                    <p:anim calcmode="lin" valueType="num">
                                      <p:cBhvr additive="base">
                                        <p:cTn id="71" dur="500" fill="hold"/>
                                        <p:tgtEl>
                                          <p:spTgt spid="28"/>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fill="hold"/>
                                        <p:tgtEl>
                                          <p:spTgt spid="29"/>
                                        </p:tgtEl>
                                        <p:attrNameLst>
                                          <p:attrName>ppt_x</p:attrName>
                                        </p:attrNameLst>
                                      </p:cBhvr>
                                      <p:tavLst>
                                        <p:tav tm="0">
                                          <p:val>
                                            <p:strVal val="1+#ppt_w/2"/>
                                          </p:val>
                                        </p:tav>
                                        <p:tav tm="100000">
                                          <p:val>
                                            <p:strVal val="#ppt_x"/>
                                          </p:val>
                                        </p:tav>
                                      </p:tavLst>
                                    </p:anim>
                                    <p:anim calcmode="lin" valueType="num">
                                      <p:cBhvr additive="base">
                                        <p:cTn id="75" dur="500" fill="hold"/>
                                        <p:tgtEl>
                                          <p:spTgt spid="29"/>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1+#ppt_w/2"/>
                                          </p:val>
                                        </p:tav>
                                        <p:tav tm="100000">
                                          <p:val>
                                            <p:strVal val="#ppt_x"/>
                                          </p:val>
                                        </p:tav>
                                      </p:tavLst>
                                    </p:anim>
                                    <p:anim calcmode="lin" valueType="num">
                                      <p:cBhvr additive="base">
                                        <p:cTn id="79" dur="500" fill="hold"/>
                                        <p:tgtEl>
                                          <p:spTgt spid="30"/>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1+#ppt_w/2"/>
                                          </p:val>
                                        </p:tav>
                                        <p:tav tm="100000">
                                          <p:val>
                                            <p:strVal val="#ppt_x"/>
                                          </p:val>
                                        </p:tav>
                                      </p:tavLst>
                                    </p:anim>
                                    <p:anim calcmode="lin" valueType="num">
                                      <p:cBhvr additive="base">
                                        <p:cTn id="83" dur="500" fill="hold"/>
                                        <p:tgtEl>
                                          <p:spTgt spid="31"/>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 calcmode="lin" valueType="num">
                                      <p:cBhvr additive="base">
                                        <p:cTn id="86" dur="500" fill="hold"/>
                                        <p:tgtEl>
                                          <p:spTgt spid="32"/>
                                        </p:tgtEl>
                                        <p:attrNameLst>
                                          <p:attrName>ppt_x</p:attrName>
                                        </p:attrNameLst>
                                      </p:cBhvr>
                                      <p:tavLst>
                                        <p:tav tm="0">
                                          <p:val>
                                            <p:strVal val="1+#ppt_w/2"/>
                                          </p:val>
                                        </p:tav>
                                        <p:tav tm="100000">
                                          <p:val>
                                            <p:strVal val="#ppt_x"/>
                                          </p:val>
                                        </p:tav>
                                      </p:tavLst>
                                    </p:anim>
                                    <p:anim calcmode="lin" valueType="num">
                                      <p:cBhvr additive="base">
                                        <p:cTn id="87" dur="500" fill="hold"/>
                                        <p:tgtEl>
                                          <p:spTgt spid="32"/>
                                        </p:tgtEl>
                                        <p:attrNameLst>
                                          <p:attrName>ppt_y</p:attrName>
                                        </p:attrNameLst>
                                      </p:cBhvr>
                                      <p:tavLst>
                                        <p:tav tm="0">
                                          <p:val>
                                            <p:strVal val="#ppt_y"/>
                                          </p:val>
                                        </p:tav>
                                        <p:tav tm="100000">
                                          <p:val>
                                            <p:strVal val="#ppt_y"/>
                                          </p:val>
                                        </p:tav>
                                      </p:tavLst>
                                    </p:anim>
                                  </p:childTnLst>
                                </p:cTn>
                              </p:par>
                              <p:par>
                                <p:cTn id="88" presetID="2" presetClass="entr" presetSubtype="2"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1+#ppt_w/2"/>
                                          </p:val>
                                        </p:tav>
                                        <p:tav tm="100000">
                                          <p:val>
                                            <p:strVal val="#ppt_x"/>
                                          </p:val>
                                        </p:tav>
                                      </p:tavLst>
                                    </p:anim>
                                    <p:anim calcmode="lin" valueType="num">
                                      <p:cBhvr additive="base">
                                        <p:cTn id="91" dur="500" fill="hold"/>
                                        <p:tgtEl>
                                          <p:spTgt spid="33"/>
                                        </p:tgtEl>
                                        <p:attrNameLst>
                                          <p:attrName>ppt_y</p:attrName>
                                        </p:attrNameLst>
                                      </p:cBhvr>
                                      <p:tavLst>
                                        <p:tav tm="0">
                                          <p:val>
                                            <p:strVal val="#ppt_y"/>
                                          </p:val>
                                        </p:tav>
                                        <p:tav tm="100000">
                                          <p:val>
                                            <p:strVal val="#ppt_y"/>
                                          </p:val>
                                        </p:tav>
                                      </p:tavLst>
                                    </p:anim>
                                  </p:childTnLst>
                                </p:cTn>
                              </p:par>
                              <p:par>
                                <p:cTn id="92" presetID="2" presetClass="entr" presetSubtype="2"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1+#ppt_w/2"/>
                                          </p:val>
                                        </p:tav>
                                        <p:tav tm="100000">
                                          <p:val>
                                            <p:strVal val="#ppt_x"/>
                                          </p:val>
                                        </p:tav>
                                      </p:tavLst>
                                    </p:anim>
                                    <p:anim calcmode="lin" valueType="num">
                                      <p:cBhvr additive="base">
                                        <p:cTn id="95" dur="500" fill="hold"/>
                                        <p:tgtEl>
                                          <p:spTgt spid="34"/>
                                        </p:tgtEl>
                                        <p:attrNameLst>
                                          <p:attrName>ppt_y</p:attrName>
                                        </p:attrNameLst>
                                      </p:cBhvr>
                                      <p:tavLst>
                                        <p:tav tm="0">
                                          <p:val>
                                            <p:strVal val="#ppt_y"/>
                                          </p:val>
                                        </p:tav>
                                        <p:tav tm="100000">
                                          <p:val>
                                            <p:strVal val="#ppt_y"/>
                                          </p:val>
                                        </p:tav>
                                      </p:tavLst>
                                    </p:anim>
                                  </p:childTnLst>
                                </p:cTn>
                              </p:par>
                              <p:par>
                                <p:cTn id="96" presetID="2" presetClass="entr" presetSubtype="2"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 calcmode="lin" valueType="num">
                                      <p:cBhvr additive="base">
                                        <p:cTn id="98" dur="500" fill="hold"/>
                                        <p:tgtEl>
                                          <p:spTgt spid="35"/>
                                        </p:tgtEl>
                                        <p:attrNameLst>
                                          <p:attrName>ppt_x</p:attrName>
                                        </p:attrNameLst>
                                      </p:cBhvr>
                                      <p:tavLst>
                                        <p:tav tm="0">
                                          <p:val>
                                            <p:strVal val="1+#ppt_w/2"/>
                                          </p:val>
                                        </p:tav>
                                        <p:tav tm="100000">
                                          <p:val>
                                            <p:strVal val="#ppt_x"/>
                                          </p:val>
                                        </p:tav>
                                      </p:tavLst>
                                    </p:anim>
                                    <p:anim calcmode="lin" valueType="num">
                                      <p:cBhvr additive="base">
                                        <p:cTn id="99" dur="500" fill="hold"/>
                                        <p:tgtEl>
                                          <p:spTgt spid="35"/>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additive="base">
                                        <p:cTn id="102" dur="500" fill="hold"/>
                                        <p:tgtEl>
                                          <p:spTgt spid="36"/>
                                        </p:tgtEl>
                                        <p:attrNameLst>
                                          <p:attrName>ppt_x</p:attrName>
                                        </p:attrNameLst>
                                      </p:cBhvr>
                                      <p:tavLst>
                                        <p:tav tm="0">
                                          <p:val>
                                            <p:strVal val="1+#ppt_w/2"/>
                                          </p:val>
                                        </p:tav>
                                        <p:tav tm="100000">
                                          <p:val>
                                            <p:strVal val="#ppt_x"/>
                                          </p:val>
                                        </p:tav>
                                      </p:tavLst>
                                    </p:anim>
                                    <p:anim calcmode="lin" valueType="num">
                                      <p:cBhvr additive="base">
                                        <p:cTn id="103" dur="500" fill="hold"/>
                                        <p:tgtEl>
                                          <p:spTgt spid="36"/>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 calcmode="lin" valueType="num">
                                      <p:cBhvr additive="base">
                                        <p:cTn id="106" dur="500" fill="hold"/>
                                        <p:tgtEl>
                                          <p:spTgt spid="37"/>
                                        </p:tgtEl>
                                        <p:attrNameLst>
                                          <p:attrName>ppt_x</p:attrName>
                                        </p:attrNameLst>
                                      </p:cBhvr>
                                      <p:tavLst>
                                        <p:tav tm="0">
                                          <p:val>
                                            <p:strVal val="1+#ppt_w/2"/>
                                          </p:val>
                                        </p:tav>
                                        <p:tav tm="100000">
                                          <p:val>
                                            <p:strVal val="#ppt_x"/>
                                          </p:val>
                                        </p:tav>
                                      </p:tavLst>
                                    </p:anim>
                                    <p:anim calcmode="lin" valueType="num">
                                      <p:cBhvr additive="base">
                                        <p:cTn id="107" dur="500" fill="hold"/>
                                        <p:tgtEl>
                                          <p:spTgt spid="37"/>
                                        </p:tgtEl>
                                        <p:attrNameLst>
                                          <p:attrName>ppt_y</p:attrName>
                                        </p:attrNameLst>
                                      </p:cBhvr>
                                      <p:tavLst>
                                        <p:tav tm="0">
                                          <p:val>
                                            <p:strVal val="#ppt_y"/>
                                          </p:val>
                                        </p:tav>
                                        <p:tav tm="100000">
                                          <p:val>
                                            <p:strVal val="#ppt_y"/>
                                          </p:val>
                                        </p:tav>
                                      </p:tavLst>
                                    </p:anim>
                                  </p:childTnLst>
                                </p:cTn>
                              </p:par>
                              <p:par>
                                <p:cTn id="108" presetID="2" presetClass="entr" presetSubtype="2" fill="hold" grpId="0" nodeType="withEffect">
                                  <p:stCondLst>
                                    <p:cond delay="0"/>
                                  </p:stCondLst>
                                  <p:childTnLst>
                                    <p:set>
                                      <p:cBhvr>
                                        <p:cTn id="109" dur="1" fill="hold">
                                          <p:stCondLst>
                                            <p:cond delay="0"/>
                                          </p:stCondLst>
                                        </p:cTn>
                                        <p:tgtEl>
                                          <p:spTgt spid="38"/>
                                        </p:tgtEl>
                                        <p:attrNameLst>
                                          <p:attrName>style.visibility</p:attrName>
                                        </p:attrNameLst>
                                      </p:cBhvr>
                                      <p:to>
                                        <p:strVal val="visible"/>
                                      </p:to>
                                    </p:set>
                                    <p:anim calcmode="lin" valueType="num">
                                      <p:cBhvr additive="base">
                                        <p:cTn id="110" dur="500" fill="hold"/>
                                        <p:tgtEl>
                                          <p:spTgt spid="38"/>
                                        </p:tgtEl>
                                        <p:attrNameLst>
                                          <p:attrName>ppt_x</p:attrName>
                                        </p:attrNameLst>
                                      </p:cBhvr>
                                      <p:tavLst>
                                        <p:tav tm="0">
                                          <p:val>
                                            <p:strVal val="1+#ppt_w/2"/>
                                          </p:val>
                                        </p:tav>
                                        <p:tav tm="100000">
                                          <p:val>
                                            <p:strVal val="#ppt_x"/>
                                          </p:val>
                                        </p:tav>
                                      </p:tavLst>
                                    </p:anim>
                                    <p:anim calcmode="lin" valueType="num">
                                      <p:cBhvr additive="base">
                                        <p:cTn id="111" dur="500" fill="hold"/>
                                        <p:tgtEl>
                                          <p:spTgt spid="38"/>
                                        </p:tgtEl>
                                        <p:attrNameLst>
                                          <p:attrName>ppt_y</p:attrName>
                                        </p:attrNameLst>
                                      </p:cBhvr>
                                      <p:tavLst>
                                        <p:tav tm="0">
                                          <p:val>
                                            <p:strVal val="#ppt_y"/>
                                          </p:val>
                                        </p:tav>
                                        <p:tav tm="100000">
                                          <p:val>
                                            <p:strVal val="#ppt_y"/>
                                          </p:val>
                                        </p:tav>
                                      </p:tavLst>
                                    </p:anim>
                                  </p:childTnLst>
                                </p:cTn>
                              </p:par>
                              <p:par>
                                <p:cTn id="112" presetID="2" presetClass="entr" presetSubtype="2"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 calcmode="lin" valueType="num">
                                      <p:cBhvr additive="base">
                                        <p:cTn id="114" dur="500" fill="hold"/>
                                        <p:tgtEl>
                                          <p:spTgt spid="39"/>
                                        </p:tgtEl>
                                        <p:attrNameLst>
                                          <p:attrName>ppt_x</p:attrName>
                                        </p:attrNameLst>
                                      </p:cBhvr>
                                      <p:tavLst>
                                        <p:tav tm="0">
                                          <p:val>
                                            <p:strVal val="1+#ppt_w/2"/>
                                          </p:val>
                                        </p:tav>
                                        <p:tav tm="100000">
                                          <p:val>
                                            <p:strVal val="#ppt_x"/>
                                          </p:val>
                                        </p:tav>
                                      </p:tavLst>
                                    </p:anim>
                                    <p:anim calcmode="lin" valueType="num">
                                      <p:cBhvr additive="base">
                                        <p:cTn id="115" dur="500" fill="hold"/>
                                        <p:tgtEl>
                                          <p:spTgt spid="39"/>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0"/>
                                  </p:stCondLst>
                                  <p:childTnLst>
                                    <p:set>
                                      <p:cBhvr>
                                        <p:cTn id="117" dur="1" fill="hold">
                                          <p:stCondLst>
                                            <p:cond delay="0"/>
                                          </p:stCondLst>
                                        </p:cTn>
                                        <p:tgtEl>
                                          <p:spTgt spid="40"/>
                                        </p:tgtEl>
                                        <p:attrNameLst>
                                          <p:attrName>style.visibility</p:attrName>
                                        </p:attrNameLst>
                                      </p:cBhvr>
                                      <p:to>
                                        <p:strVal val="visible"/>
                                      </p:to>
                                    </p:set>
                                    <p:anim calcmode="lin" valueType="num">
                                      <p:cBhvr additive="base">
                                        <p:cTn id="118" dur="500" fill="hold"/>
                                        <p:tgtEl>
                                          <p:spTgt spid="40"/>
                                        </p:tgtEl>
                                        <p:attrNameLst>
                                          <p:attrName>ppt_x</p:attrName>
                                        </p:attrNameLst>
                                      </p:cBhvr>
                                      <p:tavLst>
                                        <p:tav tm="0">
                                          <p:val>
                                            <p:strVal val="1+#ppt_w/2"/>
                                          </p:val>
                                        </p:tav>
                                        <p:tav tm="100000">
                                          <p:val>
                                            <p:strVal val="#ppt_x"/>
                                          </p:val>
                                        </p:tav>
                                      </p:tavLst>
                                    </p:anim>
                                    <p:anim calcmode="lin" valueType="num">
                                      <p:cBhvr additive="base">
                                        <p:cTn id="119" dur="500" fill="hold"/>
                                        <p:tgtEl>
                                          <p:spTgt spid="40"/>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 calcmode="lin" valueType="num">
                                      <p:cBhvr additive="base">
                                        <p:cTn id="122" dur="500" fill="hold"/>
                                        <p:tgtEl>
                                          <p:spTgt spid="41"/>
                                        </p:tgtEl>
                                        <p:attrNameLst>
                                          <p:attrName>ppt_x</p:attrName>
                                        </p:attrNameLst>
                                      </p:cBhvr>
                                      <p:tavLst>
                                        <p:tav tm="0">
                                          <p:val>
                                            <p:strVal val="1+#ppt_w/2"/>
                                          </p:val>
                                        </p:tav>
                                        <p:tav tm="100000">
                                          <p:val>
                                            <p:strVal val="#ppt_x"/>
                                          </p:val>
                                        </p:tav>
                                      </p:tavLst>
                                    </p:anim>
                                    <p:anim calcmode="lin" valueType="num">
                                      <p:cBhvr additive="base">
                                        <p:cTn id="123" dur="500" fill="hold"/>
                                        <p:tgtEl>
                                          <p:spTgt spid="41"/>
                                        </p:tgtEl>
                                        <p:attrNameLst>
                                          <p:attrName>ppt_y</p:attrName>
                                        </p:attrNameLst>
                                      </p:cBhvr>
                                      <p:tavLst>
                                        <p:tav tm="0">
                                          <p:val>
                                            <p:strVal val="#ppt_y"/>
                                          </p:val>
                                        </p:tav>
                                        <p:tav tm="100000">
                                          <p:val>
                                            <p:strVal val="#ppt_y"/>
                                          </p:val>
                                        </p:tav>
                                      </p:tavLst>
                                    </p:anim>
                                  </p:childTnLst>
                                </p:cTn>
                              </p:par>
                              <p:par>
                                <p:cTn id="124" presetID="2" presetClass="entr" presetSubtype="2" fill="hold" grpId="0" nodeType="withEffect">
                                  <p:stCondLst>
                                    <p:cond delay="0"/>
                                  </p:stCondLst>
                                  <p:childTnLst>
                                    <p:set>
                                      <p:cBhvr>
                                        <p:cTn id="125" dur="1" fill="hold">
                                          <p:stCondLst>
                                            <p:cond delay="0"/>
                                          </p:stCondLst>
                                        </p:cTn>
                                        <p:tgtEl>
                                          <p:spTgt spid="42"/>
                                        </p:tgtEl>
                                        <p:attrNameLst>
                                          <p:attrName>style.visibility</p:attrName>
                                        </p:attrNameLst>
                                      </p:cBhvr>
                                      <p:to>
                                        <p:strVal val="visible"/>
                                      </p:to>
                                    </p:set>
                                    <p:anim calcmode="lin" valueType="num">
                                      <p:cBhvr additive="base">
                                        <p:cTn id="126" dur="500" fill="hold"/>
                                        <p:tgtEl>
                                          <p:spTgt spid="42"/>
                                        </p:tgtEl>
                                        <p:attrNameLst>
                                          <p:attrName>ppt_x</p:attrName>
                                        </p:attrNameLst>
                                      </p:cBhvr>
                                      <p:tavLst>
                                        <p:tav tm="0">
                                          <p:val>
                                            <p:strVal val="1+#ppt_w/2"/>
                                          </p:val>
                                        </p:tav>
                                        <p:tav tm="100000">
                                          <p:val>
                                            <p:strVal val="#ppt_x"/>
                                          </p:val>
                                        </p:tav>
                                      </p:tavLst>
                                    </p:anim>
                                    <p:anim calcmode="lin" valueType="num">
                                      <p:cBhvr additive="base">
                                        <p:cTn id="127" dur="500" fill="hold"/>
                                        <p:tgtEl>
                                          <p:spTgt spid="42"/>
                                        </p:tgtEl>
                                        <p:attrNameLst>
                                          <p:attrName>ppt_y</p:attrName>
                                        </p:attrNameLst>
                                      </p:cBhvr>
                                      <p:tavLst>
                                        <p:tav tm="0">
                                          <p:val>
                                            <p:strVal val="#ppt_y"/>
                                          </p:val>
                                        </p:tav>
                                        <p:tav tm="100000">
                                          <p:val>
                                            <p:strVal val="#ppt_y"/>
                                          </p:val>
                                        </p:tav>
                                      </p:tavLst>
                                    </p:anim>
                                  </p:childTnLst>
                                </p:cTn>
                              </p:par>
                              <p:par>
                                <p:cTn id="128" presetID="2" presetClass="entr" presetSubtype="2" fill="hold" grpId="0" nodeType="withEffect">
                                  <p:stCondLst>
                                    <p:cond delay="0"/>
                                  </p:stCondLst>
                                  <p:childTnLst>
                                    <p:set>
                                      <p:cBhvr>
                                        <p:cTn id="129" dur="1" fill="hold">
                                          <p:stCondLst>
                                            <p:cond delay="0"/>
                                          </p:stCondLst>
                                        </p:cTn>
                                        <p:tgtEl>
                                          <p:spTgt spid="43"/>
                                        </p:tgtEl>
                                        <p:attrNameLst>
                                          <p:attrName>style.visibility</p:attrName>
                                        </p:attrNameLst>
                                      </p:cBhvr>
                                      <p:to>
                                        <p:strVal val="visible"/>
                                      </p:to>
                                    </p:set>
                                    <p:anim calcmode="lin" valueType="num">
                                      <p:cBhvr additive="base">
                                        <p:cTn id="130" dur="500" fill="hold"/>
                                        <p:tgtEl>
                                          <p:spTgt spid="43"/>
                                        </p:tgtEl>
                                        <p:attrNameLst>
                                          <p:attrName>ppt_x</p:attrName>
                                        </p:attrNameLst>
                                      </p:cBhvr>
                                      <p:tavLst>
                                        <p:tav tm="0">
                                          <p:val>
                                            <p:strVal val="1+#ppt_w/2"/>
                                          </p:val>
                                        </p:tav>
                                        <p:tav tm="100000">
                                          <p:val>
                                            <p:strVal val="#ppt_x"/>
                                          </p:val>
                                        </p:tav>
                                      </p:tavLst>
                                    </p:anim>
                                    <p:anim calcmode="lin" valueType="num">
                                      <p:cBhvr additive="base">
                                        <p:cTn id="131" dur="500" fill="hold"/>
                                        <p:tgtEl>
                                          <p:spTgt spid="43"/>
                                        </p:tgtEl>
                                        <p:attrNameLst>
                                          <p:attrName>ppt_y</p:attrName>
                                        </p:attrNameLst>
                                      </p:cBhvr>
                                      <p:tavLst>
                                        <p:tav tm="0">
                                          <p:val>
                                            <p:strVal val="#ppt_y"/>
                                          </p:val>
                                        </p:tav>
                                        <p:tav tm="100000">
                                          <p:val>
                                            <p:strVal val="#ppt_y"/>
                                          </p:val>
                                        </p:tav>
                                      </p:tavLst>
                                    </p:anim>
                                  </p:childTnLst>
                                </p:cTn>
                              </p:par>
                              <p:par>
                                <p:cTn id="132" presetID="2" presetClass="entr" presetSubtype="2"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 calcmode="lin" valueType="num">
                                      <p:cBhvr additive="base">
                                        <p:cTn id="134" dur="500" fill="hold"/>
                                        <p:tgtEl>
                                          <p:spTgt spid="44"/>
                                        </p:tgtEl>
                                        <p:attrNameLst>
                                          <p:attrName>ppt_x</p:attrName>
                                        </p:attrNameLst>
                                      </p:cBhvr>
                                      <p:tavLst>
                                        <p:tav tm="0">
                                          <p:val>
                                            <p:strVal val="1+#ppt_w/2"/>
                                          </p:val>
                                        </p:tav>
                                        <p:tav tm="100000">
                                          <p:val>
                                            <p:strVal val="#ppt_x"/>
                                          </p:val>
                                        </p:tav>
                                      </p:tavLst>
                                    </p:anim>
                                    <p:anim calcmode="lin" valueType="num">
                                      <p:cBhvr additive="base">
                                        <p:cTn id="135" dur="500" fill="hold"/>
                                        <p:tgtEl>
                                          <p:spTgt spid="44"/>
                                        </p:tgtEl>
                                        <p:attrNameLst>
                                          <p:attrName>ppt_y</p:attrName>
                                        </p:attrNameLst>
                                      </p:cBhvr>
                                      <p:tavLst>
                                        <p:tav tm="0">
                                          <p:val>
                                            <p:strVal val="#ppt_y"/>
                                          </p:val>
                                        </p:tav>
                                        <p:tav tm="100000">
                                          <p:val>
                                            <p:strVal val="#ppt_y"/>
                                          </p:val>
                                        </p:tav>
                                      </p:tavLst>
                                    </p:anim>
                                  </p:childTnLst>
                                </p:cTn>
                              </p:par>
                              <p:par>
                                <p:cTn id="136" presetID="2" presetClass="entr" presetSubtype="2" fill="hold" grpId="0" nodeType="withEffect">
                                  <p:stCondLst>
                                    <p:cond delay="0"/>
                                  </p:stCondLst>
                                  <p:childTnLst>
                                    <p:set>
                                      <p:cBhvr>
                                        <p:cTn id="137" dur="1" fill="hold">
                                          <p:stCondLst>
                                            <p:cond delay="0"/>
                                          </p:stCondLst>
                                        </p:cTn>
                                        <p:tgtEl>
                                          <p:spTgt spid="45"/>
                                        </p:tgtEl>
                                        <p:attrNameLst>
                                          <p:attrName>style.visibility</p:attrName>
                                        </p:attrNameLst>
                                      </p:cBhvr>
                                      <p:to>
                                        <p:strVal val="visible"/>
                                      </p:to>
                                    </p:set>
                                    <p:anim calcmode="lin" valueType="num">
                                      <p:cBhvr additive="base">
                                        <p:cTn id="138" dur="500" fill="hold"/>
                                        <p:tgtEl>
                                          <p:spTgt spid="45"/>
                                        </p:tgtEl>
                                        <p:attrNameLst>
                                          <p:attrName>ppt_x</p:attrName>
                                        </p:attrNameLst>
                                      </p:cBhvr>
                                      <p:tavLst>
                                        <p:tav tm="0">
                                          <p:val>
                                            <p:strVal val="1+#ppt_w/2"/>
                                          </p:val>
                                        </p:tav>
                                        <p:tav tm="100000">
                                          <p:val>
                                            <p:strVal val="#ppt_x"/>
                                          </p:val>
                                        </p:tav>
                                      </p:tavLst>
                                    </p:anim>
                                    <p:anim calcmode="lin" valueType="num">
                                      <p:cBhvr additive="base">
                                        <p:cTn id="139" dur="500" fill="hold"/>
                                        <p:tgtEl>
                                          <p:spTgt spid="45"/>
                                        </p:tgtEl>
                                        <p:attrNameLst>
                                          <p:attrName>ppt_y</p:attrName>
                                        </p:attrNameLst>
                                      </p:cBhvr>
                                      <p:tavLst>
                                        <p:tav tm="0">
                                          <p:val>
                                            <p:strVal val="#ppt_y"/>
                                          </p:val>
                                        </p:tav>
                                        <p:tav tm="100000">
                                          <p:val>
                                            <p:strVal val="#ppt_y"/>
                                          </p:val>
                                        </p:tav>
                                      </p:tavLst>
                                    </p:anim>
                                  </p:childTnLst>
                                </p:cTn>
                              </p:par>
                              <p:par>
                                <p:cTn id="140" presetID="2" presetClass="entr" presetSubtype="2" fill="hold" grpId="0" nodeType="withEffect">
                                  <p:stCondLst>
                                    <p:cond delay="0"/>
                                  </p:stCondLst>
                                  <p:childTnLst>
                                    <p:set>
                                      <p:cBhvr>
                                        <p:cTn id="141" dur="1" fill="hold">
                                          <p:stCondLst>
                                            <p:cond delay="0"/>
                                          </p:stCondLst>
                                        </p:cTn>
                                        <p:tgtEl>
                                          <p:spTgt spid="46"/>
                                        </p:tgtEl>
                                        <p:attrNameLst>
                                          <p:attrName>style.visibility</p:attrName>
                                        </p:attrNameLst>
                                      </p:cBhvr>
                                      <p:to>
                                        <p:strVal val="visible"/>
                                      </p:to>
                                    </p:set>
                                    <p:anim calcmode="lin" valueType="num">
                                      <p:cBhvr additive="base">
                                        <p:cTn id="142" dur="500" fill="hold"/>
                                        <p:tgtEl>
                                          <p:spTgt spid="46"/>
                                        </p:tgtEl>
                                        <p:attrNameLst>
                                          <p:attrName>ppt_x</p:attrName>
                                        </p:attrNameLst>
                                      </p:cBhvr>
                                      <p:tavLst>
                                        <p:tav tm="0">
                                          <p:val>
                                            <p:strVal val="1+#ppt_w/2"/>
                                          </p:val>
                                        </p:tav>
                                        <p:tav tm="100000">
                                          <p:val>
                                            <p:strVal val="#ppt_x"/>
                                          </p:val>
                                        </p:tav>
                                      </p:tavLst>
                                    </p:anim>
                                    <p:anim calcmode="lin" valueType="num">
                                      <p:cBhvr additive="base">
                                        <p:cTn id="143" dur="500" fill="hold"/>
                                        <p:tgtEl>
                                          <p:spTgt spid="46"/>
                                        </p:tgtEl>
                                        <p:attrNameLst>
                                          <p:attrName>ppt_y</p:attrName>
                                        </p:attrNameLst>
                                      </p:cBhvr>
                                      <p:tavLst>
                                        <p:tav tm="0">
                                          <p:val>
                                            <p:strVal val="#ppt_y"/>
                                          </p:val>
                                        </p:tav>
                                        <p:tav tm="100000">
                                          <p:val>
                                            <p:strVal val="#ppt_y"/>
                                          </p:val>
                                        </p:tav>
                                      </p:tavLst>
                                    </p:anim>
                                  </p:childTnLst>
                                </p:cTn>
                              </p:par>
                              <p:par>
                                <p:cTn id="144" presetID="2" presetClass="entr" presetSubtype="2" fill="hold" grpId="0" nodeType="withEffect">
                                  <p:stCondLst>
                                    <p:cond delay="0"/>
                                  </p:stCondLst>
                                  <p:childTnLst>
                                    <p:set>
                                      <p:cBhvr>
                                        <p:cTn id="145" dur="1" fill="hold">
                                          <p:stCondLst>
                                            <p:cond delay="0"/>
                                          </p:stCondLst>
                                        </p:cTn>
                                        <p:tgtEl>
                                          <p:spTgt spid="47"/>
                                        </p:tgtEl>
                                        <p:attrNameLst>
                                          <p:attrName>style.visibility</p:attrName>
                                        </p:attrNameLst>
                                      </p:cBhvr>
                                      <p:to>
                                        <p:strVal val="visible"/>
                                      </p:to>
                                    </p:set>
                                    <p:anim calcmode="lin" valueType="num">
                                      <p:cBhvr additive="base">
                                        <p:cTn id="146" dur="500" fill="hold"/>
                                        <p:tgtEl>
                                          <p:spTgt spid="47"/>
                                        </p:tgtEl>
                                        <p:attrNameLst>
                                          <p:attrName>ppt_x</p:attrName>
                                        </p:attrNameLst>
                                      </p:cBhvr>
                                      <p:tavLst>
                                        <p:tav tm="0">
                                          <p:val>
                                            <p:strVal val="1+#ppt_w/2"/>
                                          </p:val>
                                        </p:tav>
                                        <p:tav tm="100000">
                                          <p:val>
                                            <p:strVal val="#ppt_x"/>
                                          </p:val>
                                        </p:tav>
                                      </p:tavLst>
                                    </p:anim>
                                    <p:anim calcmode="lin" valueType="num">
                                      <p:cBhvr additive="base">
                                        <p:cTn id="147" dur="500" fill="hold"/>
                                        <p:tgtEl>
                                          <p:spTgt spid="47"/>
                                        </p:tgtEl>
                                        <p:attrNameLst>
                                          <p:attrName>ppt_y</p:attrName>
                                        </p:attrNameLst>
                                      </p:cBhvr>
                                      <p:tavLst>
                                        <p:tav tm="0">
                                          <p:val>
                                            <p:strVal val="#ppt_y"/>
                                          </p:val>
                                        </p:tav>
                                        <p:tav tm="100000">
                                          <p:val>
                                            <p:strVal val="#ppt_y"/>
                                          </p:val>
                                        </p:tav>
                                      </p:tavLst>
                                    </p:anim>
                                  </p:childTnLst>
                                </p:cTn>
                              </p:par>
                              <p:par>
                                <p:cTn id="148" presetID="2" presetClass="entr" presetSubtype="2"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 calcmode="lin" valueType="num">
                                      <p:cBhvr additive="base">
                                        <p:cTn id="150" dur="500" fill="hold"/>
                                        <p:tgtEl>
                                          <p:spTgt spid="48"/>
                                        </p:tgtEl>
                                        <p:attrNameLst>
                                          <p:attrName>ppt_x</p:attrName>
                                        </p:attrNameLst>
                                      </p:cBhvr>
                                      <p:tavLst>
                                        <p:tav tm="0">
                                          <p:val>
                                            <p:strVal val="1+#ppt_w/2"/>
                                          </p:val>
                                        </p:tav>
                                        <p:tav tm="100000">
                                          <p:val>
                                            <p:strVal val="#ppt_x"/>
                                          </p:val>
                                        </p:tav>
                                      </p:tavLst>
                                    </p:anim>
                                    <p:anim calcmode="lin" valueType="num">
                                      <p:cBhvr additive="base">
                                        <p:cTn id="151" dur="500" fill="hold"/>
                                        <p:tgtEl>
                                          <p:spTgt spid="48"/>
                                        </p:tgtEl>
                                        <p:attrNameLst>
                                          <p:attrName>ppt_y</p:attrName>
                                        </p:attrNameLst>
                                      </p:cBhvr>
                                      <p:tavLst>
                                        <p:tav tm="0">
                                          <p:val>
                                            <p:strVal val="#ppt_y"/>
                                          </p:val>
                                        </p:tav>
                                        <p:tav tm="100000">
                                          <p:val>
                                            <p:strVal val="#ppt_y"/>
                                          </p:val>
                                        </p:tav>
                                      </p:tavLst>
                                    </p:anim>
                                  </p:childTnLst>
                                </p:cTn>
                              </p:par>
                              <p:par>
                                <p:cTn id="152" presetID="2" presetClass="entr" presetSubtype="2" fill="hold" grpId="0" nodeType="withEffect">
                                  <p:stCondLst>
                                    <p:cond delay="0"/>
                                  </p:stCondLst>
                                  <p:childTnLst>
                                    <p:set>
                                      <p:cBhvr>
                                        <p:cTn id="153" dur="1" fill="hold">
                                          <p:stCondLst>
                                            <p:cond delay="0"/>
                                          </p:stCondLst>
                                        </p:cTn>
                                        <p:tgtEl>
                                          <p:spTgt spid="49"/>
                                        </p:tgtEl>
                                        <p:attrNameLst>
                                          <p:attrName>style.visibility</p:attrName>
                                        </p:attrNameLst>
                                      </p:cBhvr>
                                      <p:to>
                                        <p:strVal val="visible"/>
                                      </p:to>
                                    </p:set>
                                    <p:anim calcmode="lin" valueType="num">
                                      <p:cBhvr additive="base">
                                        <p:cTn id="154" dur="500" fill="hold"/>
                                        <p:tgtEl>
                                          <p:spTgt spid="49"/>
                                        </p:tgtEl>
                                        <p:attrNameLst>
                                          <p:attrName>ppt_x</p:attrName>
                                        </p:attrNameLst>
                                      </p:cBhvr>
                                      <p:tavLst>
                                        <p:tav tm="0">
                                          <p:val>
                                            <p:strVal val="1+#ppt_w/2"/>
                                          </p:val>
                                        </p:tav>
                                        <p:tav tm="100000">
                                          <p:val>
                                            <p:strVal val="#ppt_x"/>
                                          </p:val>
                                        </p:tav>
                                      </p:tavLst>
                                    </p:anim>
                                    <p:anim calcmode="lin" valueType="num">
                                      <p:cBhvr additive="base">
                                        <p:cTn id="155" dur="500" fill="hold"/>
                                        <p:tgtEl>
                                          <p:spTgt spid="49"/>
                                        </p:tgtEl>
                                        <p:attrNameLst>
                                          <p:attrName>ppt_y</p:attrName>
                                        </p:attrNameLst>
                                      </p:cBhvr>
                                      <p:tavLst>
                                        <p:tav tm="0">
                                          <p:val>
                                            <p:strVal val="#ppt_y"/>
                                          </p:val>
                                        </p:tav>
                                        <p:tav tm="100000">
                                          <p:val>
                                            <p:strVal val="#ppt_y"/>
                                          </p:val>
                                        </p:tav>
                                      </p:tavLst>
                                    </p:anim>
                                  </p:childTnLst>
                                </p:cTn>
                              </p:par>
                              <p:par>
                                <p:cTn id="156" presetID="2" presetClass="entr" presetSubtype="2"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 calcmode="lin" valueType="num">
                                      <p:cBhvr additive="base">
                                        <p:cTn id="158" dur="500" fill="hold"/>
                                        <p:tgtEl>
                                          <p:spTgt spid="50"/>
                                        </p:tgtEl>
                                        <p:attrNameLst>
                                          <p:attrName>ppt_x</p:attrName>
                                        </p:attrNameLst>
                                      </p:cBhvr>
                                      <p:tavLst>
                                        <p:tav tm="0">
                                          <p:val>
                                            <p:strVal val="1+#ppt_w/2"/>
                                          </p:val>
                                        </p:tav>
                                        <p:tav tm="100000">
                                          <p:val>
                                            <p:strVal val="#ppt_x"/>
                                          </p:val>
                                        </p:tav>
                                      </p:tavLst>
                                    </p:anim>
                                    <p:anim calcmode="lin" valueType="num">
                                      <p:cBhvr additive="base">
                                        <p:cTn id="159" dur="500" fill="hold"/>
                                        <p:tgtEl>
                                          <p:spTgt spid="50"/>
                                        </p:tgtEl>
                                        <p:attrNameLst>
                                          <p:attrName>ppt_y</p:attrName>
                                        </p:attrNameLst>
                                      </p:cBhvr>
                                      <p:tavLst>
                                        <p:tav tm="0">
                                          <p:val>
                                            <p:strVal val="#ppt_y"/>
                                          </p:val>
                                        </p:tav>
                                        <p:tav tm="100000">
                                          <p:val>
                                            <p:strVal val="#ppt_y"/>
                                          </p:val>
                                        </p:tav>
                                      </p:tavLst>
                                    </p:anim>
                                  </p:childTnLst>
                                </p:cTn>
                              </p:par>
                              <p:par>
                                <p:cTn id="160" presetID="2" presetClass="entr" presetSubtype="2" fill="hold" grpId="0" nodeType="withEffect">
                                  <p:stCondLst>
                                    <p:cond delay="0"/>
                                  </p:stCondLst>
                                  <p:childTnLst>
                                    <p:set>
                                      <p:cBhvr>
                                        <p:cTn id="161" dur="1" fill="hold">
                                          <p:stCondLst>
                                            <p:cond delay="0"/>
                                          </p:stCondLst>
                                        </p:cTn>
                                        <p:tgtEl>
                                          <p:spTgt spid="51"/>
                                        </p:tgtEl>
                                        <p:attrNameLst>
                                          <p:attrName>style.visibility</p:attrName>
                                        </p:attrNameLst>
                                      </p:cBhvr>
                                      <p:to>
                                        <p:strVal val="visible"/>
                                      </p:to>
                                    </p:set>
                                    <p:anim calcmode="lin" valueType="num">
                                      <p:cBhvr additive="base">
                                        <p:cTn id="162" dur="500" fill="hold"/>
                                        <p:tgtEl>
                                          <p:spTgt spid="51"/>
                                        </p:tgtEl>
                                        <p:attrNameLst>
                                          <p:attrName>ppt_x</p:attrName>
                                        </p:attrNameLst>
                                      </p:cBhvr>
                                      <p:tavLst>
                                        <p:tav tm="0">
                                          <p:val>
                                            <p:strVal val="1+#ppt_w/2"/>
                                          </p:val>
                                        </p:tav>
                                        <p:tav tm="100000">
                                          <p:val>
                                            <p:strVal val="#ppt_x"/>
                                          </p:val>
                                        </p:tav>
                                      </p:tavLst>
                                    </p:anim>
                                    <p:anim calcmode="lin" valueType="num">
                                      <p:cBhvr additive="base">
                                        <p:cTn id="163" dur="500" fill="hold"/>
                                        <p:tgtEl>
                                          <p:spTgt spid="51"/>
                                        </p:tgtEl>
                                        <p:attrNameLst>
                                          <p:attrName>ppt_y</p:attrName>
                                        </p:attrNameLst>
                                      </p:cBhvr>
                                      <p:tavLst>
                                        <p:tav tm="0">
                                          <p:val>
                                            <p:strVal val="#ppt_y"/>
                                          </p:val>
                                        </p:tav>
                                        <p:tav tm="100000">
                                          <p:val>
                                            <p:strVal val="#ppt_y"/>
                                          </p:val>
                                        </p:tav>
                                      </p:tavLst>
                                    </p:anim>
                                  </p:childTnLst>
                                </p:cTn>
                              </p:par>
                              <p:par>
                                <p:cTn id="164" presetID="2" presetClass="entr" presetSubtype="2" fill="hold" grpId="0" nodeType="withEffect">
                                  <p:stCondLst>
                                    <p:cond delay="0"/>
                                  </p:stCondLst>
                                  <p:childTnLst>
                                    <p:set>
                                      <p:cBhvr>
                                        <p:cTn id="165" dur="1" fill="hold">
                                          <p:stCondLst>
                                            <p:cond delay="0"/>
                                          </p:stCondLst>
                                        </p:cTn>
                                        <p:tgtEl>
                                          <p:spTgt spid="52"/>
                                        </p:tgtEl>
                                        <p:attrNameLst>
                                          <p:attrName>style.visibility</p:attrName>
                                        </p:attrNameLst>
                                      </p:cBhvr>
                                      <p:to>
                                        <p:strVal val="visible"/>
                                      </p:to>
                                    </p:set>
                                    <p:anim calcmode="lin" valueType="num">
                                      <p:cBhvr additive="base">
                                        <p:cTn id="166" dur="500" fill="hold"/>
                                        <p:tgtEl>
                                          <p:spTgt spid="52"/>
                                        </p:tgtEl>
                                        <p:attrNameLst>
                                          <p:attrName>ppt_x</p:attrName>
                                        </p:attrNameLst>
                                      </p:cBhvr>
                                      <p:tavLst>
                                        <p:tav tm="0">
                                          <p:val>
                                            <p:strVal val="1+#ppt_w/2"/>
                                          </p:val>
                                        </p:tav>
                                        <p:tav tm="100000">
                                          <p:val>
                                            <p:strVal val="#ppt_x"/>
                                          </p:val>
                                        </p:tav>
                                      </p:tavLst>
                                    </p:anim>
                                    <p:anim calcmode="lin" valueType="num">
                                      <p:cBhvr additive="base">
                                        <p:cTn id="167" dur="500" fill="hold"/>
                                        <p:tgtEl>
                                          <p:spTgt spid="52"/>
                                        </p:tgtEl>
                                        <p:attrNameLst>
                                          <p:attrName>ppt_y</p:attrName>
                                        </p:attrNameLst>
                                      </p:cBhvr>
                                      <p:tavLst>
                                        <p:tav tm="0">
                                          <p:val>
                                            <p:strVal val="#ppt_y"/>
                                          </p:val>
                                        </p:tav>
                                        <p:tav tm="100000">
                                          <p:val>
                                            <p:strVal val="#ppt_y"/>
                                          </p:val>
                                        </p:tav>
                                      </p:tavLst>
                                    </p:anim>
                                  </p:childTnLst>
                                </p:cTn>
                              </p:par>
                              <p:par>
                                <p:cTn id="168" presetID="2" presetClass="entr" presetSubtype="2" fill="hold" grpId="0" nodeType="withEffect">
                                  <p:stCondLst>
                                    <p:cond delay="0"/>
                                  </p:stCondLst>
                                  <p:childTnLst>
                                    <p:set>
                                      <p:cBhvr>
                                        <p:cTn id="169" dur="1" fill="hold">
                                          <p:stCondLst>
                                            <p:cond delay="0"/>
                                          </p:stCondLst>
                                        </p:cTn>
                                        <p:tgtEl>
                                          <p:spTgt spid="53"/>
                                        </p:tgtEl>
                                        <p:attrNameLst>
                                          <p:attrName>style.visibility</p:attrName>
                                        </p:attrNameLst>
                                      </p:cBhvr>
                                      <p:to>
                                        <p:strVal val="visible"/>
                                      </p:to>
                                    </p:set>
                                    <p:anim calcmode="lin" valueType="num">
                                      <p:cBhvr additive="base">
                                        <p:cTn id="170" dur="500" fill="hold"/>
                                        <p:tgtEl>
                                          <p:spTgt spid="53"/>
                                        </p:tgtEl>
                                        <p:attrNameLst>
                                          <p:attrName>ppt_x</p:attrName>
                                        </p:attrNameLst>
                                      </p:cBhvr>
                                      <p:tavLst>
                                        <p:tav tm="0">
                                          <p:val>
                                            <p:strVal val="1+#ppt_w/2"/>
                                          </p:val>
                                        </p:tav>
                                        <p:tav tm="100000">
                                          <p:val>
                                            <p:strVal val="#ppt_x"/>
                                          </p:val>
                                        </p:tav>
                                      </p:tavLst>
                                    </p:anim>
                                    <p:anim calcmode="lin" valueType="num">
                                      <p:cBhvr additive="base">
                                        <p:cTn id="171" dur="500" fill="hold"/>
                                        <p:tgtEl>
                                          <p:spTgt spid="53"/>
                                        </p:tgtEl>
                                        <p:attrNameLst>
                                          <p:attrName>ppt_y</p:attrName>
                                        </p:attrNameLst>
                                      </p:cBhvr>
                                      <p:tavLst>
                                        <p:tav tm="0">
                                          <p:val>
                                            <p:strVal val="#ppt_y"/>
                                          </p:val>
                                        </p:tav>
                                        <p:tav tm="100000">
                                          <p:val>
                                            <p:strVal val="#ppt_y"/>
                                          </p:val>
                                        </p:tav>
                                      </p:tavLst>
                                    </p:anim>
                                  </p:childTnLst>
                                </p:cTn>
                              </p:par>
                            </p:childTnLst>
                          </p:cTn>
                        </p:par>
                        <p:par>
                          <p:cTn id="172" fill="hold">
                            <p:stCondLst>
                              <p:cond delay="2500"/>
                            </p:stCondLst>
                            <p:childTnLst>
                              <p:par>
                                <p:cTn id="173" presetID="22" presetClass="entr" presetSubtype="8" fill="hold" grpId="0" nodeType="afterEffect">
                                  <p:stCondLst>
                                    <p:cond delay="0"/>
                                  </p:stCondLst>
                                  <p:childTnLst>
                                    <p:set>
                                      <p:cBhvr>
                                        <p:cTn id="174" dur="1" fill="hold">
                                          <p:stCondLst>
                                            <p:cond delay="0"/>
                                          </p:stCondLst>
                                        </p:cTn>
                                        <p:tgtEl>
                                          <p:spTgt spid="75"/>
                                        </p:tgtEl>
                                        <p:attrNameLst>
                                          <p:attrName>style.visibility</p:attrName>
                                        </p:attrNameLst>
                                      </p:cBhvr>
                                      <p:to>
                                        <p:strVal val="visible"/>
                                      </p:to>
                                    </p:set>
                                    <p:animEffect transition="in" filter="wipe(left)">
                                      <p:cBhvr>
                                        <p:cTn id="175" dur="500"/>
                                        <p:tgtEl>
                                          <p:spTgt spid="75"/>
                                        </p:tgtEl>
                                      </p:cBhvr>
                                    </p:animEffect>
                                  </p:childTnLst>
                                </p:cTn>
                              </p:par>
                            </p:childTnLst>
                          </p:cTn>
                        </p:par>
                        <p:par>
                          <p:cTn id="176" fill="hold">
                            <p:stCondLst>
                              <p:cond delay="3000"/>
                            </p:stCondLst>
                            <p:childTnLst>
                              <p:par>
                                <p:cTn id="177" presetID="10" presetClass="entr" presetSubtype="0" fill="hold" grpId="0" nodeType="afterEffect">
                                  <p:stCondLst>
                                    <p:cond delay="0"/>
                                  </p:stCondLst>
                                  <p:childTnLst>
                                    <p:set>
                                      <p:cBhvr>
                                        <p:cTn id="178" dur="1" fill="hold">
                                          <p:stCondLst>
                                            <p:cond delay="0"/>
                                          </p:stCondLst>
                                        </p:cTn>
                                        <p:tgtEl>
                                          <p:spTgt spid="76"/>
                                        </p:tgtEl>
                                        <p:attrNameLst>
                                          <p:attrName>style.visibility</p:attrName>
                                        </p:attrNameLst>
                                      </p:cBhvr>
                                      <p:to>
                                        <p:strVal val="visible"/>
                                      </p:to>
                                    </p:set>
                                    <p:animEffect transition="in" filter="fade">
                                      <p:cBhvr>
                                        <p:cTn id="179" dur="500"/>
                                        <p:tgtEl>
                                          <p:spTgt spid="76"/>
                                        </p:tgtEl>
                                      </p:cBhvr>
                                    </p:animEffect>
                                  </p:childTnLst>
                                </p:cTn>
                              </p:par>
                            </p:childTnLst>
                          </p:cTn>
                        </p:par>
                        <p:par>
                          <p:cTn id="180" fill="hold">
                            <p:stCondLst>
                              <p:cond delay="3500"/>
                            </p:stCondLst>
                            <p:childTnLst>
                              <p:par>
                                <p:cTn id="181" presetID="14" presetClass="entr" presetSubtype="10" fill="hold" grpId="0" nodeType="afterEffect">
                                  <p:stCondLst>
                                    <p:cond delay="0"/>
                                  </p:stCondLst>
                                  <p:childTnLst>
                                    <p:set>
                                      <p:cBhvr>
                                        <p:cTn id="182" dur="1" fill="hold">
                                          <p:stCondLst>
                                            <p:cond delay="0"/>
                                          </p:stCondLst>
                                        </p:cTn>
                                        <p:tgtEl>
                                          <p:spTgt spid="77"/>
                                        </p:tgtEl>
                                        <p:attrNameLst>
                                          <p:attrName>style.visibility</p:attrName>
                                        </p:attrNameLst>
                                      </p:cBhvr>
                                      <p:to>
                                        <p:strVal val="visible"/>
                                      </p:to>
                                    </p:set>
                                    <p:animEffect transition="in" filter="randombar(horizontal)">
                                      <p:cBhvr>
                                        <p:cTn id="183" dur="500"/>
                                        <p:tgtEl>
                                          <p:spTgt spid="77"/>
                                        </p:tgtEl>
                                      </p:cBhvr>
                                    </p:animEffect>
                                  </p:childTnLst>
                                </p:cTn>
                              </p:par>
                            </p:childTnLst>
                          </p:cTn>
                        </p:par>
                        <p:par>
                          <p:cTn id="184" fill="hold">
                            <p:stCondLst>
                              <p:cond delay="4000"/>
                            </p:stCondLst>
                            <p:childTnLst>
                              <p:par>
                                <p:cTn id="185" presetID="53" presetClass="entr" presetSubtype="16" fill="hold" grpId="0" nodeType="afterEffect">
                                  <p:stCondLst>
                                    <p:cond delay="0"/>
                                  </p:stCondLst>
                                  <p:childTnLst>
                                    <p:set>
                                      <p:cBhvr>
                                        <p:cTn id="186" dur="1" fill="hold">
                                          <p:stCondLst>
                                            <p:cond delay="0"/>
                                          </p:stCondLst>
                                        </p:cTn>
                                        <p:tgtEl>
                                          <p:spTgt spid="78"/>
                                        </p:tgtEl>
                                        <p:attrNameLst>
                                          <p:attrName>style.visibility</p:attrName>
                                        </p:attrNameLst>
                                      </p:cBhvr>
                                      <p:to>
                                        <p:strVal val="visible"/>
                                      </p:to>
                                    </p:set>
                                    <p:anim calcmode="lin" valueType="num">
                                      <p:cBhvr>
                                        <p:cTn id="187" dur="500" fill="hold"/>
                                        <p:tgtEl>
                                          <p:spTgt spid="78"/>
                                        </p:tgtEl>
                                        <p:attrNameLst>
                                          <p:attrName>ppt_w</p:attrName>
                                        </p:attrNameLst>
                                      </p:cBhvr>
                                      <p:tavLst>
                                        <p:tav tm="0">
                                          <p:val>
                                            <p:fltVal val="0"/>
                                          </p:val>
                                        </p:tav>
                                        <p:tav tm="100000">
                                          <p:val>
                                            <p:strVal val="#ppt_w"/>
                                          </p:val>
                                        </p:tav>
                                      </p:tavLst>
                                    </p:anim>
                                    <p:anim calcmode="lin" valueType="num">
                                      <p:cBhvr>
                                        <p:cTn id="188" dur="500" fill="hold"/>
                                        <p:tgtEl>
                                          <p:spTgt spid="78"/>
                                        </p:tgtEl>
                                        <p:attrNameLst>
                                          <p:attrName>ppt_h</p:attrName>
                                        </p:attrNameLst>
                                      </p:cBhvr>
                                      <p:tavLst>
                                        <p:tav tm="0">
                                          <p:val>
                                            <p:fltVal val="0"/>
                                          </p:val>
                                        </p:tav>
                                        <p:tav tm="100000">
                                          <p:val>
                                            <p:strVal val="#ppt_h"/>
                                          </p:val>
                                        </p:tav>
                                      </p:tavLst>
                                    </p:anim>
                                    <p:animEffect transition="in" filter="fade">
                                      <p:cBhvr>
                                        <p:cTn id="189" dur="500"/>
                                        <p:tgtEl>
                                          <p:spTgt spid="7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79"/>
                                        </p:tgtEl>
                                        <p:attrNameLst>
                                          <p:attrName>style.visibility</p:attrName>
                                        </p:attrNameLst>
                                      </p:cBhvr>
                                      <p:to>
                                        <p:strVal val="visible"/>
                                      </p:to>
                                    </p:set>
                                    <p:anim calcmode="lin" valueType="num">
                                      <p:cBhvr>
                                        <p:cTn id="192" dur="500" fill="hold"/>
                                        <p:tgtEl>
                                          <p:spTgt spid="79"/>
                                        </p:tgtEl>
                                        <p:attrNameLst>
                                          <p:attrName>ppt_w</p:attrName>
                                        </p:attrNameLst>
                                      </p:cBhvr>
                                      <p:tavLst>
                                        <p:tav tm="0">
                                          <p:val>
                                            <p:fltVal val="0"/>
                                          </p:val>
                                        </p:tav>
                                        <p:tav tm="100000">
                                          <p:val>
                                            <p:strVal val="#ppt_w"/>
                                          </p:val>
                                        </p:tav>
                                      </p:tavLst>
                                    </p:anim>
                                    <p:anim calcmode="lin" valueType="num">
                                      <p:cBhvr>
                                        <p:cTn id="193" dur="500" fill="hold"/>
                                        <p:tgtEl>
                                          <p:spTgt spid="79"/>
                                        </p:tgtEl>
                                        <p:attrNameLst>
                                          <p:attrName>ppt_h</p:attrName>
                                        </p:attrNameLst>
                                      </p:cBhvr>
                                      <p:tavLst>
                                        <p:tav tm="0">
                                          <p:val>
                                            <p:fltVal val="0"/>
                                          </p:val>
                                        </p:tav>
                                        <p:tav tm="100000">
                                          <p:val>
                                            <p:strVal val="#ppt_h"/>
                                          </p:val>
                                        </p:tav>
                                      </p:tavLst>
                                    </p:anim>
                                    <p:animEffect transition="in" filter="fade">
                                      <p:cBhvr>
                                        <p:cTn id="194" dur="500"/>
                                        <p:tgtEl>
                                          <p:spTgt spid="7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80"/>
                                        </p:tgtEl>
                                        <p:attrNameLst>
                                          <p:attrName>style.visibility</p:attrName>
                                        </p:attrNameLst>
                                      </p:cBhvr>
                                      <p:to>
                                        <p:strVal val="visible"/>
                                      </p:to>
                                    </p:set>
                                    <p:anim calcmode="lin" valueType="num">
                                      <p:cBhvr>
                                        <p:cTn id="197" dur="500" fill="hold"/>
                                        <p:tgtEl>
                                          <p:spTgt spid="80"/>
                                        </p:tgtEl>
                                        <p:attrNameLst>
                                          <p:attrName>ppt_w</p:attrName>
                                        </p:attrNameLst>
                                      </p:cBhvr>
                                      <p:tavLst>
                                        <p:tav tm="0">
                                          <p:val>
                                            <p:fltVal val="0"/>
                                          </p:val>
                                        </p:tav>
                                        <p:tav tm="100000">
                                          <p:val>
                                            <p:strVal val="#ppt_w"/>
                                          </p:val>
                                        </p:tav>
                                      </p:tavLst>
                                    </p:anim>
                                    <p:anim calcmode="lin" valueType="num">
                                      <p:cBhvr>
                                        <p:cTn id="198" dur="500" fill="hold"/>
                                        <p:tgtEl>
                                          <p:spTgt spid="80"/>
                                        </p:tgtEl>
                                        <p:attrNameLst>
                                          <p:attrName>ppt_h</p:attrName>
                                        </p:attrNameLst>
                                      </p:cBhvr>
                                      <p:tavLst>
                                        <p:tav tm="0">
                                          <p:val>
                                            <p:fltVal val="0"/>
                                          </p:val>
                                        </p:tav>
                                        <p:tav tm="100000">
                                          <p:val>
                                            <p:strVal val="#ppt_h"/>
                                          </p:val>
                                        </p:tav>
                                      </p:tavLst>
                                    </p:anim>
                                    <p:animEffect transition="in" filter="fade">
                                      <p:cBhvr>
                                        <p:cTn id="19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3" grpId="0" animBg="1"/>
      <p:bldP spid="14" grpId="0" animBg="1"/>
      <p:bldP spid="15" grpId="0" animBg="1"/>
      <p:bldP spid="16"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75" grpId="0"/>
      <p:bldP spid="76" grpId="0"/>
      <p:bldP spid="77" grpId="0"/>
      <p:bldP spid="78" grpId="0" animBg="1"/>
      <p:bldP spid="79" grpId="0" animBg="1"/>
      <p:bldP spid="8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939080"/>
            <a:ext cx="12190495" cy="5629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 strike="noStrike" noProof="1"/>
          </a:p>
        </p:txBody>
      </p:sp>
      <p:sp>
        <p:nvSpPr>
          <p:cNvPr id="12"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13" name="文本框 12"/>
          <p:cNvSpPr txBox="1"/>
          <p:nvPr/>
        </p:nvSpPr>
        <p:spPr>
          <a:xfrm>
            <a:off x="586891" y="754970"/>
            <a:ext cx="2233304" cy="723916"/>
          </a:xfrm>
          <a:prstGeom prst="rect">
            <a:avLst/>
          </a:prstGeom>
          <a:noFill/>
        </p:spPr>
        <p:txBody>
          <a:bodyPr wrap="none" rtlCol="0">
            <a:spAutoFit/>
            <a:scene3d>
              <a:camera prst="orthographicFront"/>
              <a:lightRig rig="threePt" dir="t"/>
            </a:scene3d>
            <a:sp3d contourW="12700"/>
          </a:bodyPr>
          <a:lstStyle/>
          <a:p>
            <a:pPr algn="l">
              <a:lnSpc>
                <a:spcPct val="154000"/>
              </a:lnSpc>
            </a:pPr>
            <a:r>
              <a:rPr lang="zh-CN" altLang="en-US" sz="2665" b="1" noProof="1" smtClean="0">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rPr>
              <a:t>四、评审要点</a:t>
            </a:r>
            <a:endParaRPr lang="zh-CN" altLang="en-US" sz="2665" b="1" noProof="1">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endParaRPr>
          </a:p>
        </p:txBody>
      </p:sp>
      <p:grpSp>
        <p:nvGrpSpPr>
          <p:cNvPr id="6" name="组合 5"/>
          <p:cNvGrpSpPr/>
          <p:nvPr/>
        </p:nvGrpSpPr>
        <p:grpSpPr>
          <a:xfrm>
            <a:off x="255002" y="136721"/>
            <a:ext cx="5289840" cy="723901"/>
            <a:chOff x="-391195" y="-1"/>
            <a:chExt cx="5289840" cy="723901"/>
          </a:xfrm>
        </p:grpSpPr>
        <p:sp>
          <p:nvSpPr>
            <p:cNvPr id="10" name="任意多边形 9"/>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91195" y="-1"/>
              <a:ext cx="1417774" cy="723901"/>
              <a:chOff x="-391195" y="-1"/>
              <a:chExt cx="1697596" cy="866775"/>
            </a:xfrm>
          </p:grpSpPr>
          <p:sp>
            <p:nvSpPr>
              <p:cNvPr id="15" name="任意多边形 14"/>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文本框 24"/>
          <p:cNvSpPr txBox="1"/>
          <p:nvPr/>
        </p:nvSpPr>
        <p:spPr>
          <a:xfrm>
            <a:off x="1432038" y="225721"/>
            <a:ext cx="4101380" cy="646331"/>
          </a:xfrm>
          <a:prstGeom prst="rect">
            <a:avLst/>
          </a:prstGeom>
          <a:noFill/>
        </p:spPr>
        <p:txBody>
          <a:bodyPr wrap="square" rtlCol="0">
            <a:spAutoFit/>
            <a:scene3d>
              <a:camera prst="orthographicFront"/>
              <a:lightRig rig="threePt" dir="t"/>
            </a:scene3d>
            <a:sp3d contourW="12700"/>
          </a:bodyPr>
          <a:lstStyle/>
          <a:p>
            <a:pPr algn="ct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a:t>
            </a:r>
            <a:r>
              <a:rPr lang="zh-CN" altLang="en-US" b="1" dirty="0">
                <a:solidFill>
                  <a:srgbClr val="FF9409"/>
                </a:solidFill>
                <a:latin typeface="Century Gothic" panose="020B0502020202020204" pitchFamily="34" charset="0"/>
                <a:ea typeface="+mj-ea"/>
              </a:rPr>
              <a:t>大学生创业计划竞赛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sp>
        <p:nvSpPr>
          <p:cNvPr id="21" name="矩形 20"/>
          <p:cNvSpPr/>
          <p:nvPr/>
        </p:nvSpPr>
        <p:spPr>
          <a:xfrm>
            <a:off x="682720" y="1967417"/>
            <a:ext cx="10139932" cy="2224776"/>
          </a:xfrm>
          <a:prstGeom prst="rect">
            <a:avLst/>
          </a:prstGeom>
        </p:spPr>
        <p:txBody>
          <a:bodyPr wrap="square">
            <a:spAutoFit/>
          </a:bodyPr>
          <a:lstStyle/>
          <a:p>
            <a:pPr>
              <a:lnSpc>
                <a:spcPct val="200000"/>
              </a:lnSpc>
            </a:pPr>
            <a:r>
              <a:rPr lang="zh-CN" altLang="zh-CN" b="1" dirty="0">
                <a:solidFill>
                  <a:srgbClr val="FF0000"/>
                </a:solidFill>
              </a:rPr>
              <a:t>突出实践导向</a:t>
            </a:r>
            <a:r>
              <a:rPr lang="zh-CN" altLang="zh-CN" dirty="0"/>
              <a:t>，在考察项目商业价值的基础上，更加注重考察学生</a:t>
            </a:r>
            <a:r>
              <a:rPr lang="zh-CN" altLang="zh-CN" b="1" dirty="0">
                <a:solidFill>
                  <a:srgbClr val="FF0000"/>
                </a:solidFill>
              </a:rPr>
              <a:t>了解社会现状、关注社会民生、解决社会问题的意识、能力和水平。</a:t>
            </a:r>
            <a:r>
              <a:rPr lang="zh-CN" altLang="zh-CN" dirty="0"/>
              <a:t>具体包括项目的社会价值、实践过程、创新意义、发展前景和团队协作等方面。</a:t>
            </a:r>
            <a:endParaRPr lang="zh-CN" altLang="zh-CN" dirty="0"/>
          </a:p>
          <a:p>
            <a:pPr>
              <a:lnSpc>
                <a:spcPct val="200000"/>
              </a:lnSpc>
            </a:pPr>
            <a:endParaRPr lang="zh-CN" altLang="zh-CN" dirty="0">
              <a:latin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939080"/>
            <a:ext cx="12190495" cy="5629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 strike="noStrike" noProof="1"/>
          </a:p>
        </p:txBody>
      </p:sp>
      <p:sp>
        <p:nvSpPr>
          <p:cNvPr id="12"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13" name="文本框 12"/>
          <p:cNvSpPr txBox="1"/>
          <p:nvPr/>
        </p:nvSpPr>
        <p:spPr>
          <a:xfrm>
            <a:off x="586891" y="754970"/>
            <a:ext cx="2233304" cy="723916"/>
          </a:xfrm>
          <a:prstGeom prst="rect">
            <a:avLst/>
          </a:prstGeom>
          <a:noFill/>
        </p:spPr>
        <p:txBody>
          <a:bodyPr wrap="none" rtlCol="0">
            <a:spAutoFit/>
            <a:scene3d>
              <a:camera prst="orthographicFront"/>
              <a:lightRig rig="threePt" dir="t"/>
            </a:scene3d>
            <a:sp3d contourW="12700"/>
          </a:bodyPr>
          <a:lstStyle/>
          <a:p>
            <a:pPr algn="l">
              <a:lnSpc>
                <a:spcPct val="154000"/>
              </a:lnSpc>
            </a:pPr>
            <a:r>
              <a:rPr lang="zh-CN" altLang="en-US" sz="2665" b="1" noProof="1" smtClean="0">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rPr>
              <a:t>五、参赛形式</a:t>
            </a:r>
            <a:endParaRPr lang="zh-CN" altLang="en-US" sz="2665" b="1" noProof="1">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endParaRPr>
          </a:p>
        </p:txBody>
      </p:sp>
      <p:grpSp>
        <p:nvGrpSpPr>
          <p:cNvPr id="6" name="组合 5"/>
          <p:cNvGrpSpPr/>
          <p:nvPr/>
        </p:nvGrpSpPr>
        <p:grpSpPr>
          <a:xfrm>
            <a:off x="255002" y="136721"/>
            <a:ext cx="5289840" cy="723901"/>
            <a:chOff x="-391195" y="-1"/>
            <a:chExt cx="5289840" cy="723901"/>
          </a:xfrm>
        </p:grpSpPr>
        <p:sp>
          <p:nvSpPr>
            <p:cNvPr id="10" name="任意多边形 9"/>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91195" y="-1"/>
              <a:ext cx="1417774" cy="723901"/>
              <a:chOff x="-391195" y="-1"/>
              <a:chExt cx="1697596" cy="866775"/>
            </a:xfrm>
          </p:grpSpPr>
          <p:sp>
            <p:nvSpPr>
              <p:cNvPr id="15" name="任意多边形 14"/>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文本框 24"/>
          <p:cNvSpPr txBox="1"/>
          <p:nvPr/>
        </p:nvSpPr>
        <p:spPr>
          <a:xfrm>
            <a:off x="1432038" y="225721"/>
            <a:ext cx="4101380" cy="646331"/>
          </a:xfrm>
          <a:prstGeom prst="rect">
            <a:avLst/>
          </a:prstGeom>
          <a:noFill/>
        </p:spPr>
        <p:txBody>
          <a:bodyPr wrap="square" rtlCol="0">
            <a:spAutoFit/>
            <a:scene3d>
              <a:camera prst="orthographicFront"/>
              <a:lightRig rig="threePt" dir="t"/>
            </a:scene3d>
            <a:sp3d contourW="12700"/>
          </a:bodyPr>
          <a:lstStyle/>
          <a:p>
            <a:pPr algn="ct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a:t>
            </a:r>
            <a:r>
              <a:rPr lang="zh-CN" altLang="en-US" b="1" dirty="0">
                <a:solidFill>
                  <a:srgbClr val="FF9409"/>
                </a:solidFill>
                <a:latin typeface="Century Gothic" panose="020B0502020202020204" pitchFamily="34" charset="0"/>
                <a:ea typeface="+mj-ea"/>
              </a:rPr>
              <a:t>大学生创业计划竞赛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sp>
        <p:nvSpPr>
          <p:cNvPr id="22" name="矩形 21"/>
          <p:cNvSpPr/>
          <p:nvPr/>
        </p:nvSpPr>
        <p:spPr>
          <a:xfrm>
            <a:off x="666095" y="1755158"/>
            <a:ext cx="10139932" cy="4801314"/>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zh-CN" dirty="0"/>
              <a:t>以学校为单位统一申报，以项目团队形式参赛，每个团队人数原则上</a:t>
            </a:r>
            <a:r>
              <a:rPr lang="zh-CN" altLang="zh-CN" b="1" dirty="0">
                <a:solidFill>
                  <a:srgbClr val="FF0000"/>
                </a:solidFill>
                <a:latin typeface="+mn-ea"/>
              </a:rPr>
              <a:t>不超过</a:t>
            </a:r>
            <a:r>
              <a:rPr lang="en-US" altLang="zh-CN" b="1" dirty="0">
                <a:solidFill>
                  <a:srgbClr val="FF0000"/>
                </a:solidFill>
                <a:latin typeface="+mn-ea"/>
              </a:rPr>
              <a:t>10</a:t>
            </a:r>
            <a:r>
              <a:rPr lang="zh-CN" altLang="zh-CN" b="1" dirty="0">
                <a:solidFill>
                  <a:srgbClr val="FF0000"/>
                </a:solidFill>
                <a:latin typeface="+mn-ea"/>
              </a:rPr>
              <a:t>人</a:t>
            </a:r>
            <a:r>
              <a:rPr lang="zh-CN" altLang="zh-CN" dirty="0"/>
              <a:t>，每个项目指导教师原则上不超过</a:t>
            </a:r>
            <a:r>
              <a:rPr lang="en-US" altLang="zh-CN" dirty="0"/>
              <a:t>3</a:t>
            </a:r>
            <a:r>
              <a:rPr lang="zh-CN" altLang="zh-CN" dirty="0"/>
              <a:t>人。对于跨校组队参赛的项目，各成员须事先协商明确项目的申报单位。省级决赛报名截止后，只可进行人员删减，不可进行人员顺序调整及人员添加。</a:t>
            </a:r>
            <a:endParaRPr lang="zh-CN" altLang="zh-CN" dirty="0"/>
          </a:p>
          <a:p>
            <a:pPr marL="285750" indent="-285750">
              <a:lnSpc>
                <a:spcPct val="150000"/>
              </a:lnSpc>
              <a:buFont typeface="Wingdings" panose="05000000000000000000" pitchFamily="2" charset="2"/>
              <a:buChar char="u"/>
            </a:pPr>
            <a:r>
              <a:rPr lang="zh-CN" altLang="zh-CN" dirty="0"/>
              <a:t>参赛项目</a:t>
            </a:r>
            <a:r>
              <a:rPr lang="zh-CN" altLang="zh-CN" b="1" dirty="0">
                <a:solidFill>
                  <a:srgbClr val="FF0000"/>
                </a:solidFill>
              </a:rPr>
              <a:t>涉及知识产权的</a:t>
            </a:r>
            <a:r>
              <a:rPr lang="zh-CN" altLang="zh-CN" dirty="0"/>
              <a:t>，在报名时须提交具有法律效力的发明创造或专利技术所有人的书面授权许可、项目鉴定证书、专利证书等。</a:t>
            </a:r>
            <a:endParaRPr lang="zh-CN" altLang="zh-CN" dirty="0"/>
          </a:p>
          <a:p>
            <a:pPr marL="285750" indent="-285750">
              <a:lnSpc>
                <a:spcPct val="150000"/>
              </a:lnSpc>
              <a:buFont typeface="Wingdings" panose="05000000000000000000" pitchFamily="2" charset="2"/>
              <a:buChar char="u"/>
            </a:pPr>
            <a:r>
              <a:rPr lang="zh-CN" altLang="zh-CN" dirty="0"/>
              <a:t>对于已工商注册的项目，在报名时可提交相关证明材料（含单位概况、法定代表人情况、营业执照复印件、税务登记证复印件、组织机构代码复印件、股权结构等材料）。已工商注册项目的负责人须为企业法人代表。企业法人代表在通知发布之日后进行变更的不予认可。</a:t>
            </a:r>
            <a:endParaRPr lang="zh-CN" altLang="zh-CN" dirty="0"/>
          </a:p>
          <a:p>
            <a:pPr marL="285750" indent="-285750">
              <a:lnSpc>
                <a:spcPct val="150000"/>
              </a:lnSpc>
              <a:buFont typeface="Wingdings" panose="05000000000000000000" pitchFamily="2" charset="2"/>
              <a:buChar char="u"/>
            </a:pPr>
            <a:r>
              <a:rPr lang="zh-CN" altLang="zh-CN" dirty="0"/>
              <a:t>参赛项目可提供项目实践成效、预期成效等其他相关材料（包括项目的社会效益、经济效益、带动就业情况等）。</a:t>
            </a:r>
            <a:endParaRPr lang="zh-CN" altLang="zh-CN" dirty="0"/>
          </a:p>
          <a:p>
            <a:pPr>
              <a:lnSpc>
                <a:spcPct val="200000"/>
              </a:lnSpc>
            </a:pPr>
            <a:endParaRPr lang="zh-CN" altLang="zh-CN" dirty="0">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939080"/>
            <a:ext cx="12190495" cy="5629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 strike="noStrike" noProof="1"/>
          </a:p>
        </p:txBody>
      </p:sp>
      <p:sp>
        <p:nvSpPr>
          <p:cNvPr id="12"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13" name="文本框 12"/>
          <p:cNvSpPr txBox="1"/>
          <p:nvPr/>
        </p:nvSpPr>
        <p:spPr>
          <a:xfrm>
            <a:off x="586891" y="754970"/>
            <a:ext cx="2233304" cy="723916"/>
          </a:xfrm>
          <a:prstGeom prst="rect">
            <a:avLst/>
          </a:prstGeom>
          <a:noFill/>
        </p:spPr>
        <p:txBody>
          <a:bodyPr wrap="none" rtlCol="0">
            <a:spAutoFit/>
            <a:scene3d>
              <a:camera prst="orthographicFront"/>
              <a:lightRig rig="threePt" dir="t"/>
            </a:scene3d>
            <a:sp3d contourW="12700"/>
          </a:bodyPr>
          <a:lstStyle/>
          <a:p>
            <a:pPr algn="l">
              <a:lnSpc>
                <a:spcPct val="154000"/>
              </a:lnSpc>
            </a:pPr>
            <a:r>
              <a:rPr lang="zh-CN" altLang="en-US" sz="2665" b="1" noProof="1">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rPr>
              <a:t>六</a:t>
            </a:r>
            <a:r>
              <a:rPr lang="zh-CN" altLang="en-US" sz="2665" b="1" noProof="1" smtClean="0">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rPr>
              <a:t>、项目案例</a:t>
            </a:r>
            <a:endParaRPr lang="zh-CN" altLang="en-US" sz="2665" b="1" noProof="1">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endParaRPr>
          </a:p>
        </p:txBody>
      </p:sp>
      <p:sp>
        <p:nvSpPr>
          <p:cNvPr id="8" name="book-closed-with-a-bookmark_21046"/>
          <p:cNvSpPr>
            <a:spLocks noChangeAspect="1"/>
          </p:cNvSpPr>
          <p:nvPr/>
        </p:nvSpPr>
        <p:spPr>
          <a:xfrm>
            <a:off x="263038" y="1489384"/>
            <a:ext cx="264551" cy="332276"/>
          </a:xfrm>
          <a:custGeom>
            <a:avLst/>
            <a:gdLst/>
            <a:ahLst/>
            <a:cxnLst>
              <a:cxn ang="0">
                <a:pos x="193098" y="202477"/>
              </a:cxn>
              <a:cxn ang="0">
                <a:pos x="197940" y="201873"/>
              </a:cxn>
              <a:cxn ang="0">
                <a:pos x="197940" y="0"/>
              </a:cxn>
              <a:cxn ang="0">
                <a:pos x="28147" y="0"/>
              </a:cxn>
              <a:cxn ang="0">
                <a:pos x="0" y="28105"/>
              </a:cxn>
              <a:cxn ang="0">
                <a:pos x="0" y="226654"/>
              </a:cxn>
              <a:cxn ang="0">
                <a:pos x="302" y="226351"/>
              </a:cxn>
              <a:cxn ang="0">
                <a:pos x="28147" y="249319"/>
              </a:cxn>
              <a:cxn ang="0">
                <a:pos x="193098" y="249319"/>
              </a:cxn>
              <a:cxn ang="0">
                <a:pos x="193098" y="239951"/>
              </a:cxn>
              <a:cxn ang="0">
                <a:pos x="187952" y="221214"/>
              </a:cxn>
              <a:cxn ang="0">
                <a:pos x="193098" y="202477"/>
              </a:cxn>
              <a:cxn ang="0">
                <a:pos x="28147" y="9368"/>
              </a:cxn>
              <a:cxn ang="0">
                <a:pos x="31779" y="9368"/>
              </a:cxn>
              <a:cxn ang="0">
                <a:pos x="31779" y="113931"/>
              </a:cxn>
              <a:cxn ang="0">
                <a:pos x="51755" y="84919"/>
              </a:cxn>
              <a:cxn ang="0">
                <a:pos x="71730" y="113931"/>
              </a:cxn>
              <a:cxn ang="0">
                <a:pos x="71730" y="9368"/>
              </a:cxn>
              <a:cxn ang="0">
                <a:pos x="188558" y="9368"/>
              </a:cxn>
              <a:cxn ang="0">
                <a:pos x="188558" y="192807"/>
              </a:cxn>
              <a:cxn ang="0">
                <a:pos x="28147" y="192807"/>
              </a:cxn>
              <a:cxn ang="0">
                <a:pos x="9382" y="200362"/>
              </a:cxn>
              <a:cxn ang="0">
                <a:pos x="9382" y="28105"/>
              </a:cxn>
              <a:cxn ang="0">
                <a:pos x="28147" y="9368"/>
              </a:cxn>
            </a:cxnLst>
            <a:rect l="0" t="0" r="0" b="0"/>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accent6"/>
          </a:solidFill>
          <a:ln w="9525">
            <a:noFill/>
          </a:ln>
        </p:spPr>
        <p:txBody>
          <a:bodyPr/>
          <a:lstStyle/>
          <a:p>
            <a:endParaRPr lang="zh-CN" altLang="en-US" sz="2400"/>
          </a:p>
        </p:txBody>
      </p:sp>
      <p:pic>
        <p:nvPicPr>
          <p:cNvPr id="2" name="图片 1"/>
          <p:cNvPicPr>
            <a:picLocks noChangeAspect="1"/>
          </p:cNvPicPr>
          <p:nvPr/>
        </p:nvPicPr>
        <p:blipFill>
          <a:blip r:embed="rId1"/>
          <a:stretch>
            <a:fillRect/>
          </a:stretch>
        </p:blipFill>
        <p:spPr>
          <a:xfrm>
            <a:off x="890098" y="1662996"/>
            <a:ext cx="4145611" cy="2334971"/>
          </a:xfrm>
          <a:prstGeom prst="rect">
            <a:avLst/>
          </a:prstGeom>
        </p:spPr>
      </p:pic>
      <p:pic>
        <p:nvPicPr>
          <p:cNvPr id="4" name="图片 3"/>
          <p:cNvPicPr>
            <a:picLocks noChangeAspect="1"/>
          </p:cNvPicPr>
          <p:nvPr/>
        </p:nvPicPr>
        <p:blipFill>
          <a:blip r:embed="rId2"/>
          <a:stretch>
            <a:fillRect/>
          </a:stretch>
        </p:blipFill>
        <p:spPr>
          <a:xfrm>
            <a:off x="5234260" y="2231270"/>
            <a:ext cx="2523064" cy="3533394"/>
          </a:xfrm>
          <a:prstGeom prst="rect">
            <a:avLst/>
          </a:prstGeom>
        </p:spPr>
      </p:pic>
      <p:pic>
        <p:nvPicPr>
          <p:cNvPr id="5" name="图片 4"/>
          <p:cNvPicPr>
            <a:picLocks noChangeAspect="1"/>
          </p:cNvPicPr>
          <p:nvPr/>
        </p:nvPicPr>
        <p:blipFill>
          <a:blip r:embed="rId3"/>
          <a:stretch>
            <a:fillRect/>
          </a:stretch>
        </p:blipFill>
        <p:spPr>
          <a:xfrm>
            <a:off x="8253684" y="2231270"/>
            <a:ext cx="2523065" cy="3533394"/>
          </a:xfrm>
          <a:prstGeom prst="rect">
            <a:avLst/>
          </a:prstGeom>
        </p:spPr>
      </p:pic>
      <p:pic>
        <p:nvPicPr>
          <p:cNvPr id="6" name="图片 5"/>
          <p:cNvPicPr>
            <a:picLocks noChangeAspect="1"/>
          </p:cNvPicPr>
          <p:nvPr/>
        </p:nvPicPr>
        <p:blipFill>
          <a:blip r:embed="rId4"/>
          <a:stretch>
            <a:fillRect/>
          </a:stretch>
        </p:blipFill>
        <p:spPr>
          <a:xfrm>
            <a:off x="873203" y="3997967"/>
            <a:ext cx="4179399" cy="2336400"/>
          </a:xfrm>
          <a:prstGeom prst="rect">
            <a:avLst/>
          </a:prstGeom>
        </p:spPr>
      </p:pic>
      <p:grpSp>
        <p:nvGrpSpPr>
          <p:cNvPr id="10" name="组合 9"/>
          <p:cNvGrpSpPr/>
          <p:nvPr/>
        </p:nvGrpSpPr>
        <p:grpSpPr>
          <a:xfrm>
            <a:off x="255002" y="136721"/>
            <a:ext cx="5289840" cy="723901"/>
            <a:chOff x="-391195" y="-1"/>
            <a:chExt cx="5289840" cy="723901"/>
          </a:xfrm>
        </p:grpSpPr>
        <p:sp>
          <p:nvSpPr>
            <p:cNvPr id="11" name="任意多边形 10"/>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391195" y="-1"/>
              <a:ext cx="1417774" cy="723901"/>
              <a:chOff x="-391195" y="-1"/>
              <a:chExt cx="1697596" cy="866775"/>
            </a:xfrm>
          </p:grpSpPr>
          <p:sp>
            <p:nvSpPr>
              <p:cNvPr id="16" name="任意多边形 15"/>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2" name="文本框 21"/>
          <p:cNvSpPr txBox="1"/>
          <p:nvPr/>
        </p:nvSpPr>
        <p:spPr>
          <a:xfrm>
            <a:off x="1432038" y="225721"/>
            <a:ext cx="4101380" cy="646331"/>
          </a:xfrm>
          <a:prstGeom prst="rect">
            <a:avLst/>
          </a:prstGeom>
          <a:noFill/>
        </p:spPr>
        <p:txBody>
          <a:bodyPr wrap="square" rtlCol="0">
            <a:spAutoFit/>
            <a:scene3d>
              <a:camera prst="orthographicFront"/>
              <a:lightRig rig="threePt" dir="t"/>
            </a:scene3d>
            <a:sp3d contourW="12700"/>
          </a:bodyPr>
          <a:lstStyle/>
          <a:p>
            <a:pPr algn="ct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a:t>
            </a:r>
            <a:r>
              <a:rPr lang="zh-CN" altLang="en-US" b="1" dirty="0">
                <a:solidFill>
                  <a:srgbClr val="FF9409"/>
                </a:solidFill>
                <a:latin typeface="Century Gothic" panose="020B0502020202020204" pitchFamily="34" charset="0"/>
                <a:ea typeface="+mj-ea"/>
              </a:rPr>
              <a:t>大学生创业计划竞赛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20253"/>
            <a:ext cx="12192000" cy="28206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8"/>
          <p:cNvSpPr/>
          <p:nvPr/>
        </p:nvSpPr>
        <p:spPr>
          <a:xfrm>
            <a:off x="458659"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135701"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812743"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1032523" y="1739505"/>
            <a:ext cx="2194349" cy="3582188"/>
          </a:xfrm>
          <a:custGeom>
            <a:avLst/>
            <a:gdLst>
              <a:gd name="connsiteX0" fmla="*/ 895550 w 2194349"/>
              <a:gd name="connsiteY0" fmla="*/ 0 h 3582188"/>
              <a:gd name="connsiteX1" fmla="*/ 1288446 w 2194349"/>
              <a:gd name="connsiteY1" fmla="*/ 0 h 3582188"/>
              <a:gd name="connsiteX2" fmla="*/ 1380209 w 2194349"/>
              <a:gd name="connsiteY2" fmla="*/ 0 h 3582188"/>
              <a:gd name="connsiteX3" fmla="*/ 1709690 w 2194349"/>
              <a:gd name="connsiteY3" fmla="*/ 0 h 3582188"/>
              <a:gd name="connsiteX4" fmla="*/ 1773105 w 2194349"/>
              <a:gd name="connsiteY4" fmla="*/ 0 h 3582188"/>
              <a:gd name="connsiteX5" fmla="*/ 2194349 w 2194349"/>
              <a:gd name="connsiteY5" fmla="*/ 0 h 3582188"/>
              <a:gd name="connsiteX6" fmla="*/ 1298799 w 2194349"/>
              <a:gd name="connsiteY6" fmla="*/ 3582188 h 3582188"/>
              <a:gd name="connsiteX7" fmla="*/ 877555 w 2194349"/>
              <a:gd name="connsiteY7" fmla="*/ 3582188 h 3582188"/>
              <a:gd name="connsiteX8" fmla="*/ 814140 w 2194349"/>
              <a:gd name="connsiteY8" fmla="*/ 3582188 h 3582188"/>
              <a:gd name="connsiteX9" fmla="*/ 484659 w 2194349"/>
              <a:gd name="connsiteY9" fmla="*/ 3582188 h 3582188"/>
              <a:gd name="connsiteX10" fmla="*/ 392896 w 2194349"/>
              <a:gd name="connsiteY10" fmla="*/ 3582188 h 3582188"/>
              <a:gd name="connsiteX11" fmla="*/ 0 w 2194349"/>
              <a:gd name="connsiteY11" fmla="*/ 3582188 h 358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4349" h="3582188">
                <a:moveTo>
                  <a:pt x="895550" y="0"/>
                </a:moveTo>
                <a:lnTo>
                  <a:pt x="1288446" y="0"/>
                </a:lnTo>
                <a:lnTo>
                  <a:pt x="1380209" y="0"/>
                </a:lnTo>
                <a:lnTo>
                  <a:pt x="1709690" y="0"/>
                </a:lnTo>
                <a:lnTo>
                  <a:pt x="1773105" y="0"/>
                </a:lnTo>
                <a:lnTo>
                  <a:pt x="2194349" y="0"/>
                </a:lnTo>
                <a:lnTo>
                  <a:pt x="1298799" y="3582188"/>
                </a:lnTo>
                <a:lnTo>
                  <a:pt x="877555" y="3582188"/>
                </a:lnTo>
                <a:lnTo>
                  <a:pt x="814140" y="3582188"/>
                </a:lnTo>
                <a:lnTo>
                  <a:pt x="484659" y="3582188"/>
                </a:lnTo>
                <a:lnTo>
                  <a:pt x="392896"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0" y="5759957"/>
            <a:ext cx="867388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0" y="6068699"/>
            <a:ext cx="748051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6377441"/>
            <a:ext cx="6096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11549555"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143797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1132638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1121480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1110321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1099163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088004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1076846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1065687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054529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043370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1032212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021053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1009895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998736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987578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976419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965261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954102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942944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931785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920627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909468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898310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7151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75993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864834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853676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842517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831359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a:off x="4238707" y="2850991"/>
            <a:ext cx="0" cy="143033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890634" y="2765940"/>
            <a:ext cx="1154483" cy="1600438"/>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solidFill>
                  <a:schemeClr val="bg1"/>
                </a:solidFill>
                <a:latin typeface="Century Gothic" panose="020B0502020202020204" pitchFamily="34" charset="0"/>
                <a:cs typeface="经典综艺体简" panose="02010609000101010101" pitchFamily="49" charset="-122"/>
              </a:rPr>
              <a:t>PART</a:t>
            </a:r>
            <a:endParaRPr lang="en-US" altLang="zh-CN" sz="3200" dirty="0" smtClean="0">
              <a:solidFill>
                <a:schemeClr val="bg1"/>
              </a:solidFill>
              <a:latin typeface="Century Gothic" panose="020B0502020202020204" pitchFamily="34" charset="0"/>
              <a:cs typeface="经典综艺体简" panose="02010609000101010101" pitchFamily="49" charset="-122"/>
            </a:endParaRPr>
          </a:p>
          <a:p>
            <a:pPr algn="ctr"/>
            <a:r>
              <a:rPr lang="en-US" altLang="zh-CN" sz="6600" b="1" dirty="0" smtClean="0">
                <a:solidFill>
                  <a:schemeClr val="bg1"/>
                </a:solidFill>
                <a:latin typeface="Century Gothic" panose="020B0502020202020204" pitchFamily="34" charset="0"/>
                <a:cs typeface="经典综艺体简" panose="02010609000101010101" pitchFamily="49" charset="-122"/>
              </a:rPr>
              <a:t>03</a:t>
            </a:r>
            <a:endParaRPr lang="zh-CN" altLang="en-US" sz="6600" b="1" dirty="0">
              <a:solidFill>
                <a:schemeClr val="bg1"/>
              </a:solidFill>
              <a:latin typeface="Century Gothic" panose="020B0502020202020204" pitchFamily="34" charset="0"/>
              <a:cs typeface="经典综艺体简" panose="02010609000101010101" pitchFamily="49" charset="-122"/>
            </a:endParaRPr>
          </a:p>
        </p:txBody>
      </p:sp>
      <p:sp>
        <p:nvSpPr>
          <p:cNvPr id="53" name="文本框 52"/>
          <p:cNvSpPr txBox="1"/>
          <p:nvPr/>
        </p:nvSpPr>
        <p:spPr>
          <a:xfrm>
            <a:off x="4238707" y="3204110"/>
            <a:ext cx="7571303" cy="1077218"/>
          </a:xfrm>
          <a:prstGeom prst="rect">
            <a:avLst/>
          </a:prstGeom>
          <a:noFill/>
        </p:spPr>
        <p:txBody>
          <a:bodyPr wrap="none" rtlCol="0">
            <a:spAutoFit/>
            <a:scene3d>
              <a:camera prst="orthographicFront"/>
              <a:lightRig rig="threePt" dir="t"/>
            </a:scene3d>
            <a:sp3d contourW="12700"/>
          </a:bodyPr>
          <a:lstStyle/>
          <a:p>
            <a:pPr lvl="0" defTabSz="914400">
              <a:defRPr/>
            </a:pPr>
            <a:r>
              <a:rPr lang="zh-CN" altLang="en-US" sz="3200" b="1" dirty="0">
                <a:solidFill>
                  <a:schemeClr val="bg1"/>
                </a:solidFill>
                <a:latin typeface="+mj-ea"/>
                <a:ea typeface="+mj-ea"/>
                <a:cs typeface="经典综艺体简" panose="02010609000101010101" pitchFamily="49" charset="-122"/>
              </a:rPr>
              <a:t>“挑战杯”</a:t>
            </a:r>
            <a:r>
              <a:rPr lang="zh-CN" altLang="en-US" sz="3200" b="1" dirty="0" smtClean="0">
                <a:solidFill>
                  <a:schemeClr val="bg1"/>
                </a:solidFill>
                <a:latin typeface="+mj-ea"/>
                <a:ea typeface="+mj-ea"/>
                <a:cs typeface="经典综艺体简" panose="02010609000101010101" pitchFamily="49" charset="-122"/>
              </a:rPr>
              <a:t>大学生课外</a:t>
            </a:r>
            <a:r>
              <a:rPr lang="zh-CN" altLang="en-US" sz="3200" b="1" dirty="0">
                <a:solidFill>
                  <a:schemeClr val="bg1"/>
                </a:solidFill>
                <a:latin typeface="+mj-ea"/>
                <a:ea typeface="+mj-ea"/>
                <a:cs typeface="经典综艺体简" panose="02010609000101010101" pitchFamily="49" charset="-122"/>
              </a:rPr>
              <a:t>学术科技作品竞赛</a:t>
            </a:r>
            <a:endParaRPr lang="zh-CN" altLang="en-US" sz="3200" b="1" dirty="0">
              <a:solidFill>
                <a:schemeClr val="bg1"/>
              </a:solidFill>
              <a:latin typeface="+mj-ea"/>
              <a:ea typeface="+mj-ea"/>
              <a:cs typeface="经典综艺体简" panose="02010609000101010101" pitchFamily="49" charset="-122"/>
            </a:endParaRPr>
          </a:p>
          <a:p>
            <a:pPr defTabSz="914400">
              <a:defRPr/>
            </a:pPr>
            <a:endParaRPr lang="zh-CN" altLang="en-US" sz="3200" b="1" dirty="0" smtClean="0">
              <a:solidFill>
                <a:schemeClr val="bg1"/>
              </a:solidFill>
              <a:latin typeface="+mj-ea"/>
              <a:ea typeface="+mj-ea"/>
              <a:cs typeface="经典综艺体简" panose="02010609000101010101" pitchFamily="49"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up)">
                                      <p:cBhvr>
                                        <p:cTn id="13" dur="500"/>
                                        <p:tgtEl>
                                          <p:spTgt spid="51"/>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1+#ppt_w/2"/>
                                          </p:val>
                                        </p:tav>
                                        <p:tav tm="100000">
                                          <p:val>
                                            <p:strVal val="#ppt_x"/>
                                          </p:val>
                                        </p:tav>
                                      </p:tavLst>
                                    </p:anim>
                                    <p:anim calcmode="lin" valueType="num">
                                      <p:cBhvr additive="base">
                                        <p:cTn id="18"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939080"/>
            <a:ext cx="12190495" cy="5629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 strike="noStrike" noProof="1"/>
          </a:p>
        </p:txBody>
      </p:sp>
      <p:sp>
        <p:nvSpPr>
          <p:cNvPr id="12"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13" name="文本框 12"/>
          <p:cNvSpPr txBox="1"/>
          <p:nvPr/>
        </p:nvSpPr>
        <p:spPr>
          <a:xfrm>
            <a:off x="586891" y="754970"/>
            <a:ext cx="2217420" cy="723265"/>
          </a:xfrm>
          <a:prstGeom prst="rect">
            <a:avLst/>
          </a:prstGeom>
          <a:noFill/>
        </p:spPr>
        <p:txBody>
          <a:bodyPr wrap="none" rtlCol="0">
            <a:spAutoFit/>
            <a:scene3d>
              <a:camera prst="orthographicFront"/>
              <a:lightRig rig="threePt" dir="t"/>
            </a:scene3d>
            <a:sp3d contourW="12700"/>
          </a:bodyPr>
          <a:lstStyle/>
          <a:p>
            <a:pPr algn="l">
              <a:lnSpc>
                <a:spcPct val="154000"/>
              </a:lnSpc>
            </a:pPr>
            <a:r>
              <a:rPr lang="zh-CN" altLang="en-US" sz="2665" b="1" noProof="1">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rPr>
              <a:t>一、大赛简介</a:t>
            </a:r>
            <a:endParaRPr lang="zh-CN" altLang="en-US" sz="2665" b="1" noProof="1">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endParaRPr>
          </a:p>
        </p:txBody>
      </p:sp>
      <p:grpSp>
        <p:nvGrpSpPr>
          <p:cNvPr id="6" name="组合 5"/>
          <p:cNvGrpSpPr/>
          <p:nvPr/>
        </p:nvGrpSpPr>
        <p:grpSpPr>
          <a:xfrm>
            <a:off x="255002" y="136721"/>
            <a:ext cx="6910568" cy="735331"/>
            <a:chOff x="-391195" y="-1"/>
            <a:chExt cx="6910568" cy="735331"/>
          </a:xfrm>
        </p:grpSpPr>
        <p:sp>
          <p:nvSpPr>
            <p:cNvPr id="10" name="任意多边形 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91195" y="-1"/>
              <a:ext cx="1417774" cy="723901"/>
              <a:chOff x="-391195" y="-1"/>
              <a:chExt cx="1697596" cy="866775"/>
            </a:xfrm>
          </p:grpSpPr>
          <p:sp>
            <p:nvSpPr>
              <p:cNvPr id="15" name="任意多边形 14"/>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r="17918"/>
          <a:stretch>
            <a:fillRect/>
          </a:stretch>
        </p:blipFill>
        <p:spPr>
          <a:xfrm>
            <a:off x="4447913" y="4778778"/>
            <a:ext cx="7605387" cy="1595875"/>
          </a:xfrm>
          <a:prstGeom prst="rect">
            <a:avLst/>
          </a:prstGeom>
        </p:spPr>
      </p:pic>
      <p:sp>
        <p:nvSpPr>
          <p:cNvPr id="24"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25" name="book-closed-with-a-bookmark_21046"/>
          <p:cNvSpPr>
            <a:spLocks noChangeAspect="1"/>
          </p:cNvSpPr>
          <p:nvPr/>
        </p:nvSpPr>
        <p:spPr>
          <a:xfrm>
            <a:off x="543200" y="2189180"/>
            <a:ext cx="264551" cy="332276"/>
          </a:xfrm>
          <a:custGeom>
            <a:avLst/>
            <a:gdLst/>
            <a:ahLst/>
            <a:cxnLst>
              <a:cxn ang="0">
                <a:pos x="193098" y="202477"/>
              </a:cxn>
              <a:cxn ang="0">
                <a:pos x="197940" y="201873"/>
              </a:cxn>
              <a:cxn ang="0">
                <a:pos x="197940" y="0"/>
              </a:cxn>
              <a:cxn ang="0">
                <a:pos x="28147" y="0"/>
              </a:cxn>
              <a:cxn ang="0">
                <a:pos x="0" y="28105"/>
              </a:cxn>
              <a:cxn ang="0">
                <a:pos x="0" y="226654"/>
              </a:cxn>
              <a:cxn ang="0">
                <a:pos x="302" y="226351"/>
              </a:cxn>
              <a:cxn ang="0">
                <a:pos x="28147" y="249319"/>
              </a:cxn>
              <a:cxn ang="0">
                <a:pos x="193098" y="249319"/>
              </a:cxn>
              <a:cxn ang="0">
                <a:pos x="193098" y="239951"/>
              </a:cxn>
              <a:cxn ang="0">
                <a:pos x="187952" y="221214"/>
              </a:cxn>
              <a:cxn ang="0">
                <a:pos x="193098" y="202477"/>
              </a:cxn>
              <a:cxn ang="0">
                <a:pos x="28147" y="9368"/>
              </a:cxn>
              <a:cxn ang="0">
                <a:pos x="31779" y="9368"/>
              </a:cxn>
              <a:cxn ang="0">
                <a:pos x="31779" y="113931"/>
              </a:cxn>
              <a:cxn ang="0">
                <a:pos x="51755" y="84919"/>
              </a:cxn>
              <a:cxn ang="0">
                <a:pos x="71730" y="113931"/>
              </a:cxn>
              <a:cxn ang="0">
                <a:pos x="71730" y="9368"/>
              </a:cxn>
              <a:cxn ang="0">
                <a:pos x="188558" y="9368"/>
              </a:cxn>
              <a:cxn ang="0">
                <a:pos x="188558" y="192807"/>
              </a:cxn>
              <a:cxn ang="0">
                <a:pos x="28147" y="192807"/>
              </a:cxn>
              <a:cxn ang="0">
                <a:pos x="9382" y="200362"/>
              </a:cxn>
              <a:cxn ang="0">
                <a:pos x="9382" y="28105"/>
              </a:cxn>
              <a:cxn ang="0">
                <a:pos x="28147" y="9368"/>
              </a:cxn>
            </a:cxnLst>
            <a:rect l="0" t="0" r="0" b="0"/>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accent6"/>
          </a:solidFill>
          <a:ln w="9525">
            <a:noFill/>
          </a:ln>
        </p:spPr>
        <p:txBody>
          <a:bodyPr/>
          <a:lstStyle/>
          <a:p>
            <a:endParaRPr lang="zh-CN" altLang="en-US" sz="2400"/>
          </a:p>
        </p:txBody>
      </p:sp>
      <p:sp>
        <p:nvSpPr>
          <p:cNvPr id="26" name="矩形 25"/>
          <p:cNvSpPr/>
          <p:nvPr/>
        </p:nvSpPr>
        <p:spPr>
          <a:xfrm>
            <a:off x="675476" y="1967417"/>
            <a:ext cx="6257169" cy="3416320"/>
          </a:xfrm>
          <a:prstGeom prst="rect">
            <a:avLst/>
          </a:prstGeom>
        </p:spPr>
        <p:txBody>
          <a:bodyPr wrap="square">
            <a:spAutoFit/>
          </a:bodyPr>
          <a:lstStyle/>
          <a:p>
            <a:pPr algn="just">
              <a:lnSpc>
                <a:spcPct val="200000"/>
              </a:lnSpc>
              <a:spcBef>
                <a:spcPts val="30"/>
              </a:spcBef>
              <a:spcAft>
                <a:spcPts val="25"/>
              </a:spcAft>
            </a:pPr>
            <a:r>
              <a:rPr lang="zh-CN" altLang="zh-CN" dirty="0"/>
              <a:t>“挑战杯”竞赛共有两个并列项目</a:t>
            </a:r>
            <a:r>
              <a:rPr lang="zh-CN" altLang="zh-CN" dirty="0" smtClean="0"/>
              <a:t>：</a:t>
            </a:r>
            <a:endParaRPr lang="en-US" altLang="zh-CN" dirty="0" smtClean="0"/>
          </a:p>
          <a:p>
            <a:pPr marL="285750" indent="-285750" algn="just">
              <a:lnSpc>
                <a:spcPct val="200000"/>
              </a:lnSpc>
              <a:spcBef>
                <a:spcPts val="30"/>
              </a:spcBef>
              <a:spcAft>
                <a:spcPts val="25"/>
              </a:spcAft>
              <a:buFont typeface="Wingdings" panose="05000000000000000000" pitchFamily="2" charset="2"/>
              <a:buChar char="l"/>
            </a:pPr>
            <a:r>
              <a:rPr lang="zh-CN" altLang="zh-CN" b="1" dirty="0" smtClean="0"/>
              <a:t>大学生课外学术科技作品竞赛</a:t>
            </a:r>
            <a:r>
              <a:rPr lang="zh-CN" altLang="en-US" b="1" dirty="0" smtClean="0"/>
              <a:t>（“大挑“）</a:t>
            </a:r>
            <a:endParaRPr lang="en-US" altLang="zh-CN" b="1" dirty="0" smtClean="0"/>
          </a:p>
          <a:p>
            <a:pPr algn="just">
              <a:lnSpc>
                <a:spcPct val="200000"/>
              </a:lnSpc>
              <a:spcBef>
                <a:spcPts val="30"/>
              </a:spcBef>
              <a:spcAft>
                <a:spcPts val="25"/>
              </a:spcAft>
            </a:pPr>
            <a:r>
              <a:rPr lang="en-US" altLang="zh-CN" b="1" dirty="0"/>
              <a:t> </a:t>
            </a:r>
            <a:r>
              <a:rPr lang="en-US" altLang="zh-CN" b="1" dirty="0" smtClean="0"/>
              <a:t>        </a:t>
            </a:r>
            <a:r>
              <a:rPr lang="zh-CN" altLang="en-US" b="1" dirty="0" smtClean="0">
                <a:solidFill>
                  <a:srgbClr val="FF0000"/>
                </a:solidFill>
              </a:rPr>
              <a:t>被誉为“当代大学生科技创新的‘奥林匹克’盛会</a:t>
            </a:r>
            <a:r>
              <a:rPr lang="zh-CN" altLang="en-US" b="1" dirty="0">
                <a:solidFill>
                  <a:srgbClr val="FF0000"/>
                </a:solidFill>
              </a:rPr>
              <a:t>”</a:t>
            </a:r>
            <a:endParaRPr lang="en-US" altLang="zh-CN" b="1" dirty="0" smtClean="0">
              <a:solidFill>
                <a:srgbClr val="FF0000"/>
              </a:solidFill>
            </a:endParaRPr>
          </a:p>
          <a:p>
            <a:pPr marL="285750" indent="-285750" algn="just">
              <a:lnSpc>
                <a:spcPct val="200000"/>
              </a:lnSpc>
              <a:spcBef>
                <a:spcPts val="30"/>
              </a:spcBef>
              <a:spcAft>
                <a:spcPts val="25"/>
              </a:spcAft>
              <a:buFont typeface="Wingdings" panose="05000000000000000000" pitchFamily="2" charset="2"/>
              <a:buChar char="l"/>
            </a:pPr>
            <a:r>
              <a:rPr lang="zh-CN" altLang="zh-CN" b="1" dirty="0" smtClean="0"/>
              <a:t>大学生创业计划竞赛</a:t>
            </a:r>
            <a:r>
              <a:rPr lang="zh-CN" altLang="en-US" b="1" dirty="0" smtClean="0"/>
              <a:t>（</a:t>
            </a:r>
            <a:r>
              <a:rPr lang="zh-CN" altLang="en-US" b="1" noProof="1" smtClean="0">
                <a:latin typeface="微软雅黑" panose="020B0503020204020204" pitchFamily="34" charset="-122"/>
                <a:ea typeface="微软雅黑" panose="020B0503020204020204" pitchFamily="34" charset="-122"/>
                <a:cs typeface="+mn-ea"/>
                <a:sym typeface="Arial" panose="020B0604020202020204" pitchFamily="34" charset="0"/>
              </a:rPr>
              <a:t>“小挑”）</a:t>
            </a:r>
            <a:endParaRPr lang="en-US" altLang="zh-CN" b="1" noProof="1" smtClean="0">
              <a:latin typeface="微软雅黑" panose="020B0503020204020204" pitchFamily="34" charset="-122"/>
              <a:ea typeface="微软雅黑" panose="020B0503020204020204" pitchFamily="34" charset="-122"/>
              <a:cs typeface="+mn-ea"/>
              <a:sym typeface="Arial" panose="020B0604020202020204" pitchFamily="34" charset="0"/>
            </a:endParaRPr>
          </a:p>
          <a:p>
            <a:pPr marL="285750" indent="-285750" algn="just">
              <a:lnSpc>
                <a:spcPct val="200000"/>
              </a:lnSpc>
              <a:spcBef>
                <a:spcPts val="30"/>
              </a:spcBef>
              <a:spcAft>
                <a:spcPts val="25"/>
              </a:spcAft>
              <a:buFont typeface="Wingdings" panose="05000000000000000000" pitchFamily="2" charset="2"/>
              <a:buChar char="l"/>
            </a:pPr>
            <a:endParaRPr lang="en-US" altLang="zh-CN" b="1" noProof="1">
              <a:latin typeface="微软雅黑" panose="020B0503020204020204" pitchFamily="34" charset="-122"/>
              <a:ea typeface="微软雅黑" panose="020B0503020204020204" pitchFamily="34" charset="-122"/>
              <a:cs typeface="+mn-ea"/>
              <a:sym typeface="Arial" panose="020B0604020202020204" pitchFamily="34" charset="0"/>
            </a:endParaRPr>
          </a:p>
          <a:p>
            <a:pPr algn="just">
              <a:lnSpc>
                <a:spcPct val="200000"/>
              </a:lnSpc>
              <a:spcBef>
                <a:spcPts val="30"/>
              </a:spcBef>
              <a:spcAft>
                <a:spcPts val="25"/>
              </a:spcAft>
            </a:pPr>
            <a:r>
              <a:rPr lang="zh-CN" altLang="en-US" noProof="1">
                <a:sym typeface="Arial" panose="020B0604020202020204" pitchFamily="34" charset="0"/>
              </a:rPr>
              <a:t>由</a:t>
            </a:r>
            <a:r>
              <a:rPr lang="en-US" altLang="zh-CN" noProof="1">
                <a:sym typeface="Arial" panose="020B0604020202020204" pitchFamily="34" charset="0"/>
              </a:rPr>
              <a:t>5</a:t>
            </a:r>
            <a:r>
              <a:rPr lang="zh-CN" altLang="en-US" noProof="1">
                <a:sym typeface="Arial" panose="020B0604020202020204" pitchFamily="34" charset="0"/>
              </a:rPr>
              <a:t>家单位和省级人民政府共同</a:t>
            </a:r>
            <a:r>
              <a:rPr lang="zh-CN" altLang="en-US" noProof="1" smtClean="0">
                <a:sym typeface="Arial" panose="020B0604020202020204" pitchFamily="34" charset="0"/>
              </a:rPr>
              <a:t>举办：</a:t>
            </a:r>
            <a:endParaRPr lang="en-US" altLang="zh-CN" noProof="1">
              <a:sym typeface="Arial" panose="020B0604020202020204" pitchFamily="34" charset="0"/>
            </a:endParaRPr>
          </a:p>
        </p:txBody>
      </p:sp>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l="5163" t="28979" r="4770"/>
          <a:stretch>
            <a:fillRect/>
          </a:stretch>
        </p:blipFill>
        <p:spPr>
          <a:xfrm>
            <a:off x="7519548" y="1967417"/>
            <a:ext cx="3946849" cy="20747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timgsa.baidu.com/timg?image&amp;quality=80&amp;size=b9999_10000&amp;sec=1602661697339&amp;di=6f9de2410defc4ed8ccd84b3a0b4c612&amp;imgtype=0&amp;src=http%3A%2F%2Fimage31.bookschina.com%2F2010%2F20100214%2F4061079.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599887" y="2105552"/>
            <a:ext cx="1940678" cy="1940678"/>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double-quotes_2997"/>
          <p:cNvSpPr>
            <a:spLocks noChangeAspect="1"/>
          </p:cNvSpPr>
          <p:nvPr/>
        </p:nvSpPr>
        <p:spPr>
          <a:xfrm rot="10800000">
            <a:off x="1554547" y="980789"/>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5707" b="12413"/>
          <a:stretch>
            <a:fillRect/>
          </a:stretch>
        </p:blipFill>
        <p:spPr>
          <a:xfrm>
            <a:off x="3930893" y="4859250"/>
            <a:ext cx="2867384" cy="1563986"/>
          </a:xfrm>
          <a:prstGeom prst="rect">
            <a:avLst/>
          </a:prstGeom>
        </p:spPr>
      </p:pic>
      <p:sp>
        <p:nvSpPr>
          <p:cNvPr id="7" name="矩形 6"/>
          <p:cNvSpPr/>
          <p:nvPr/>
        </p:nvSpPr>
        <p:spPr>
          <a:xfrm>
            <a:off x="527589" y="1285935"/>
            <a:ext cx="6257169" cy="3416320"/>
          </a:xfrm>
          <a:prstGeom prst="rect">
            <a:avLst/>
          </a:prstGeom>
        </p:spPr>
        <p:txBody>
          <a:bodyPr wrap="square">
            <a:spAutoFit/>
          </a:bodyPr>
          <a:lstStyle/>
          <a:p>
            <a:pPr algn="just">
              <a:lnSpc>
                <a:spcPct val="200000"/>
              </a:lnSpc>
              <a:spcBef>
                <a:spcPts val="30"/>
              </a:spcBef>
              <a:spcAft>
                <a:spcPts val="25"/>
              </a:spcAft>
            </a:pPr>
            <a:r>
              <a:rPr lang="zh-CN" altLang="en-US" dirty="0" smtClean="0"/>
              <a:t>自</a:t>
            </a:r>
            <a:r>
              <a:rPr lang="en-US" altLang="zh-CN" b="1" dirty="0" smtClean="0"/>
              <a:t>1989</a:t>
            </a:r>
            <a:r>
              <a:rPr lang="zh-CN" altLang="en-US" b="1" dirty="0" smtClean="0"/>
              <a:t>年首届竞赛举办以来，已经举办了</a:t>
            </a:r>
            <a:r>
              <a:rPr lang="en-US" altLang="zh-CN" b="1" dirty="0" smtClean="0">
                <a:solidFill>
                  <a:srgbClr val="FF0000"/>
                </a:solidFill>
              </a:rPr>
              <a:t>16</a:t>
            </a:r>
            <a:r>
              <a:rPr lang="zh-CN" altLang="en-US" b="1" dirty="0" smtClean="0"/>
              <a:t>届</a:t>
            </a:r>
            <a:endParaRPr lang="en-US" altLang="zh-CN" b="1" dirty="0" smtClean="0"/>
          </a:p>
          <a:p>
            <a:pPr algn="just">
              <a:lnSpc>
                <a:spcPct val="200000"/>
              </a:lnSpc>
              <a:spcBef>
                <a:spcPts val="30"/>
              </a:spcBef>
              <a:spcAft>
                <a:spcPts val="25"/>
              </a:spcAft>
            </a:pPr>
            <a:r>
              <a:rPr lang="zh-CN" altLang="en-US" b="1" dirty="0" smtClean="0"/>
              <a:t>每年</a:t>
            </a:r>
            <a:r>
              <a:rPr lang="en-US" altLang="zh-CN" b="1" dirty="0" smtClean="0">
                <a:solidFill>
                  <a:srgbClr val="FF0000"/>
                </a:solidFill>
              </a:rPr>
              <a:t>1000</a:t>
            </a:r>
            <a:r>
              <a:rPr lang="zh-CN" altLang="en-US" b="1" dirty="0" smtClean="0"/>
              <a:t>多所高校参与，累计吸引</a:t>
            </a:r>
            <a:r>
              <a:rPr lang="en-US" altLang="zh-CN" b="1" dirty="0" smtClean="0">
                <a:solidFill>
                  <a:srgbClr val="FF0000"/>
                </a:solidFill>
              </a:rPr>
              <a:t>2000</a:t>
            </a:r>
            <a:r>
              <a:rPr lang="zh-CN" altLang="en-US" b="1" dirty="0" smtClean="0">
                <a:solidFill>
                  <a:srgbClr val="FF0000"/>
                </a:solidFill>
              </a:rPr>
              <a:t>多万</a:t>
            </a:r>
            <a:r>
              <a:rPr lang="zh-CN" altLang="en-US" b="1" dirty="0" smtClean="0"/>
              <a:t>大学生参赛</a:t>
            </a:r>
            <a:endParaRPr lang="en-US" altLang="zh-CN" b="1" dirty="0" smtClean="0"/>
          </a:p>
          <a:p>
            <a:pPr algn="just">
              <a:lnSpc>
                <a:spcPct val="200000"/>
              </a:lnSpc>
              <a:spcBef>
                <a:spcPts val="30"/>
              </a:spcBef>
              <a:spcAft>
                <a:spcPts val="25"/>
              </a:spcAft>
            </a:pPr>
            <a:endParaRPr lang="en-US" altLang="zh-CN" b="1" dirty="0"/>
          </a:p>
          <a:p>
            <a:pPr algn="just">
              <a:lnSpc>
                <a:spcPct val="200000"/>
              </a:lnSpc>
              <a:spcBef>
                <a:spcPts val="30"/>
              </a:spcBef>
              <a:spcAft>
                <a:spcPts val="25"/>
              </a:spcAft>
            </a:pPr>
            <a:r>
              <a:rPr lang="zh-CN" altLang="en-US" b="1" dirty="0" smtClean="0"/>
              <a:t>已有</a:t>
            </a:r>
            <a:r>
              <a:rPr lang="en-US" altLang="zh-CN" b="1" dirty="0" smtClean="0">
                <a:solidFill>
                  <a:srgbClr val="FF0000"/>
                </a:solidFill>
                <a:latin typeface="+mn-ea"/>
              </a:rPr>
              <a:t>2</a:t>
            </a:r>
            <a:r>
              <a:rPr lang="zh-CN" altLang="en-US" b="1" dirty="0" smtClean="0">
                <a:solidFill>
                  <a:srgbClr val="FF0000"/>
                </a:solidFill>
              </a:rPr>
              <a:t>位院士</a:t>
            </a:r>
            <a:endParaRPr lang="en-US" altLang="zh-CN" b="1" dirty="0" smtClean="0">
              <a:solidFill>
                <a:srgbClr val="FF0000"/>
              </a:solidFill>
            </a:endParaRPr>
          </a:p>
          <a:p>
            <a:pPr algn="just">
              <a:lnSpc>
                <a:spcPct val="200000"/>
              </a:lnSpc>
              <a:spcBef>
                <a:spcPts val="30"/>
              </a:spcBef>
              <a:spcAft>
                <a:spcPts val="25"/>
              </a:spcAft>
            </a:pPr>
            <a:r>
              <a:rPr lang="en-US" altLang="zh-CN" b="1" noProof="1">
                <a:latin typeface="微软雅黑" panose="020B0503020204020204" pitchFamily="34" charset="-122"/>
                <a:ea typeface="微软雅黑" panose="020B0503020204020204" pitchFamily="34" charset="-122"/>
                <a:cs typeface="+mn-ea"/>
                <a:sym typeface="Arial" panose="020B0604020202020204" pitchFamily="34" charset="0"/>
              </a:rPr>
              <a:t> </a:t>
            </a:r>
            <a:r>
              <a:rPr lang="en-US" altLang="zh-CN" b="1" noProof="1" smtClean="0">
                <a:latin typeface="微软雅黑" panose="020B0503020204020204" pitchFamily="34" charset="-122"/>
                <a:ea typeface="微软雅黑" panose="020B0503020204020204" pitchFamily="34" charset="-122"/>
                <a:cs typeface="+mn-ea"/>
                <a:sym typeface="Arial" panose="020B0604020202020204" pitchFamily="34" charset="0"/>
              </a:rPr>
              <a:t>     </a:t>
            </a:r>
            <a:r>
              <a:rPr lang="en-US" altLang="zh-CN" b="1" noProof="1" smtClean="0">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6</a:t>
            </a:r>
            <a:r>
              <a:rPr lang="zh-CN" altLang="en-US" b="1" noProof="1" smtClean="0">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位国家重点实验室负责人</a:t>
            </a:r>
            <a:endParaRPr lang="en-US" altLang="zh-CN" b="1" noProof="1" smtClean="0">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just">
              <a:lnSpc>
                <a:spcPct val="200000"/>
              </a:lnSpc>
              <a:spcBef>
                <a:spcPts val="30"/>
              </a:spcBef>
              <a:spcAft>
                <a:spcPts val="25"/>
              </a:spcAft>
            </a:pPr>
            <a:r>
              <a:rPr lang="en-US" altLang="zh-CN" b="1" noProof="1">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en-US" altLang="zh-CN" b="1" noProof="1" smtClean="0">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     20</a:t>
            </a:r>
            <a:r>
              <a:rPr lang="zh-CN" altLang="en-US" b="1" noProof="1" smtClean="0">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多位教授和博士生导师</a:t>
            </a:r>
            <a:endParaRPr lang="en-US" altLang="zh-CN" noProof="1">
              <a:sym typeface="Arial" panose="020B0604020202020204" pitchFamily="34" charset="0"/>
            </a:endParaRPr>
          </a:p>
        </p:txBody>
      </p:sp>
      <p:grpSp>
        <p:nvGrpSpPr>
          <p:cNvPr id="6" name="组合 5"/>
          <p:cNvGrpSpPr/>
          <p:nvPr/>
        </p:nvGrpSpPr>
        <p:grpSpPr>
          <a:xfrm>
            <a:off x="6931467" y="961767"/>
            <a:ext cx="2780523" cy="2287570"/>
            <a:chOff x="5197150" y="3037032"/>
            <a:chExt cx="2780523" cy="2287570"/>
          </a:xfrm>
        </p:grpSpPr>
        <p:pic>
          <p:nvPicPr>
            <p:cNvPr id="1026" name="Picture 2" descr="https://timgsa.baidu.com/timg?image&amp;quality=80&amp;size=b9999_10000&amp;sec=1602659893117&amp;di=3b1a2d96f1815a0fbe211bbd69187d72&amp;imgtype=0&amp;src=http%3A%2F%2F5b0988e595225.cdn.sohucs.com%2Fimages%2F20180315%2F1e932d19c544423b8531e374a8b3044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5197150" y="3037032"/>
              <a:ext cx="2780523" cy="18910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467736" y="5016825"/>
              <a:ext cx="2239349" cy="307777"/>
            </a:xfrm>
            <a:prstGeom prst="rect">
              <a:avLst/>
            </a:prstGeom>
            <a:noFill/>
          </p:spPr>
          <p:txBody>
            <a:bodyPr wrap="square" rtlCol="0">
              <a:spAutoFit/>
            </a:bodyPr>
            <a:lstStyle/>
            <a:p>
              <a:r>
                <a:rPr lang="zh-CN" altLang="en-US" sz="1400" dirty="0" smtClean="0"/>
                <a:t>中国十大杰出青年 邓中翰</a:t>
              </a:r>
              <a:endParaRPr lang="zh-CN" altLang="en-US" sz="1400" dirty="0"/>
            </a:p>
          </p:txBody>
        </p:sp>
      </p:grpSp>
      <p:grpSp>
        <p:nvGrpSpPr>
          <p:cNvPr id="10" name="组合 9"/>
          <p:cNvGrpSpPr/>
          <p:nvPr/>
        </p:nvGrpSpPr>
        <p:grpSpPr>
          <a:xfrm>
            <a:off x="6970192" y="3318537"/>
            <a:ext cx="2728324" cy="2188527"/>
            <a:chOff x="7737157" y="4134998"/>
            <a:chExt cx="2379208" cy="2012253"/>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7157" y="4134998"/>
              <a:ext cx="2379208" cy="1586139"/>
            </a:xfrm>
            <a:prstGeom prst="rect">
              <a:avLst/>
            </a:prstGeom>
            <a:effectLst>
              <a:outerShdw blurRad="63500" sx="102000" sy="102000" algn="ctr" rotWithShape="0">
                <a:prstClr val="black">
                  <a:alpha val="40000"/>
                </a:prstClr>
              </a:outerShdw>
            </a:effectLst>
          </p:spPr>
        </p:pic>
        <p:sp>
          <p:nvSpPr>
            <p:cNvPr id="16" name="文本框 15"/>
            <p:cNvSpPr txBox="1"/>
            <p:nvPr/>
          </p:nvSpPr>
          <p:spPr>
            <a:xfrm>
              <a:off x="7877016" y="5839474"/>
              <a:ext cx="2239349" cy="307777"/>
            </a:xfrm>
            <a:prstGeom prst="rect">
              <a:avLst/>
            </a:prstGeom>
            <a:noFill/>
          </p:spPr>
          <p:txBody>
            <a:bodyPr wrap="square" rtlCol="0">
              <a:spAutoFit/>
            </a:bodyPr>
            <a:lstStyle/>
            <a:p>
              <a:r>
                <a:rPr lang="zh-CN" altLang="en-US" sz="1400" dirty="0" smtClean="0"/>
                <a:t>科大讯飞公司总裁 刘庆峰</a:t>
              </a:r>
              <a:endParaRPr lang="zh-CN" altLang="en-US" sz="1400" dirty="0"/>
            </a:p>
          </p:txBody>
        </p:sp>
      </p:grpSp>
      <p:sp>
        <p:nvSpPr>
          <p:cNvPr id="18" name="文本框 17"/>
          <p:cNvSpPr txBox="1"/>
          <p:nvPr/>
        </p:nvSpPr>
        <p:spPr>
          <a:xfrm>
            <a:off x="9711991" y="4930754"/>
            <a:ext cx="2385110" cy="307777"/>
          </a:xfrm>
          <a:prstGeom prst="rect">
            <a:avLst/>
          </a:prstGeom>
          <a:noFill/>
        </p:spPr>
        <p:txBody>
          <a:bodyPr wrap="square" rtlCol="0">
            <a:spAutoFit/>
          </a:bodyPr>
          <a:lstStyle/>
          <a:p>
            <a:r>
              <a:rPr lang="zh-CN" altLang="en-US" sz="1400" dirty="0" smtClean="0"/>
              <a:t>“中国青年五四奖章“标兵</a:t>
            </a:r>
            <a:endParaRPr lang="zh-CN" altLang="en-US" sz="1400" dirty="0"/>
          </a:p>
        </p:txBody>
      </p:sp>
      <p:grpSp>
        <p:nvGrpSpPr>
          <p:cNvPr id="17" name="组合 16"/>
          <p:cNvGrpSpPr/>
          <p:nvPr/>
        </p:nvGrpSpPr>
        <p:grpSpPr>
          <a:xfrm>
            <a:off x="200889" y="148869"/>
            <a:ext cx="6910568" cy="735331"/>
            <a:chOff x="-391195" y="-1"/>
            <a:chExt cx="6910568" cy="735331"/>
          </a:xfrm>
        </p:grpSpPr>
        <p:sp>
          <p:nvSpPr>
            <p:cNvPr id="19" name="任意多边形 18"/>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391195" y="-1"/>
              <a:ext cx="1417774" cy="723901"/>
              <a:chOff x="-391195" y="-1"/>
              <a:chExt cx="1697596" cy="866775"/>
            </a:xfrm>
          </p:grpSpPr>
          <p:sp>
            <p:nvSpPr>
              <p:cNvPr id="22" name="任意多边形 21"/>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8" name="book-closed-with-a-bookmark_21046"/>
          <p:cNvSpPr>
            <a:spLocks noChangeAspect="1"/>
          </p:cNvSpPr>
          <p:nvPr/>
        </p:nvSpPr>
        <p:spPr>
          <a:xfrm>
            <a:off x="468311" y="1479613"/>
            <a:ext cx="264551" cy="332276"/>
          </a:xfrm>
          <a:custGeom>
            <a:avLst/>
            <a:gdLst/>
            <a:ahLst/>
            <a:cxnLst>
              <a:cxn ang="0">
                <a:pos x="193098" y="202477"/>
              </a:cxn>
              <a:cxn ang="0">
                <a:pos x="197940" y="201873"/>
              </a:cxn>
              <a:cxn ang="0">
                <a:pos x="197940" y="0"/>
              </a:cxn>
              <a:cxn ang="0">
                <a:pos x="28147" y="0"/>
              </a:cxn>
              <a:cxn ang="0">
                <a:pos x="0" y="28105"/>
              </a:cxn>
              <a:cxn ang="0">
                <a:pos x="0" y="226654"/>
              </a:cxn>
              <a:cxn ang="0">
                <a:pos x="302" y="226351"/>
              </a:cxn>
              <a:cxn ang="0">
                <a:pos x="28147" y="249319"/>
              </a:cxn>
              <a:cxn ang="0">
                <a:pos x="193098" y="249319"/>
              </a:cxn>
              <a:cxn ang="0">
                <a:pos x="193098" y="239951"/>
              </a:cxn>
              <a:cxn ang="0">
                <a:pos x="187952" y="221214"/>
              </a:cxn>
              <a:cxn ang="0">
                <a:pos x="193098" y="202477"/>
              </a:cxn>
              <a:cxn ang="0">
                <a:pos x="28147" y="9368"/>
              </a:cxn>
              <a:cxn ang="0">
                <a:pos x="31779" y="9368"/>
              </a:cxn>
              <a:cxn ang="0">
                <a:pos x="31779" y="113931"/>
              </a:cxn>
              <a:cxn ang="0">
                <a:pos x="51755" y="84919"/>
              </a:cxn>
              <a:cxn ang="0">
                <a:pos x="71730" y="113931"/>
              </a:cxn>
              <a:cxn ang="0">
                <a:pos x="71730" y="9368"/>
              </a:cxn>
              <a:cxn ang="0">
                <a:pos x="188558" y="9368"/>
              </a:cxn>
              <a:cxn ang="0">
                <a:pos x="188558" y="192807"/>
              </a:cxn>
              <a:cxn ang="0">
                <a:pos x="28147" y="192807"/>
              </a:cxn>
              <a:cxn ang="0">
                <a:pos x="9382" y="200362"/>
              </a:cxn>
              <a:cxn ang="0">
                <a:pos x="9382" y="28105"/>
              </a:cxn>
              <a:cxn ang="0">
                <a:pos x="28147" y="9368"/>
              </a:cxn>
            </a:cxnLst>
            <a:rect l="0" t="0" r="0" b="0"/>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accent6"/>
          </a:solidFill>
          <a:ln w="9525">
            <a:noFill/>
          </a:ln>
        </p:spPr>
        <p:txBody>
          <a:bodyPr/>
          <a:lstStyle/>
          <a:p>
            <a:endParaRPr lang="zh-CN" altLang="en-US" sz="2400"/>
          </a:p>
        </p:txBody>
      </p:sp>
      <p:sp>
        <p:nvSpPr>
          <p:cNvPr id="7" name="矩形 6"/>
          <p:cNvSpPr/>
          <p:nvPr/>
        </p:nvSpPr>
        <p:spPr>
          <a:xfrm>
            <a:off x="732862" y="1267074"/>
            <a:ext cx="6257169" cy="3416320"/>
          </a:xfrm>
          <a:prstGeom prst="rect">
            <a:avLst/>
          </a:prstGeom>
        </p:spPr>
        <p:txBody>
          <a:bodyPr wrap="square">
            <a:spAutoFit/>
          </a:bodyPr>
          <a:lstStyle/>
          <a:p>
            <a:pPr algn="just">
              <a:lnSpc>
                <a:spcPct val="200000"/>
              </a:lnSpc>
              <a:spcBef>
                <a:spcPts val="30"/>
              </a:spcBef>
              <a:spcAft>
                <a:spcPts val="25"/>
              </a:spcAft>
            </a:pPr>
            <a:r>
              <a:rPr lang="zh-CN" altLang="en-US" b="1" dirty="0" smtClean="0">
                <a:latin typeface="+mn-ea"/>
              </a:rPr>
              <a:t>参赛对象：</a:t>
            </a:r>
            <a:endParaRPr lang="en-US" altLang="zh-CN" b="1" dirty="0" smtClean="0">
              <a:latin typeface="+mn-ea"/>
            </a:endParaRPr>
          </a:p>
          <a:p>
            <a:pPr algn="just">
              <a:lnSpc>
                <a:spcPct val="200000"/>
              </a:lnSpc>
              <a:spcBef>
                <a:spcPts val="30"/>
              </a:spcBef>
              <a:spcAft>
                <a:spcPts val="25"/>
              </a:spcAft>
            </a:pPr>
            <a:r>
              <a:rPr lang="zh-CN" altLang="zh-CN" dirty="0"/>
              <a:t>竞赛终审</a:t>
            </a:r>
            <a:r>
              <a:rPr lang="zh-CN" altLang="zh-CN" dirty="0" smtClean="0"/>
              <a:t>决赛当年</a:t>
            </a:r>
            <a:r>
              <a:rPr lang="en-US" altLang="zh-CN" dirty="0">
                <a:solidFill>
                  <a:srgbClr val="FF0000"/>
                </a:solidFill>
              </a:rPr>
              <a:t>6</a:t>
            </a:r>
            <a:r>
              <a:rPr lang="zh-CN" altLang="zh-CN" dirty="0">
                <a:solidFill>
                  <a:srgbClr val="FF0000"/>
                </a:solidFill>
              </a:rPr>
              <a:t>月</a:t>
            </a:r>
            <a:r>
              <a:rPr lang="en-US" altLang="zh-CN" dirty="0">
                <a:solidFill>
                  <a:srgbClr val="FF0000"/>
                </a:solidFill>
              </a:rPr>
              <a:t>1</a:t>
            </a:r>
            <a:r>
              <a:rPr lang="zh-CN" altLang="zh-CN" dirty="0" smtClean="0">
                <a:solidFill>
                  <a:srgbClr val="FF0000"/>
                </a:solidFill>
              </a:rPr>
              <a:t>日</a:t>
            </a:r>
            <a:r>
              <a:rPr lang="zh-CN" altLang="zh-CN" dirty="0" smtClean="0"/>
              <a:t>前</a:t>
            </a:r>
            <a:r>
              <a:rPr lang="zh-CN" altLang="zh-CN" dirty="0"/>
              <a:t>正式注册</a:t>
            </a:r>
            <a:r>
              <a:rPr lang="zh-CN" altLang="zh-CN" dirty="0" smtClean="0"/>
              <a:t>的</a:t>
            </a:r>
            <a:endParaRPr lang="en-US" altLang="zh-CN" dirty="0" smtClean="0"/>
          </a:p>
          <a:p>
            <a:pPr algn="just">
              <a:lnSpc>
                <a:spcPct val="200000"/>
              </a:lnSpc>
              <a:spcBef>
                <a:spcPts val="30"/>
              </a:spcBef>
              <a:spcAft>
                <a:spcPts val="25"/>
              </a:spcAft>
            </a:pPr>
            <a:r>
              <a:rPr lang="zh-CN" altLang="zh-CN" dirty="0" smtClean="0"/>
              <a:t>全日制</a:t>
            </a:r>
            <a:r>
              <a:rPr lang="zh-CN" altLang="zh-CN" dirty="0"/>
              <a:t>非成人教育的</a:t>
            </a:r>
            <a:r>
              <a:rPr lang="zh-CN" altLang="zh-CN" dirty="0">
                <a:solidFill>
                  <a:srgbClr val="FF0000"/>
                </a:solidFill>
              </a:rPr>
              <a:t>本科生、硕士研究生</a:t>
            </a:r>
            <a:r>
              <a:rPr lang="zh-CN" altLang="zh-CN" dirty="0"/>
              <a:t>（不含在职研究生</a:t>
            </a:r>
            <a:r>
              <a:rPr lang="zh-CN" altLang="zh-CN" dirty="0" smtClean="0"/>
              <a:t>）</a:t>
            </a:r>
            <a:endParaRPr lang="en-US" altLang="zh-CN" b="1" dirty="0"/>
          </a:p>
          <a:p>
            <a:pPr algn="just">
              <a:lnSpc>
                <a:spcPct val="200000"/>
              </a:lnSpc>
              <a:spcBef>
                <a:spcPts val="30"/>
              </a:spcBef>
              <a:spcAft>
                <a:spcPts val="25"/>
              </a:spcAft>
            </a:pPr>
            <a:endParaRPr lang="en-US" altLang="zh-CN" b="1" dirty="0" smtClean="0"/>
          </a:p>
          <a:p>
            <a:pPr algn="just">
              <a:lnSpc>
                <a:spcPct val="200000"/>
              </a:lnSpc>
              <a:spcBef>
                <a:spcPts val="30"/>
              </a:spcBef>
              <a:spcAft>
                <a:spcPts val="25"/>
              </a:spcAft>
            </a:pPr>
            <a:r>
              <a:rPr lang="zh-CN" altLang="en-US" b="1" dirty="0" smtClean="0"/>
              <a:t>参赛作品：</a:t>
            </a:r>
            <a:r>
              <a:rPr lang="zh-CN" altLang="en-US" dirty="0" smtClean="0">
                <a:solidFill>
                  <a:srgbClr val="FF0000"/>
                </a:solidFill>
              </a:rPr>
              <a:t>按学历最高的作者划分本科生或硕士研究生类</a:t>
            </a:r>
            <a:endParaRPr lang="en-US" altLang="zh-CN" dirty="0" smtClean="0">
              <a:solidFill>
                <a:srgbClr val="FF0000"/>
              </a:solidFill>
            </a:endParaRPr>
          </a:p>
          <a:p>
            <a:pPr algn="just">
              <a:lnSpc>
                <a:spcPct val="200000"/>
              </a:lnSpc>
              <a:spcBef>
                <a:spcPts val="30"/>
              </a:spcBef>
              <a:spcAft>
                <a:spcPts val="25"/>
              </a:spcAft>
            </a:pPr>
            <a:r>
              <a:rPr lang="en-US" altLang="zh-CN" b="1" noProof="1" smtClean="0">
                <a:latin typeface="微软雅黑" panose="020B0503020204020204" pitchFamily="34" charset="-122"/>
                <a:ea typeface="微软雅黑" panose="020B0503020204020204" pitchFamily="34" charset="-122"/>
                <a:cs typeface="+mn-ea"/>
                <a:sym typeface="Arial" panose="020B0604020202020204" pitchFamily="34" charset="0"/>
              </a:rPr>
              <a:t>      </a:t>
            </a:r>
            <a:endParaRPr lang="en-US" altLang="zh-CN" noProof="1">
              <a:sym typeface="Arial" panose="020B0604020202020204" pitchFamily="34" charset="0"/>
            </a:endParaRPr>
          </a:p>
        </p:txBody>
      </p:sp>
      <p:sp>
        <p:nvSpPr>
          <p:cNvPr id="15" name="book-closed-with-a-bookmark_21046"/>
          <p:cNvSpPr>
            <a:spLocks noChangeAspect="1"/>
          </p:cNvSpPr>
          <p:nvPr/>
        </p:nvSpPr>
        <p:spPr>
          <a:xfrm>
            <a:off x="468310" y="3655516"/>
            <a:ext cx="264551" cy="332276"/>
          </a:xfrm>
          <a:custGeom>
            <a:avLst/>
            <a:gdLst/>
            <a:ahLst/>
            <a:cxnLst>
              <a:cxn ang="0">
                <a:pos x="193098" y="202477"/>
              </a:cxn>
              <a:cxn ang="0">
                <a:pos x="197940" y="201873"/>
              </a:cxn>
              <a:cxn ang="0">
                <a:pos x="197940" y="0"/>
              </a:cxn>
              <a:cxn ang="0">
                <a:pos x="28147" y="0"/>
              </a:cxn>
              <a:cxn ang="0">
                <a:pos x="0" y="28105"/>
              </a:cxn>
              <a:cxn ang="0">
                <a:pos x="0" y="226654"/>
              </a:cxn>
              <a:cxn ang="0">
                <a:pos x="302" y="226351"/>
              </a:cxn>
              <a:cxn ang="0">
                <a:pos x="28147" y="249319"/>
              </a:cxn>
              <a:cxn ang="0">
                <a:pos x="193098" y="249319"/>
              </a:cxn>
              <a:cxn ang="0">
                <a:pos x="193098" y="239951"/>
              </a:cxn>
              <a:cxn ang="0">
                <a:pos x="187952" y="221214"/>
              </a:cxn>
              <a:cxn ang="0">
                <a:pos x="193098" y="202477"/>
              </a:cxn>
              <a:cxn ang="0">
                <a:pos x="28147" y="9368"/>
              </a:cxn>
              <a:cxn ang="0">
                <a:pos x="31779" y="9368"/>
              </a:cxn>
              <a:cxn ang="0">
                <a:pos x="31779" y="113931"/>
              </a:cxn>
              <a:cxn ang="0">
                <a:pos x="51755" y="84919"/>
              </a:cxn>
              <a:cxn ang="0">
                <a:pos x="71730" y="113931"/>
              </a:cxn>
              <a:cxn ang="0">
                <a:pos x="71730" y="9368"/>
              </a:cxn>
              <a:cxn ang="0">
                <a:pos x="188558" y="9368"/>
              </a:cxn>
              <a:cxn ang="0">
                <a:pos x="188558" y="192807"/>
              </a:cxn>
              <a:cxn ang="0">
                <a:pos x="28147" y="192807"/>
              </a:cxn>
              <a:cxn ang="0">
                <a:pos x="9382" y="200362"/>
              </a:cxn>
              <a:cxn ang="0">
                <a:pos x="9382" y="28105"/>
              </a:cxn>
              <a:cxn ang="0">
                <a:pos x="28147" y="9368"/>
              </a:cxn>
            </a:cxnLst>
            <a:rect l="0" t="0" r="0" b="0"/>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accent6"/>
          </a:solidFill>
          <a:ln w="9525">
            <a:noFill/>
          </a:ln>
        </p:spPr>
        <p:txBody>
          <a:bodyPr/>
          <a:lstStyle/>
          <a:p>
            <a:endParaRPr lang="zh-CN" altLang="en-US" sz="2400"/>
          </a:p>
        </p:txBody>
      </p:sp>
      <p:sp>
        <p:nvSpPr>
          <p:cNvPr id="11" name="文本框 10"/>
          <p:cNvSpPr txBox="1"/>
          <p:nvPr/>
        </p:nvSpPr>
        <p:spPr>
          <a:xfrm>
            <a:off x="732861" y="3987792"/>
            <a:ext cx="9698763" cy="2031325"/>
          </a:xfrm>
          <a:prstGeom prst="rect">
            <a:avLst/>
          </a:prstGeom>
          <a:noFill/>
        </p:spPr>
        <p:txBody>
          <a:bodyPr wrap="square" rtlCol="0">
            <a:spAutoFit/>
          </a:bodyPr>
          <a:lstStyle/>
          <a:p>
            <a:pPr marL="285750" indent="-285750" algn="just">
              <a:lnSpc>
                <a:spcPct val="200000"/>
              </a:lnSpc>
              <a:spcBef>
                <a:spcPts val="30"/>
              </a:spcBef>
              <a:spcAft>
                <a:spcPts val="25"/>
              </a:spcAft>
              <a:buFont typeface="Wingdings" panose="05000000000000000000" pitchFamily="2" charset="2"/>
              <a:buChar char="l"/>
            </a:pPr>
            <a:r>
              <a:rPr lang="zh-CN" altLang="en-US" noProof="1">
                <a:latin typeface="微软雅黑" panose="020B0503020204020204" pitchFamily="34" charset="-122"/>
                <a:ea typeface="微软雅黑" panose="020B0503020204020204" pitchFamily="34" charset="-122"/>
                <a:cs typeface="+mn-ea"/>
                <a:sym typeface="Arial" panose="020B0604020202020204" pitchFamily="34" charset="0"/>
              </a:rPr>
              <a:t>个人</a:t>
            </a:r>
            <a:r>
              <a:rPr lang="zh-CN" altLang="en-US" noProof="1" smtClean="0">
                <a:latin typeface="微软雅黑" panose="020B0503020204020204" pitchFamily="34" charset="-122"/>
                <a:ea typeface="微软雅黑" panose="020B0503020204020204" pitchFamily="34" charset="-122"/>
                <a:cs typeface="+mn-ea"/>
                <a:sym typeface="Arial" panose="020B0604020202020204" pitchFamily="34" charset="0"/>
              </a:rPr>
              <a:t>作品</a:t>
            </a:r>
            <a:endParaRPr lang="en-US" altLang="zh-CN" noProof="1" smtClean="0">
              <a:latin typeface="微软雅黑" panose="020B0503020204020204" pitchFamily="34" charset="-122"/>
              <a:ea typeface="微软雅黑" panose="020B0503020204020204" pitchFamily="34" charset="-122"/>
              <a:cs typeface="+mn-ea"/>
              <a:sym typeface="Arial" panose="020B0604020202020204" pitchFamily="34" charset="0"/>
            </a:endParaRPr>
          </a:p>
          <a:p>
            <a:pPr algn="just">
              <a:lnSpc>
                <a:spcPct val="200000"/>
              </a:lnSpc>
              <a:spcBef>
                <a:spcPts val="30"/>
              </a:spcBef>
              <a:spcAft>
                <a:spcPts val="25"/>
              </a:spcAft>
            </a:pPr>
            <a:r>
              <a:rPr lang="zh-CN" altLang="en-US" noProof="1" smtClean="0">
                <a:latin typeface="微软雅黑" panose="020B0503020204020204" pitchFamily="34" charset="-122"/>
                <a:ea typeface="微软雅黑" panose="020B0503020204020204" pitchFamily="34" charset="-122"/>
                <a:cs typeface="+mn-ea"/>
                <a:sym typeface="Arial" panose="020B0604020202020204" pitchFamily="34" charset="0"/>
              </a:rPr>
              <a:t>       申报者须承担</a:t>
            </a:r>
            <a:r>
              <a:rPr lang="en-US" altLang="zh-CN" noProof="1" smtClean="0">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60%</a:t>
            </a:r>
            <a:r>
              <a:rPr lang="zh-CN" altLang="en-US" noProof="1" smtClean="0">
                <a:latin typeface="微软雅黑" panose="020B0503020204020204" pitchFamily="34" charset="-122"/>
                <a:ea typeface="微软雅黑" panose="020B0503020204020204" pitchFamily="34" charset="-122"/>
                <a:cs typeface="+mn-ea"/>
                <a:sym typeface="Arial" panose="020B0604020202020204" pitchFamily="34" charset="0"/>
              </a:rPr>
              <a:t>以上工作，是</a:t>
            </a:r>
            <a:r>
              <a:rPr lang="zh-CN" altLang="zh-CN" dirty="0"/>
              <a:t>作品鉴定证书、专利证书及</a:t>
            </a:r>
            <a:r>
              <a:rPr lang="zh-CN" altLang="zh-CN" dirty="0" smtClean="0"/>
              <a:t>发表</a:t>
            </a:r>
            <a:r>
              <a:rPr lang="zh-CN" altLang="en-US" dirty="0" smtClean="0"/>
              <a:t>作品的</a:t>
            </a:r>
            <a:r>
              <a:rPr lang="zh-CN" altLang="en-US" dirty="0" smtClean="0">
                <a:solidFill>
                  <a:srgbClr val="FF0000"/>
                </a:solidFill>
              </a:rPr>
              <a:t>第一作者</a:t>
            </a:r>
            <a:endParaRPr lang="en-US" altLang="zh-CN" noProof="1">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endParaRPr>
          </a:p>
          <a:p>
            <a:pPr marL="285750" indent="-285750" algn="just">
              <a:lnSpc>
                <a:spcPct val="200000"/>
              </a:lnSpc>
              <a:spcBef>
                <a:spcPts val="30"/>
              </a:spcBef>
              <a:spcAft>
                <a:spcPts val="25"/>
              </a:spcAft>
              <a:buFont typeface="Wingdings" panose="05000000000000000000" pitchFamily="2" charset="2"/>
              <a:buChar char="l"/>
            </a:pPr>
            <a:r>
              <a:rPr lang="zh-CN" altLang="en-US" noProof="1" smtClean="0">
                <a:latin typeface="微软雅黑" panose="020B0503020204020204" pitchFamily="34" charset="-122"/>
                <a:ea typeface="微软雅黑" panose="020B0503020204020204" pitchFamily="34" charset="-122"/>
                <a:cs typeface="+mn-ea"/>
                <a:sym typeface="Arial" panose="020B0604020202020204" pitchFamily="34" charset="0"/>
              </a:rPr>
              <a:t>集体作品</a:t>
            </a:r>
            <a:endParaRPr lang="en-US" altLang="zh-CN" noProof="1" smtClean="0">
              <a:latin typeface="微软雅黑" panose="020B0503020204020204" pitchFamily="34" charset="-122"/>
              <a:ea typeface="微软雅黑" panose="020B0503020204020204" pitchFamily="34" charset="-122"/>
              <a:cs typeface="+mn-ea"/>
              <a:sym typeface="Arial" panose="020B0604020202020204" pitchFamily="34" charset="0"/>
            </a:endParaRPr>
          </a:p>
          <a:p>
            <a:r>
              <a:rPr lang="en-US" altLang="zh-CN" dirty="0" smtClean="0"/>
              <a:t>       </a:t>
            </a:r>
            <a:r>
              <a:rPr lang="zh-CN" altLang="en-US" dirty="0" smtClean="0">
                <a:solidFill>
                  <a:srgbClr val="FF0000"/>
                </a:solidFill>
              </a:rPr>
              <a:t>作者超过</a:t>
            </a:r>
            <a:r>
              <a:rPr lang="en-US" altLang="zh-CN" dirty="0" smtClean="0">
                <a:solidFill>
                  <a:srgbClr val="FF0000"/>
                </a:solidFill>
              </a:rPr>
              <a:t>3</a:t>
            </a:r>
            <a:r>
              <a:rPr lang="zh-CN" altLang="en-US" dirty="0" smtClean="0">
                <a:solidFill>
                  <a:srgbClr val="FF0000"/>
                </a:solidFill>
              </a:rPr>
              <a:t>人</a:t>
            </a:r>
            <a:r>
              <a:rPr lang="zh-CN" altLang="en-US" dirty="0" smtClean="0"/>
              <a:t>或者作品</a:t>
            </a:r>
            <a:r>
              <a:rPr lang="zh-CN" altLang="en-US" dirty="0" smtClean="0">
                <a:solidFill>
                  <a:srgbClr val="FF0000"/>
                </a:solidFill>
              </a:rPr>
              <a:t>不超过</a:t>
            </a:r>
            <a:r>
              <a:rPr lang="en-US" altLang="zh-CN" dirty="0" smtClean="0">
                <a:solidFill>
                  <a:srgbClr val="FF0000"/>
                </a:solidFill>
              </a:rPr>
              <a:t>3</a:t>
            </a:r>
            <a:r>
              <a:rPr lang="zh-CN" altLang="en-US" dirty="0" smtClean="0">
                <a:solidFill>
                  <a:srgbClr val="FF0000"/>
                </a:solidFill>
              </a:rPr>
              <a:t>人但无法区分第一作者</a:t>
            </a:r>
            <a:endParaRPr lang="zh-CN" altLang="en-US" dirty="0">
              <a:solidFill>
                <a:srgbClr val="FF0000"/>
              </a:solidFill>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9796" b="6123"/>
          <a:stretch>
            <a:fillRect/>
          </a:stretch>
        </p:blipFill>
        <p:spPr>
          <a:xfrm>
            <a:off x="7624512" y="1390645"/>
            <a:ext cx="4249469" cy="2382015"/>
          </a:xfrm>
          <a:prstGeom prst="rect">
            <a:avLst/>
          </a:prstGeom>
        </p:spPr>
      </p:pic>
      <p:grpSp>
        <p:nvGrpSpPr>
          <p:cNvPr id="10" name="组合 9"/>
          <p:cNvGrpSpPr/>
          <p:nvPr/>
        </p:nvGrpSpPr>
        <p:grpSpPr>
          <a:xfrm>
            <a:off x="255002" y="136721"/>
            <a:ext cx="6910568" cy="735331"/>
            <a:chOff x="-391195" y="-1"/>
            <a:chExt cx="6910568" cy="735331"/>
          </a:xfrm>
        </p:grpSpPr>
        <p:sp>
          <p:nvSpPr>
            <p:cNvPr id="14" name="任意多边形 13"/>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391195" y="-1"/>
              <a:ext cx="1417774" cy="723901"/>
              <a:chOff x="-391195" y="-1"/>
              <a:chExt cx="1697596" cy="866775"/>
            </a:xfrm>
          </p:grpSpPr>
          <p:sp>
            <p:nvSpPr>
              <p:cNvPr id="18" name="任意多边形 17"/>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8" name="book-closed-with-a-bookmark_21046"/>
          <p:cNvSpPr>
            <a:spLocks noChangeAspect="1"/>
          </p:cNvSpPr>
          <p:nvPr/>
        </p:nvSpPr>
        <p:spPr>
          <a:xfrm>
            <a:off x="468311" y="1479613"/>
            <a:ext cx="264551" cy="332276"/>
          </a:xfrm>
          <a:custGeom>
            <a:avLst/>
            <a:gdLst/>
            <a:ahLst/>
            <a:cxnLst>
              <a:cxn ang="0">
                <a:pos x="193098" y="202477"/>
              </a:cxn>
              <a:cxn ang="0">
                <a:pos x="197940" y="201873"/>
              </a:cxn>
              <a:cxn ang="0">
                <a:pos x="197940" y="0"/>
              </a:cxn>
              <a:cxn ang="0">
                <a:pos x="28147" y="0"/>
              </a:cxn>
              <a:cxn ang="0">
                <a:pos x="0" y="28105"/>
              </a:cxn>
              <a:cxn ang="0">
                <a:pos x="0" y="226654"/>
              </a:cxn>
              <a:cxn ang="0">
                <a:pos x="302" y="226351"/>
              </a:cxn>
              <a:cxn ang="0">
                <a:pos x="28147" y="249319"/>
              </a:cxn>
              <a:cxn ang="0">
                <a:pos x="193098" y="249319"/>
              </a:cxn>
              <a:cxn ang="0">
                <a:pos x="193098" y="239951"/>
              </a:cxn>
              <a:cxn ang="0">
                <a:pos x="187952" y="221214"/>
              </a:cxn>
              <a:cxn ang="0">
                <a:pos x="193098" y="202477"/>
              </a:cxn>
              <a:cxn ang="0">
                <a:pos x="28147" y="9368"/>
              </a:cxn>
              <a:cxn ang="0">
                <a:pos x="31779" y="9368"/>
              </a:cxn>
              <a:cxn ang="0">
                <a:pos x="31779" y="113931"/>
              </a:cxn>
              <a:cxn ang="0">
                <a:pos x="51755" y="84919"/>
              </a:cxn>
              <a:cxn ang="0">
                <a:pos x="71730" y="113931"/>
              </a:cxn>
              <a:cxn ang="0">
                <a:pos x="71730" y="9368"/>
              </a:cxn>
              <a:cxn ang="0">
                <a:pos x="188558" y="9368"/>
              </a:cxn>
              <a:cxn ang="0">
                <a:pos x="188558" y="192807"/>
              </a:cxn>
              <a:cxn ang="0">
                <a:pos x="28147" y="192807"/>
              </a:cxn>
              <a:cxn ang="0">
                <a:pos x="9382" y="200362"/>
              </a:cxn>
              <a:cxn ang="0">
                <a:pos x="9382" y="28105"/>
              </a:cxn>
              <a:cxn ang="0">
                <a:pos x="28147" y="9368"/>
              </a:cxn>
            </a:cxnLst>
            <a:rect l="0" t="0" r="0" b="0"/>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accent6"/>
          </a:solidFill>
          <a:ln w="9525">
            <a:noFill/>
          </a:ln>
        </p:spPr>
        <p:txBody>
          <a:bodyPr/>
          <a:lstStyle/>
          <a:p>
            <a:endParaRPr lang="zh-CN" altLang="en-US" sz="2400"/>
          </a:p>
        </p:txBody>
      </p:sp>
      <p:sp>
        <p:nvSpPr>
          <p:cNvPr id="7" name="矩形 6"/>
          <p:cNvSpPr/>
          <p:nvPr/>
        </p:nvSpPr>
        <p:spPr>
          <a:xfrm>
            <a:off x="732862" y="1267074"/>
            <a:ext cx="8523105" cy="4524315"/>
          </a:xfrm>
          <a:prstGeom prst="rect">
            <a:avLst/>
          </a:prstGeom>
        </p:spPr>
        <p:txBody>
          <a:bodyPr wrap="square">
            <a:spAutoFit/>
          </a:bodyPr>
          <a:lstStyle/>
          <a:p>
            <a:pPr algn="just">
              <a:lnSpc>
                <a:spcPct val="200000"/>
              </a:lnSpc>
              <a:spcBef>
                <a:spcPts val="30"/>
              </a:spcBef>
              <a:spcAft>
                <a:spcPts val="25"/>
              </a:spcAft>
            </a:pPr>
            <a:r>
              <a:rPr lang="zh-CN" altLang="zh-CN" b="1" dirty="0">
                <a:latin typeface="+mn-ea"/>
              </a:rPr>
              <a:t>自然科学类学术</a:t>
            </a:r>
            <a:r>
              <a:rPr lang="zh-CN" altLang="zh-CN" b="1" dirty="0" smtClean="0">
                <a:latin typeface="+mn-ea"/>
              </a:rPr>
              <a:t>论文</a:t>
            </a:r>
            <a:endParaRPr lang="en-US" altLang="zh-CN" b="1" dirty="0" smtClean="0">
              <a:latin typeface="+mn-ea"/>
            </a:endParaRPr>
          </a:p>
          <a:p>
            <a:pPr algn="just">
              <a:lnSpc>
                <a:spcPct val="200000"/>
              </a:lnSpc>
              <a:spcBef>
                <a:spcPts val="30"/>
              </a:spcBef>
              <a:spcAft>
                <a:spcPts val="25"/>
              </a:spcAft>
            </a:pPr>
            <a:r>
              <a:rPr lang="zh-CN" altLang="en-US" dirty="0" smtClean="0"/>
              <a:t>      </a:t>
            </a:r>
            <a:r>
              <a:rPr lang="zh-CN" altLang="en-US" b="1" dirty="0" smtClean="0">
                <a:solidFill>
                  <a:srgbClr val="FF0000"/>
                </a:solidFill>
              </a:rPr>
              <a:t>仅</a:t>
            </a:r>
            <a:r>
              <a:rPr lang="zh-CN" altLang="en-US" b="1" dirty="0">
                <a:solidFill>
                  <a:srgbClr val="FF0000"/>
                </a:solidFill>
              </a:rPr>
              <a:t>限本专科</a:t>
            </a:r>
            <a:r>
              <a:rPr lang="zh-CN" altLang="en-US" b="1" dirty="0" smtClean="0">
                <a:solidFill>
                  <a:srgbClr val="FF0000"/>
                </a:solidFill>
              </a:rPr>
              <a:t>学生</a:t>
            </a:r>
            <a:r>
              <a:rPr lang="zh-CN" altLang="en-US" dirty="0" smtClean="0"/>
              <a:t>申报作品</a:t>
            </a:r>
            <a:endParaRPr lang="en-US" altLang="zh-CN" dirty="0" smtClean="0"/>
          </a:p>
          <a:p>
            <a:pPr algn="just">
              <a:lnSpc>
                <a:spcPct val="150000"/>
              </a:lnSpc>
              <a:spcBef>
                <a:spcPts val="30"/>
              </a:spcBef>
              <a:spcAft>
                <a:spcPts val="25"/>
              </a:spcAft>
            </a:pPr>
            <a:endParaRPr lang="en-US" altLang="zh-CN" dirty="0" smtClean="0">
              <a:latin typeface="+mn-ea"/>
            </a:endParaRPr>
          </a:p>
          <a:p>
            <a:pPr algn="just">
              <a:lnSpc>
                <a:spcPct val="150000"/>
              </a:lnSpc>
              <a:spcBef>
                <a:spcPts val="30"/>
              </a:spcBef>
              <a:spcAft>
                <a:spcPts val="25"/>
              </a:spcAft>
            </a:pPr>
            <a:r>
              <a:rPr lang="zh-CN" altLang="zh-CN" b="1" dirty="0" smtClean="0">
                <a:latin typeface="+mn-ea"/>
              </a:rPr>
              <a:t>哲学</a:t>
            </a:r>
            <a:r>
              <a:rPr lang="zh-CN" altLang="zh-CN" b="1" dirty="0">
                <a:latin typeface="+mn-ea"/>
              </a:rPr>
              <a:t>社会科学类社会调查报告和学术</a:t>
            </a:r>
            <a:r>
              <a:rPr lang="zh-CN" altLang="zh-CN" b="1" dirty="0" smtClean="0">
                <a:latin typeface="+mn-ea"/>
              </a:rPr>
              <a:t>论文</a:t>
            </a:r>
            <a:endParaRPr lang="en-US" altLang="zh-CN" b="1" dirty="0" smtClean="0">
              <a:latin typeface="+mn-ea"/>
            </a:endParaRPr>
          </a:p>
          <a:p>
            <a:pPr algn="just">
              <a:lnSpc>
                <a:spcPct val="150000"/>
              </a:lnSpc>
              <a:spcBef>
                <a:spcPts val="30"/>
              </a:spcBef>
              <a:spcAft>
                <a:spcPts val="25"/>
              </a:spcAft>
            </a:pPr>
            <a:r>
              <a:rPr lang="en-US" altLang="zh-CN" dirty="0" smtClean="0"/>
              <a:t>      </a:t>
            </a:r>
            <a:r>
              <a:rPr lang="zh-CN" altLang="zh-CN" dirty="0" smtClean="0"/>
              <a:t>限定</a:t>
            </a:r>
            <a:r>
              <a:rPr lang="zh-CN" altLang="zh-CN" dirty="0"/>
              <a:t>在</a:t>
            </a:r>
            <a:r>
              <a:rPr lang="zh-CN" altLang="zh-CN" b="1" dirty="0">
                <a:solidFill>
                  <a:srgbClr val="FF0000"/>
                </a:solidFill>
              </a:rPr>
              <a:t>哲学、经济、社会、法律、教育、管理</a:t>
            </a:r>
            <a:r>
              <a:rPr lang="zh-CN" altLang="zh-CN" dirty="0"/>
              <a:t>六个学科</a:t>
            </a:r>
            <a:r>
              <a:rPr lang="zh-CN" altLang="zh-CN" dirty="0" smtClean="0"/>
              <a:t>内</a:t>
            </a:r>
            <a:endParaRPr lang="en-US" altLang="zh-CN" dirty="0"/>
          </a:p>
          <a:p>
            <a:pPr algn="just">
              <a:lnSpc>
                <a:spcPct val="150000"/>
              </a:lnSpc>
              <a:spcBef>
                <a:spcPts val="30"/>
              </a:spcBef>
              <a:spcAft>
                <a:spcPts val="25"/>
              </a:spcAft>
            </a:pPr>
            <a:r>
              <a:rPr lang="en-US" altLang="zh-CN" dirty="0"/>
              <a:t>      </a:t>
            </a:r>
            <a:r>
              <a:rPr lang="zh-CN" altLang="zh-CN" dirty="0"/>
              <a:t>含被采用的</a:t>
            </a:r>
            <a:r>
              <a:rPr lang="zh-CN" altLang="zh-CN" dirty="0">
                <a:solidFill>
                  <a:srgbClr val="FF0000"/>
                </a:solidFill>
              </a:rPr>
              <a:t>发展规划</a:t>
            </a:r>
            <a:r>
              <a:rPr lang="zh-CN" altLang="zh-CN" dirty="0"/>
              <a:t>、</a:t>
            </a:r>
            <a:r>
              <a:rPr lang="zh-CN" altLang="zh-CN" dirty="0">
                <a:solidFill>
                  <a:srgbClr val="FF0000"/>
                </a:solidFill>
              </a:rPr>
              <a:t>改革方案</a:t>
            </a:r>
            <a:r>
              <a:rPr lang="zh-CN" altLang="zh-CN" dirty="0"/>
              <a:t>和</a:t>
            </a:r>
            <a:r>
              <a:rPr lang="zh-CN" altLang="zh-CN" dirty="0">
                <a:solidFill>
                  <a:srgbClr val="FF0000"/>
                </a:solidFill>
              </a:rPr>
              <a:t>咨询报告</a:t>
            </a:r>
            <a:r>
              <a:rPr lang="zh-CN" altLang="en-US" dirty="0">
                <a:solidFill>
                  <a:srgbClr val="FF0000"/>
                </a:solidFill>
              </a:rPr>
              <a:t>，</a:t>
            </a:r>
            <a:r>
              <a:rPr lang="zh-CN" altLang="en-US" dirty="0"/>
              <a:t>但</a:t>
            </a:r>
            <a:r>
              <a:rPr lang="zh-CN" altLang="en-US" dirty="0">
                <a:solidFill>
                  <a:srgbClr val="FF0000"/>
                </a:solidFill>
              </a:rPr>
              <a:t>须附相关证明</a:t>
            </a:r>
            <a:r>
              <a:rPr lang="zh-CN" altLang="en-US" dirty="0" smtClean="0"/>
              <a:t>材料</a:t>
            </a:r>
            <a:endParaRPr lang="en-US" altLang="zh-CN" dirty="0" smtClean="0"/>
          </a:p>
          <a:p>
            <a:pPr algn="just">
              <a:lnSpc>
                <a:spcPct val="150000"/>
              </a:lnSpc>
              <a:spcBef>
                <a:spcPts val="30"/>
              </a:spcBef>
              <a:spcAft>
                <a:spcPts val="25"/>
              </a:spcAft>
            </a:pPr>
            <a:endParaRPr lang="en-US" altLang="zh-CN" dirty="0"/>
          </a:p>
          <a:p>
            <a:pPr algn="just">
              <a:lnSpc>
                <a:spcPct val="150000"/>
              </a:lnSpc>
              <a:spcBef>
                <a:spcPts val="30"/>
              </a:spcBef>
              <a:spcAft>
                <a:spcPts val="25"/>
              </a:spcAft>
            </a:pPr>
            <a:r>
              <a:rPr lang="zh-CN" altLang="zh-CN" b="1" dirty="0" smtClean="0">
                <a:latin typeface="+mn-ea"/>
              </a:rPr>
              <a:t>科技</a:t>
            </a:r>
            <a:r>
              <a:rPr lang="zh-CN" altLang="zh-CN" b="1" dirty="0">
                <a:latin typeface="+mn-ea"/>
              </a:rPr>
              <a:t>发明</a:t>
            </a:r>
            <a:r>
              <a:rPr lang="zh-CN" altLang="zh-CN" b="1" dirty="0" smtClean="0">
                <a:latin typeface="+mn-ea"/>
              </a:rPr>
              <a:t>制作</a:t>
            </a:r>
            <a:endParaRPr lang="en-US" altLang="zh-CN" b="1" dirty="0" smtClean="0">
              <a:latin typeface="+mn-ea"/>
            </a:endParaRPr>
          </a:p>
          <a:p>
            <a:pPr algn="just">
              <a:lnSpc>
                <a:spcPct val="150000"/>
              </a:lnSpc>
              <a:spcBef>
                <a:spcPts val="30"/>
              </a:spcBef>
              <a:spcAft>
                <a:spcPts val="25"/>
              </a:spcAft>
            </a:pPr>
            <a:r>
              <a:rPr lang="en-US" altLang="zh-CN" b="1" noProof="1" smtClean="0">
                <a:latin typeface="微软雅黑" panose="020B0503020204020204" pitchFamily="34" charset="-122"/>
                <a:ea typeface="微软雅黑" panose="020B0503020204020204" pitchFamily="34" charset="-122"/>
                <a:cs typeface="+mn-ea"/>
                <a:sym typeface="Arial" panose="020B0604020202020204" pitchFamily="34" charset="0"/>
              </a:rPr>
              <a:t>      </a:t>
            </a:r>
            <a:r>
              <a:rPr lang="en-US" altLang="zh-CN" b="1" dirty="0"/>
              <a:t>A</a:t>
            </a:r>
            <a:r>
              <a:rPr lang="zh-CN" altLang="zh-CN" b="1" dirty="0" smtClean="0"/>
              <a:t>类</a:t>
            </a:r>
            <a:r>
              <a:rPr lang="zh-CN" altLang="zh-CN" dirty="0" smtClean="0"/>
              <a:t>科技</a:t>
            </a:r>
            <a:r>
              <a:rPr lang="zh-CN" altLang="zh-CN" dirty="0"/>
              <a:t>含量较高、制作投入</a:t>
            </a:r>
            <a:r>
              <a:rPr lang="zh-CN" altLang="zh-CN" dirty="0" smtClean="0"/>
              <a:t>较大</a:t>
            </a:r>
            <a:endParaRPr lang="en-US" altLang="zh-CN" dirty="0" smtClean="0"/>
          </a:p>
          <a:p>
            <a:pPr algn="just">
              <a:lnSpc>
                <a:spcPct val="150000"/>
              </a:lnSpc>
              <a:spcBef>
                <a:spcPts val="30"/>
              </a:spcBef>
              <a:spcAft>
                <a:spcPts val="25"/>
              </a:spcAft>
            </a:pPr>
            <a:r>
              <a:rPr lang="en-US" altLang="zh-CN" dirty="0"/>
              <a:t> </a:t>
            </a:r>
            <a:r>
              <a:rPr lang="en-US" altLang="zh-CN" dirty="0" smtClean="0"/>
              <a:t>      </a:t>
            </a:r>
            <a:r>
              <a:rPr lang="en-US" altLang="zh-CN" b="1" dirty="0" smtClean="0"/>
              <a:t>B</a:t>
            </a:r>
            <a:r>
              <a:rPr lang="zh-CN" altLang="zh-CN" b="1" dirty="0" smtClean="0"/>
              <a:t>类</a:t>
            </a:r>
            <a:r>
              <a:rPr lang="zh-CN" altLang="zh-CN" dirty="0" smtClean="0"/>
              <a:t>投入少，</a:t>
            </a:r>
            <a:r>
              <a:rPr lang="zh-CN" altLang="en-US" dirty="0" smtClean="0"/>
              <a:t>便利</a:t>
            </a:r>
            <a:r>
              <a:rPr lang="zh-CN" altLang="zh-CN" dirty="0" smtClean="0"/>
              <a:t>生产</a:t>
            </a:r>
            <a:r>
              <a:rPr lang="zh-CN" altLang="zh-CN" dirty="0"/>
              <a:t>技术</a:t>
            </a:r>
            <a:r>
              <a:rPr lang="zh-CN" altLang="zh-CN" dirty="0" smtClean="0"/>
              <a:t>或生活的</a:t>
            </a:r>
            <a:r>
              <a:rPr lang="zh-CN" altLang="zh-CN" dirty="0"/>
              <a:t>小发明、小制作等</a:t>
            </a:r>
            <a:endParaRPr lang="en-US" altLang="zh-CN" noProof="1">
              <a:sym typeface="Arial" panose="020B0604020202020204" pitchFamily="34" charset="0"/>
            </a:endParaRPr>
          </a:p>
        </p:txBody>
      </p:sp>
      <p:sp>
        <p:nvSpPr>
          <p:cNvPr id="15" name="book-closed-with-a-bookmark_21046"/>
          <p:cNvSpPr>
            <a:spLocks noChangeAspect="1"/>
          </p:cNvSpPr>
          <p:nvPr/>
        </p:nvSpPr>
        <p:spPr>
          <a:xfrm>
            <a:off x="509060" y="2890405"/>
            <a:ext cx="264551" cy="332276"/>
          </a:xfrm>
          <a:custGeom>
            <a:avLst/>
            <a:gdLst/>
            <a:ahLst/>
            <a:cxnLst>
              <a:cxn ang="0">
                <a:pos x="193098" y="202477"/>
              </a:cxn>
              <a:cxn ang="0">
                <a:pos x="197940" y="201873"/>
              </a:cxn>
              <a:cxn ang="0">
                <a:pos x="197940" y="0"/>
              </a:cxn>
              <a:cxn ang="0">
                <a:pos x="28147" y="0"/>
              </a:cxn>
              <a:cxn ang="0">
                <a:pos x="0" y="28105"/>
              </a:cxn>
              <a:cxn ang="0">
                <a:pos x="0" y="226654"/>
              </a:cxn>
              <a:cxn ang="0">
                <a:pos x="302" y="226351"/>
              </a:cxn>
              <a:cxn ang="0">
                <a:pos x="28147" y="249319"/>
              </a:cxn>
              <a:cxn ang="0">
                <a:pos x="193098" y="249319"/>
              </a:cxn>
              <a:cxn ang="0">
                <a:pos x="193098" y="239951"/>
              </a:cxn>
              <a:cxn ang="0">
                <a:pos x="187952" y="221214"/>
              </a:cxn>
              <a:cxn ang="0">
                <a:pos x="193098" y="202477"/>
              </a:cxn>
              <a:cxn ang="0">
                <a:pos x="28147" y="9368"/>
              </a:cxn>
              <a:cxn ang="0">
                <a:pos x="31779" y="9368"/>
              </a:cxn>
              <a:cxn ang="0">
                <a:pos x="31779" y="113931"/>
              </a:cxn>
              <a:cxn ang="0">
                <a:pos x="51755" y="84919"/>
              </a:cxn>
              <a:cxn ang="0">
                <a:pos x="71730" y="113931"/>
              </a:cxn>
              <a:cxn ang="0">
                <a:pos x="71730" y="9368"/>
              </a:cxn>
              <a:cxn ang="0">
                <a:pos x="188558" y="9368"/>
              </a:cxn>
              <a:cxn ang="0">
                <a:pos x="188558" y="192807"/>
              </a:cxn>
              <a:cxn ang="0">
                <a:pos x="28147" y="192807"/>
              </a:cxn>
              <a:cxn ang="0">
                <a:pos x="9382" y="200362"/>
              </a:cxn>
              <a:cxn ang="0">
                <a:pos x="9382" y="28105"/>
              </a:cxn>
              <a:cxn ang="0">
                <a:pos x="28147" y="9368"/>
              </a:cxn>
            </a:cxnLst>
            <a:rect l="0" t="0" r="0" b="0"/>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accent6"/>
          </a:solidFill>
          <a:ln w="9525">
            <a:noFill/>
          </a:ln>
        </p:spPr>
        <p:txBody>
          <a:bodyPr/>
          <a:lstStyle/>
          <a:p>
            <a:endParaRPr lang="zh-CN" altLang="en-US" sz="2400"/>
          </a:p>
        </p:txBody>
      </p:sp>
      <p:sp>
        <p:nvSpPr>
          <p:cNvPr id="9" name="book-closed-with-a-bookmark_21046"/>
          <p:cNvSpPr>
            <a:spLocks noChangeAspect="1"/>
          </p:cNvSpPr>
          <p:nvPr/>
        </p:nvSpPr>
        <p:spPr>
          <a:xfrm>
            <a:off x="484562" y="4513736"/>
            <a:ext cx="264551" cy="332276"/>
          </a:xfrm>
          <a:custGeom>
            <a:avLst/>
            <a:gdLst/>
            <a:ahLst/>
            <a:cxnLst>
              <a:cxn ang="0">
                <a:pos x="193098" y="202477"/>
              </a:cxn>
              <a:cxn ang="0">
                <a:pos x="197940" y="201873"/>
              </a:cxn>
              <a:cxn ang="0">
                <a:pos x="197940" y="0"/>
              </a:cxn>
              <a:cxn ang="0">
                <a:pos x="28147" y="0"/>
              </a:cxn>
              <a:cxn ang="0">
                <a:pos x="0" y="28105"/>
              </a:cxn>
              <a:cxn ang="0">
                <a:pos x="0" y="226654"/>
              </a:cxn>
              <a:cxn ang="0">
                <a:pos x="302" y="226351"/>
              </a:cxn>
              <a:cxn ang="0">
                <a:pos x="28147" y="249319"/>
              </a:cxn>
              <a:cxn ang="0">
                <a:pos x="193098" y="249319"/>
              </a:cxn>
              <a:cxn ang="0">
                <a:pos x="193098" y="239951"/>
              </a:cxn>
              <a:cxn ang="0">
                <a:pos x="187952" y="221214"/>
              </a:cxn>
              <a:cxn ang="0">
                <a:pos x="193098" y="202477"/>
              </a:cxn>
              <a:cxn ang="0">
                <a:pos x="28147" y="9368"/>
              </a:cxn>
              <a:cxn ang="0">
                <a:pos x="31779" y="9368"/>
              </a:cxn>
              <a:cxn ang="0">
                <a:pos x="31779" y="113931"/>
              </a:cxn>
              <a:cxn ang="0">
                <a:pos x="51755" y="84919"/>
              </a:cxn>
              <a:cxn ang="0">
                <a:pos x="71730" y="113931"/>
              </a:cxn>
              <a:cxn ang="0">
                <a:pos x="71730" y="9368"/>
              </a:cxn>
              <a:cxn ang="0">
                <a:pos x="188558" y="9368"/>
              </a:cxn>
              <a:cxn ang="0">
                <a:pos x="188558" y="192807"/>
              </a:cxn>
              <a:cxn ang="0">
                <a:pos x="28147" y="192807"/>
              </a:cxn>
              <a:cxn ang="0">
                <a:pos x="9382" y="200362"/>
              </a:cxn>
              <a:cxn ang="0">
                <a:pos x="9382" y="28105"/>
              </a:cxn>
              <a:cxn ang="0">
                <a:pos x="28147" y="9368"/>
              </a:cxn>
            </a:cxnLst>
            <a:rect l="0" t="0" r="0" b="0"/>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accent6"/>
          </a:solidFill>
          <a:ln w="9525">
            <a:noFill/>
          </a:ln>
        </p:spPr>
        <p:txBody>
          <a:bodyPr/>
          <a:lstStyle/>
          <a:p>
            <a:endParaRPr lang="zh-CN" altLang="en-US" sz="2400"/>
          </a:p>
        </p:txBody>
      </p:sp>
      <p:grpSp>
        <p:nvGrpSpPr>
          <p:cNvPr id="4" name="组合 3"/>
          <p:cNvGrpSpPr/>
          <p:nvPr/>
        </p:nvGrpSpPr>
        <p:grpSpPr>
          <a:xfrm>
            <a:off x="7872671" y="1156994"/>
            <a:ext cx="1803180" cy="2713190"/>
            <a:chOff x="8118332" y="1156994"/>
            <a:chExt cx="1803180" cy="2713190"/>
          </a:xfrm>
        </p:grpSpPr>
        <p:pic>
          <p:nvPicPr>
            <p:cNvPr id="2050" name="Picture 2" descr="https://timgsa.baidu.com/timg?image&amp;quality=80&amp;size=b9999_10000&amp;sec=1602670271062&amp;di=6aba1d73eba0a58f2cf31fc0192e53a0&amp;imgtype=0&amp;src=http%3A%2F%2Fwww.dt.gov.cn%2Fdtzww%2Fghbzgs%2F201710%2F0c650cc7f7bd4804a12072af5b3d078e%2Fimages%2F6716522599a64dec9eab5925d892aca7.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9934"/>
            <a:stretch>
              <a:fillRect/>
            </a:stretch>
          </p:blipFill>
          <p:spPr bwMode="auto">
            <a:xfrm>
              <a:off x="8118332" y="1156994"/>
              <a:ext cx="1803180" cy="2295333"/>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236150" y="3562407"/>
              <a:ext cx="1567543" cy="307777"/>
            </a:xfrm>
            <a:prstGeom prst="rect">
              <a:avLst/>
            </a:prstGeom>
            <a:noFill/>
          </p:spPr>
          <p:txBody>
            <a:bodyPr wrap="square" rtlCol="0">
              <a:spAutoFit/>
            </a:bodyPr>
            <a:lstStyle/>
            <a:p>
              <a:pPr algn="ctr"/>
              <a:r>
                <a:rPr lang="zh-CN" altLang="en-US" sz="1400" dirty="0" smtClean="0"/>
                <a:t>发展规划</a:t>
              </a:r>
              <a:endParaRPr lang="zh-CN" altLang="en-US" sz="1400" dirty="0"/>
            </a:p>
          </p:txBody>
        </p:sp>
      </p:grpSp>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10077651" y="1156994"/>
            <a:ext cx="1673382" cy="2713190"/>
            <a:chOff x="10077651" y="1156994"/>
            <a:chExt cx="1673382" cy="2713190"/>
          </a:xfrm>
        </p:grpSpPr>
        <p:pic>
          <p:nvPicPr>
            <p:cNvPr id="2054" name="Picture 6"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7651" y="1156994"/>
              <a:ext cx="1673382" cy="236676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文本框 15"/>
            <p:cNvSpPr txBox="1"/>
            <p:nvPr/>
          </p:nvSpPr>
          <p:spPr>
            <a:xfrm>
              <a:off x="10077651" y="3562407"/>
              <a:ext cx="1567543" cy="307777"/>
            </a:xfrm>
            <a:prstGeom prst="rect">
              <a:avLst/>
            </a:prstGeom>
            <a:noFill/>
          </p:spPr>
          <p:txBody>
            <a:bodyPr wrap="square" rtlCol="0">
              <a:spAutoFit/>
            </a:bodyPr>
            <a:lstStyle/>
            <a:p>
              <a:pPr algn="ctr"/>
              <a:r>
                <a:rPr lang="zh-CN" altLang="en-US" sz="1400" dirty="0" smtClean="0"/>
                <a:t>咨询报告</a:t>
              </a:r>
              <a:endParaRPr lang="zh-CN" altLang="en-US" sz="1400" dirty="0"/>
            </a:p>
          </p:txBody>
        </p:sp>
      </p:grpSp>
      <p:grpSp>
        <p:nvGrpSpPr>
          <p:cNvPr id="10" name="组合 9"/>
          <p:cNvGrpSpPr/>
          <p:nvPr/>
        </p:nvGrpSpPr>
        <p:grpSpPr>
          <a:xfrm>
            <a:off x="7872671" y="3847349"/>
            <a:ext cx="3760544" cy="2492950"/>
            <a:chOff x="7931303" y="3980264"/>
            <a:chExt cx="3760544" cy="249295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1303" y="3980264"/>
              <a:ext cx="3760544" cy="2152648"/>
            </a:xfrm>
            <a:prstGeom prst="roundRect">
              <a:avLst>
                <a:gd name="adj" fmla="val 8594"/>
              </a:avLst>
            </a:prstGeom>
            <a:solidFill>
              <a:srgbClr val="FFFFFF">
                <a:shade val="85000"/>
              </a:srgbClr>
            </a:solidFill>
            <a:ln>
              <a:noFill/>
            </a:ln>
            <a:effectLst/>
          </p:spPr>
        </p:pic>
        <p:sp>
          <p:nvSpPr>
            <p:cNvPr id="18" name="文本框 17"/>
            <p:cNvSpPr txBox="1"/>
            <p:nvPr/>
          </p:nvSpPr>
          <p:spPr>
            <a:xfrm>
              <a:off x="9027803" y="6165437"/>
              <a:ext cx="1567543" cy="307777"/>
            </a:xfrm>
            <a:prstGeom prst="rect">
              <a:avLst/>
            </a:prstGeom>
            <a:noFill/>
          </p:spPr>
          <p:txBody>
            <a:bodyPr wrap="square" rtlCol="0">
              <a:spAutoFit/>
            </a:bodyPr>
            <a:lstStyle/>
            <a:p>
              <a:pPr algn="ctr"/>
              <a:r>
                <a:rPr lang="zh-CN" altLang="en-US" sz="1400" dirty="0" smtClean="0"/>
                <a:t>科技发明制作</a:t>
              </a:r>
              <a:endParaRPr lang="zh-CN" altLang="en-US" sz="1400" dirty="0"/>
            </a:p>
          </p:txBody>
        </p:sp>
      </p:grpSp>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29" name="Text Box 6"/>
          <p:cNvSpPr txBox="1"/>
          <p:nvPr/>
        </p:nvSpPr>
        <p:spPr>
          <a:xfrm>
            <a:off x="681355" y="961049"/>
            <a:ext cx="8954770" cy="4370427"/>
          </a:xfrm>
          <a:prstGeom prst="rect">
            <a:avLst/>
          </a:prstGeom>
          <a:noFill/>
          <a:ln w="9525">
            <a:noFill/>
          </a:ln>
        </p:spPr>
        <p:txBody>
          <a:bodyPr wrap="square">
            <a:spAutoFit/>
          </a:bodyPr>
          <a:lstStyle/>
          <a:p>
            <a:pPr eaLnBrk="1" hangingPunct="1"/>
            <a:endParaRPr lang="en-US" altLang="zh-CN" sz="1400" b="1" dirty="0">
              <a:solidFill>
                <a:srgbClr val="FFFF00"/>
              </a:solidFill>
              <a:latin typeface="宋体" panose="02010600030101010101" pitchFamily="2" charset="-122"/>
            </a:endParaRPr>
          </a:p>
          <a:p>
            <a:pPr eaLnBrk="1" hangingPunct="1"/>
            <a:r>
              <a:rPr lang="zh-CN" altLang="en-US" sz="2400" b="1" dirty="0">
                <a:latin typeface="宋体" panose="02010600030101010101" pitchFamily="2" charset="-122"/>
              </a:rPr>
              <a:t>● </a:t>
            </a:r>
            <a:r>
              <a:rPr lang="en-US" altLang="zh-CN" b="1" dirty="0">
                <a:solidFill>
                  <a:srgbClr val="FF9409"/>
                </a:solidFill>
                <a:latin typeface="Century Gothic" panose="020B0502020202020204" pitchFamily="34" charset="0"/>
                <a:ea typeface="+mj-ea"/>
              </a:rPr>
              <a:t>“</a:t>
            </a:r>
            <a:r>
              <a:rPr lang="zh-CN" altLang="zh-CN" b="1" dirty="0">
                <a:solidFill>
                  <a:srgbClr val="FF9409"/>
                </a:solidFill>
                <a:latin typeface="Century Gothic" panose="020B0502020202020204" pitchFamily="34" charset="0"/>
                <a:ea typeface="+mj-ea"/>
              </a:rPr>
              <a:t>挑战杯</a:t>
            </a:r>
            <a:r>
              <a:rPr lang="en-US" altLang="zh-CN" b="1" dirty="0">
                <a:solidFill>
                  <a:srgbClr val="FF9409"/>
                </a:solidFill>
                <a:latin typeface="Century Gothic" panose="020B0502020202020204" pitchFamily="34" charset="0"/>
                <a:ea typeface="+mj-ea"/>
              </a:rPr>
              <a:t>”</a:t>
            </a:r>
            <a:r>
              <a:rPr lang="zh-CN" altLang="zh-CN" b="1" dirty="0">
                <a:solidFill>
                  <a:srgbClr val="FF9409"/>
                </a:solidFill>
                <a:latin typeface="Century Gothic" panose="020B0502020202020204" pitchFamily="34" charset="0"/>
                <a:ea typeface="+mj-ea"/>
              </a:rPr>
              <a:t>大学生课外学术科技作品竞赛申报书</a:t>
            </a:r>
            <a:r>
              <a:rPr lang="zh-CN" altLang="en-US" b="1" dirty="0">
                <a:solidFill>
                  <a:srgbClr val="FF9409"/>
                </a:solidFill>
                <a:latin typeface="Century Gothic" panose="020B0502020202020204" pitchFamily="34" charset="0"/>
                <a:ea typeface="+mj-ea"/>
              </a:rPr>
              <a:t>（大挑）</a:t>
            </a:r>
            <a:endParaRPr lang="en-US" altLang="zh-CN" b="1" dirty="0">
              <a:solidFill>
                <a:srgbClr val="FF9409"/>
              </a:solidFill>
              <a:latin typeface="Century Gothic" panose="020B0502020202020204" pitchFamily="34" charset="0"/>
              <a:ea typeface="+mj-ea"/>
            </a:endParaRPr>
          </a:p>
          <a:p>
            <a:pPr eaLnBrk="1" hangingPunct="1"/>
            <a:r>
              <a:rPr lang="en-US" altLang="zh-CN" sz="2400" b="1" dirty="0">
                <a:latin typeface="宋体" panose="02010600030101010101" pitchFamily="2" charset="-122"/>
              </a:rPr>
              <a:t>   </a:t>
            </a:r>
            <a:r>
              <a:rPr lang="zh-CN" altLang="en-US" dirty="0"/>
              <a:t>◇</a:t>
            </a:r>
            <a:r>
              <a:rPr lang="en-US" altLang="zh-CN" dirty="0"/>
              <a:t> </a:t>
            </a:r>
            <a:r>
              <a:rPr lang="zh-CN" altLang="zh-CN" dirty="0"/>
              <a:t>类别：</a:t>
            </a:r>
            <a:endParaRPr lang="zh-CN" altLang="zh-CN" dirty="0"/>
          </a:p>
          <a:p>
            <a:pPr eaLnBrk="1" hangingPunct="1"/>
            <a:r>
              <a:rPr lang="en-US" altLang="zh-CN" dirty="0"/>
              <a:t>       </a:t>
            </a:r>
            <a:r>
              <a:rPr lang="zh-CN" altLang="zh-CN" dirty="0"/>
              <a:t>■自然科学类学术论文</a:t>
            </a:r>
            <a:endParaRPr lang="zh-CN" altLang="zh-CN" dirty="0"/>
          </a:p>
          <a:p>
            <a:pPr eaLnBrk="1" hangingPunct="1"/>
            <a:r>
              <a:rPr lang="en-US" altLang="zh-CN" dirty="0"/>
              <a:t>       □</a:t>
            </a:r>
            <a:r>
              <a:rPr lang="zh-CN" altLang="zh-CN" dirty="0"/>
              <a:t>哲学社会科学类社会调查报告和学术论文</a:t>
            </a:r>
            <a:endParaRPr lang="zh-CN" altLang="zh-CN" dirty="0"/>
          </a:p>
          <a:p>
            <a:pPr eaLnBrk="1" hangingPunct="1"/>
            <a:r>
              <a:rPr lang="en-US" altLang="zh-CN" dirty="0"/>
              <a:t>       □</a:t>
            </a:r>
            <a:r>
              <a:rPr lang="zh-CN" altLang="zh-CN" dirty="0"/>
              <a:t>科技发明制作</a:t>
            </a:r>
            <a:r>
              <a:rPr lang="en-US" altLang="zh-CN" dirty="0"/>
              <a:t>I </a:t>
            </a:r>
            <a:r>
              <a:rPr lang="zh-CN" altLang="zh-CN" dirty="0"/>
              <a:t>类</a:t>
            </a:r>
            <a:endParaRPr lang="zh-CN" altLang="zh-CN" dirty="0"/>
          </a:p>
          <a:p>
            <a:pPr eaLnBrk="1" hangingPunct="1"/>
            <a:r>
              <a:rPr lang="en-US" altLang="zh-CN" dirty="0"/>
              <a:t>       □</a:t>
            </a:r>
            <a:r>
              <a:rPr lang="zh-CN" altLang="zh-CN" dirty="0"/>
              <a:t>科技发明制作</a:t>
            </a:r>
            <a:r>
              <a:rPr lang="en-US" altLang="zh-CN" dirty="0"/>
              <a:t>II </a:t>
            </a:r>
            <a:r>
              <a:rPr lang="zh-CN" altLang="zh-CN" dirty="0"/>
              <a:t>类</a:t>
            </a:r>
            <a:r>
              <a:rPr lang="en-US" altLang="zh-CN" dirty="0"/>
              <a:t>  </a:t>
            </a:r>
            <a:endParaRPr lang="en-US" altLang="zh-CN" dirty="0"/>
          </a:p>
          <a:p>
            <a:pPr eaLnBrk="1" hangingPunct="1"/>
            <a:endParaRPr lang="zh-CN" altLang="zh-CN" dirty="0"/>
          </a:p>
          <a:p>
            <a:pPr eaLnBrk="1" hangingPunct="1"/>
            <a:r>
              <a:rPr lang="zh-CN" altLang="en-US" dirty="0"/>
              <a:t>   ◇ 作品分类：</a:t>
            </a:r>
            <a:r>
              <a:rPr lang="zh-CN" altLang="zh-CN" dirty="0"/>
              <a:t> </a:t>
            </a:r>
            <a:endParaRPr lang="en-US" altLang="zh-CN" dirty="0"/>
          </a:p>
          <a:p>
            <a:pPr eaLnBrk="1" hangingPunct="1"/>
            <a:r>
              <a:rPr lang="en-US" altLang="zh-CN" dirty="0"/>
              <a:t>    A. </a:t>
            </a:r>
            <a:r>
              <a:rPr lang="zh-CN" altLang="en-US" dirty="0"/>
              <a:t>机械与控制（包括机械、仪器仪表、自动化控制、工程、交通、</a:t>
            </a:r>
            <a:endParaRPr lang="en-US" altLang="zh-CN" dirty="0"/>
          </a:p>
          <a:p>
            <a:pPr eaLnBrk="1" hangingPunct="1"/>
            <a:r>
              <a:rPr lang="en-US" altLang="zh-CN" dirty="0"/>
              <a:t>       </a:t>
            </a:r>
            <a:r>
              <a:rPr lang="zh-CN" altLang="en-US" dirty="0"/>
              <a:t>建筑等）</a:t>
            </a:r>
            <a:endParaRPr lang="zh-CN" altLang="en-US" dirty="0"/>
          </a:p>
          <a:p>
            <a:pPr eaLnBrk="1" hangingPunct="1"/>
            <a:r>
              <a:rPr lang="en-US" altLang="zh-CN" dirty="0"/>
              <a:t>    B</a:t>
            </a:r>
            <a:r>
              <a:rPr lang="zh-CN" altLang="en-US" dirty="0"/>
              <a:t>．信息技术（包括计算机、电信、通讯、电子等）</a:t>
            </a:r>
            <a:endParaRPr lang="zh-CN" altLang="en-US" dirty="0"/>
          </a:p>
          <a:p>
            <a:pPr eaLnBrk="1" hangingPunct="1"/>
            <a:r>
              <a:rPr lang="en-US" altLang="zh-CN" dirty="0"/>
              <a:t>    C</a:t>
            </a:r>
            <a:r>
              <a:rPr lang="zh-CN" altLang="en-US" dirty="0"/>
              <a:t>．数理（包括数学、物理、地球与空间科学等）</a:t>
            </a:r>
            <a:endParaRPr lang="zh-CN" altLang="en-US" dirty="0"/>
          </a:p>
          <a:p>
            <a:pPr eaLnBrk="1" hangingPunct="1"/>
            <a:r>
              <a:rPr lang="en-US" altLang="zh-CN" dirty="0"/>
              <a:t>    D</a:t>
            </a:r>
            <a:r>
              <a:rPr lang="zh-CN" altLang="en-US" dirty="0"/>
              <a:t>．生命科学（包括生物、农学、药学、医学、健康、卫生、食品）</a:t>
            </a:r>
            <a:endParaRPr lang="zh-CN" altLang="en-US" dirty="0"/>
          </a:p>
          <a:p>
            <a:pPr eaLnBrk="1" hangingPunct="1"/>
            <a:r>
              <a:rPr lang="en-US" altLang="zh-CN" dirty="0"/>
              <a:t>    E</a:t>
            </a:r>
            <a:r>
              <a:rPr lang="zh-CN" altLang="en-US" dirty="0"/>
              <a:t>．能源化工（包括能源、材料、石油、化学、化工、生态、环保）</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Line 5"/>
          <p:cNvSpPr/>
          <p:nvPr/>
        </p:nvSpPr>
        <p:spPr>
          <a:xfrm>
            <a:off x="611188" y="2133283"/>
            <a:ext cx="8085137" cy="1587"/>
          </a:xfrm>
          <a:prstGeom prst="line">
            <a:avLst/>
          </a:prstGeom>
          <a:ln w="38100" cap="flat" cmpd="sng">
            <a:solidFill>
              <a:schemeClr val="tx1"/>
            </a:solidFill>
            <a:prstDash val="solid"/>
            <a:headEnd type="none" w="med" len="med"/>
            <a:tailEnd type="none" w="med" len="med"/>
          </a:ln>
        </p:spPr>
      </p:sp>
      <p:sp>
        <p:nvSpPr>
          <p:cNvPr id="14" name="Text Box 2"/>
          <p:cNvSpPr txBox="1">
            <a:spLocks noChangeArrowheads="1"/>
          </p:cNvSpPr>
          <p:nvPr/>
        </p:nvSpPr>
        <p:spPr bwMode="auto">
          <a:xfrm>
            <a:off x="435050" y="1403033"/>
            <a:ext cx="8713788" cy="584200"/>
          </a:xfrm>
          <a:prstGeom prst="rect">
            <a:avLst/>
          </a:prstGeom>
          <a:noFill/>
          <a:ln w="9525">
            <a:noFill/>
            <a:miter lim="800000"/>
          </a:ln>
        </p:spPr>
        <p:txBody>
          <a:bodyPr>
            <a:spAutoFit/>
          </a:bodyPr>
          <a:lstStyle/>
          <a:p>
            <a:pPr marR="0" defTabSz="914400" eaLnBrk="1" hangingPunct="1">
              <a:spcBef>
                <a:spcPct val="50000"/>
              </a:spcBef>
              <a:buClrTx/>
              <a:buSzTx/>
              <a:buFont typeface="Arial" panose="020B0604020202020204" pitchFamily="34" charset="0"/>
              <a:defRPr/>
            </a:pPr>
            <a:r>
              <a:rPr lang="zh-CN" altLang="en-US" sz="3200" b="1" dirty="0">
                <a:solidFill>
                  <a:srgbClr val="FF9900"/>
                </a:solidFill>
                <a:effectLst>
                  <a:outerShdw blurRad="38100" dist="38100" dir="2700000" algn="tl">
                    <a:srgbClr val="000000"/>
                  </a:outerShdw>
                </a:effectLst>
                <a:latin typeface="黑体" panose="02010609060101010101" pitchFamily="49" charset="-122"/>
                <a:ea typeface="黑体" panose="02010609060101010101" pitchFamily="49" charset="-122"/>
              </a:rPr>
              <a:t>★“挑战杯” 竞赛作品评选的基本原则（大挑）</a:t>
            </a:r>
            <a:endParaRPr lang="en-US" altLang="zh-CN" sz="3200" b="1" dirty="0">
              <a:solidFill>
                <a:srgbClr val="FF99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15" name="内容占位符 2"/>
          <p:cNvSpPr>
            <a:spLocks noChangeArrowheads="1"/>
          </p:cNvSpPr>
          <p:nvPr/>
        </p:nvSpPr>
        <p:spPr bwMode="auto">
          <a:xfrm>
            <a:off x="2338070" y="2426970"/>
            <a:ext cx="3823335" cy="2516505"/>
          </a:xfrm>
          <a:prstGeom prst="rect">
            <a:avLst/>
          </a:prstGeom>
          <a:noFill/>
          <a:ln w="9525">
            <a:noFill/>
            <a:miter lim="800000"/>
          </a:ln>
        </p:spPr>
        <p:txBody>
          <a:bodyPr/>
          <a:lstStyle/>
          <a:p>
            <a:pPr marL="341630" marR="0" lvl="0" indent="-341630" algn="l" defTabSz="914400" rtl="0" eaLnBrk="1" fontAlgn="base" latinLnBrk="0" hangingPunct="1">
              <a:lnSpc>
                <a:spcPct val="105000"/>
              </a:lnSpc>
              <a:spcBef>
                <a:spcPct val="20000"/>
              </a:spcBef>
              <a:spcAft>
                <a:spcPct val="0"/>
              </a:spcAft>
              <a:buClr>
                <a:srgbClr val="8A001A"/>
              </a:buClr>
              <a:buSzPct val="65000"/>
              <a:buFont typeface="Wingdings" panose="05000000000000000000" pitchFamily="2" charset="2"/>
              <a:buNone/>
              <a:defRPr/>
            </a:pPr>
            <a:r>
              <a:rPr kumimoji="0" lang="zh-CN" altLang="en-US" sz="2800" b="1" i="0" u="none" strike="noStrike" kern="1200" cap="none" spc="0" normalizeH="0" baseline="0" noProof="0" dirty="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a:t>
            </a:r>
            <a:r>
              <a:rPr kumimoji="0" lang="zh-CN" altLang="en-US" sz="28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一、科学性、可行性</a:t>
            </a:r>
            <a:endParaRPr kumimoji="0" lang="zh-CN" altLang="en-US" sz="28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341630" marR="0" lvl="0" indent="-341630" algn="l" defTabSz="914400" rtl="0" eaLnBrk="1" fontAlgn="base" latinLnBrk="0" hangingPunct="1">
              <a:lnSpc>
                <a:spcPct val="105000"/>
              </a:lnSpc>
              <a:spcBef>
                <a:spcPct val="20000"/>
              </a:spcBef>
              <a:spcAft>
                <a:spcPct val="0"/>
              </a:spcAft>
              <a:buClr>
                <a:srgbClr val="8A001A"/>
              </a:buClr>
              <a:buSzPct val="65000"/>
              <a:buFont typeface="Wingdings" panose="05000000000000000000" pitchFamily="2" charset="2"/>
              <a:buNone/>
              <a:defRPr/>
            </a:pPr>
            <a:r>
              <a:rPr kumimoji="0" lang="zh-CN" altLang="en-US" sz="28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 二、创新性、新颖性</a:t>
            </a:r>
            <a:endParaRPr kumimoji="0" lang="zh-CN" altLang="en-US" sz="28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341630" marR="0" lvl="0" indent="-341630" algn="l" defTabSz="914400" rtl="0" eaLnBrk="1" fontAlgn="base" latinLnBrk="0" hangingPunct="1">
              <a:lnSpc>
                <a:spcPct val="105000"/>
              </a:lnSpc>
              <a:spcBef>
                <a:spcPct val="20000"/>
              </a:spcBef>
              <a:spcAft>
                <a:spcPct val="0"/>
              </a:spcAft>
              <a:buClr>
                <a:srgbClr val="8A001A"/>
              </a:buClr>
              <a:buSzPct val="65000"/>
              <a:buFont typeface="Wingdings" panose="05000000000000000000" pitchFamily="2" charset="2"/>
              <a:buNone/>
              <a:defRPr/>
            </a:pPr>
            <a:r>
              <a:rPr kumimoji="0" lang="zh-CN" altLang="en-US" sz="28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 三、实践性、价值性</a:t>
            </a:r>
            <a:endParaRPr kumimoji="0" lang="zh-CN" altLang="en-US" sz="28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341630" marR="0" lvl="0" indent="-341630" algn="l" defTabSz="914400" rtl="0" eaLnBrk="1" fontAlgn="base" latinLnBrk="0" hangingPunct="1">
              <a:lnSpc>
                <a:spcPct val="105000"/>
              </a:lnSpc>
              <a:spcBef>
                <a:spcPct val="20000"/>
              </a:spcBef>
              <a:spcAft>
                <a:spcPct val="0"/>
              </a:spcAft>
              <a:buClr>
                <a:srgbClr val="8A001A"/>
              </a:buClr>
              <a:buSzPct val="65000"/>
              <a:buFont typeface="Wingdings" panose="05000000000000000000" pitchFamily="2" charset="2"/>
              <a:buNone/>
              <a:defRPr/>
            </a:pPr>
            <a:r>
              <a:rPr kumimoji="0" lang="zh-CN" altLang="en-US" sz="28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 四、参与性、适合性</a:t>
            </a:r>
            <a:endParaRPr kumimoji="0" lang="zh-CN" altLang="en-US" sz="28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1869193" y="3103971"/>
            <a:ext cx="1498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3093" y="3369401"/>
            <a:ext cx="1498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任意多边形 26"/>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1195" y="-1"/>
            <a:ext cx="1417774" cy="723901"/>
            <a:chOff x="-391195" y="-1"/>
            <a:chExt cx="1697596" cy="866775"/>
          </a:xfrm>
        </p:grpSpPr>
        <p:sp>
          <p:nvSpPr>
            <p:cNvPr id="29" name="任意多边形 2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连接符 34"/>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114259" y="24886"/>
            <a:ext cx="7708244"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rgbClr val="FF9409"/>
                </a:solidFill>
                <a:latin typeface="Century Gothic" panose="020B0502020202020204" pitchFamily="34" charset="0"/>
              </a:rPr>
              <a:t>政策支持</a:t>
            </a:r>
            <a:endParaRPr lang="zh-CN" altLang="en-US" b="1" dirty="0">
              <a:solidFill>
                <a:srgbClr val="FF9409"/>
              </a:solidFill>
              <a:latin typeface="Century Gothic" panose="020B0502020202020204" pitchFamily="34" charset="0"/>
            </a:endParaRPr>
          </a:p>
        </p:txBody>
      </p:sp>
      <p:sp>
        <p:nvSpPr>
          <p:cNvPr id="20" name="文本框 19"/>
          <p:cNvSpPr txBox="1"/>
          <p:nvPr/>
        </p:nvSpPr>
        <p:spPr>
          <a:xfrm>
            <a:off x="441084" y="915430"/>
            <a:ext cx="10639460" cy="5245282"/>
          </a:xfrm>
          <a:prstGeom prst="rect">
            <a:avLst/>
          </a:prstGeom>
          <a:noFill/>
          <a:ln>
            <a:noFill/>
          </a:ln>
        </p:spPr>
        <p:txBody>
          <a:bodyPr wrap="square" rtlCol="0" anchor="t">
            <a:spAutoFit/>
          </a:bodyPr>
          <a:lstStyle/>
          <a:p>
            <a:pPr marL="285750" indent="-285750" algn="just">
              <a:lnSpc>
                <a:spcPct val="150000"/>
              </a:lnSpc>
              <a:spcBef>
                <a:spcPts val="30"/>
              </a:spcBef>
              <a:spcAft>
                <a:spcPts val="25"/>
              </a:spcAft>
              <a:buClr>
                <a:srgbClr val="512276"/>
              </a:buClr>
              <a:buFont typeface="Wingdings" panose="05000000000000000000" charset="0"/>
              <a:buChar char="n"/>
            </a:pPr>
            <a:r>
              <a:rPr lang="en-US" altLang="zh-CN" sz="1500" dirty="0">
                <a:latin typeface="+mn-ea"/>
                <a:cs typeface="+mn-ea"/>
                <a:sym typeface="+mn-lt"/>
              </a:rPr>
              <a:t>2017</a:t>
            </a:r>
            <a:r>
              <a:rPr lang="zh-CN" altLang="en-US" sz="1500" dirty="0">
                <a:latin typeface="+mn-ea"/>
                <a:cs typeface="+mn-ea"/>
                <a:sym typeface="+mn-lt"/>
              </a:rPr>
              <a:t>年，中国高等教育学会</a:t>
            </a:r>
            <a:r>
              <a:rPr lang="en-US" altLang="zh-CN" sz="1500" dirty="0">
                <a:latin typeface="+mn-ea"/>
                <a:cs typeface="+mn-ea"/>
                <a:sym typeface="+mn-lt"/>
              </a:rPr>
              <a:t>《</a:t>
            </a:r>
            <a:r>
              <a:rPr lang="zh-CN" altLang="en-US" sz="1500" dirty="0">
                <a:latin typeface="+mn-ea"/>
                <a:cs typeface="+mn-ea"/>
                <a:sym typeface="+mn-lt"/>
              </a:rPr>
              <a:t>高校竞赛评估与管理体系研究</a:t>
            </a:r>
            <a:r>
              <a:rPr lang="en-US" altLang="zh-CN" sz="1500" dirty="0">
                <a:latin typeface="+mn-ea"/>
                <a:cs typeface="+mn-ea"/>
                <a:sym typeface="+mn-lt"/>
              </a:rPr>
              <a:t>》</a:t>
            </a:r>
            <a:r>
              <a:rPr lang="zh-CN" altLang="en-US" sz="1500" dirty="0">
                <a:latin typeface="+mn-ea"/>
                <a:cs typeface="+mn-ea"/>
                <a:sym typeface="+mn-lt"/>
              </a:rPr>
              <a:t>专家工作组在杭州发布</a:t>
            </a:r>
            <a:r>
              <a:rPr lang="en-US" altLang="zh-CN" sz="1500" dirty="0">
                <a:latin typeface="+mn-ea"/>
                <a:cs typeface="+mn-ea"/>
                <a:sym typeface="+mn-lt"/>
              </a:rPr>
              <a:t>《</a:t>
            </a:r>
            <a:r>
              <a:rPr lang="zh-CN" altLang="en-US" sz="1500" dirty="0">
                <a:latin typeface="+mn-ea"/>
                <a:cs typeface="+mn-ea"/>
                <a:sym typeface="+mn-lt"/>
              </a:rPr>
              <a:t>中国高校创新人才培养暨学科竞赛评估结果</a:t>
            </a:r>
            <a:r>
              <a:rPr lang="en-US" altLang="zh-CN" sz="1500" dirty="0">
                <a:latin typeface="+mn-ea"/>
                <a:cs typeface="+mn-ea"/>
                <a:sym typeface="+mn-lt"/>
              </a:rPr>
              <a:t>》</a:t>
            </a:r>
            <a:r>
              <a:rPr lang="zh-CN" altLang="en-US" sz="1500" dirty="0">
                <a:latin typeface="+mn-ea"/>
                <a:cs typeface="+mn-ea"/>
                <a:sym typeface="+mn-lt"/>
              </a:rPr>
              <a:t>中</a:t>
            </a:r>
            <a:r>
              <a:rPr lang="zh-CN" altLang="en-US" sz="1500" dirty="0">
                <a:solidFill>
                  <a:schemeClr val="tx2">
                    <a:lumMod val="75000"/>
                  </a:schemeClr>
                </a:solidFill>
                <a:latin typeface="+mn-ea"/>
                <a:cs typeface="+mn-ea"/>
                <a:sym typeface="+mn-lt"/>
              </a:rPr>
              <a:t>，</a:t>
            </a:r>
            <a:r>
              <a:rPr lang="zh-CN" altLang="en-US" sz="1500" b="1" dirty="0">
                <a:solidFill>
                  <a:srgbClr val="FF0000"/>
                </a:solidFill>
                <a:latin typeface="+mn-ea"/>
                <a:cs typeface="+mn-ea"/>
                <a:sym typeface="+mn-lt"/>
              </a:rPr>
              <a:t>中国“互联网</a:t>
            </a:r>
            <a:r>
              <a:rPr lang="en-US" altLang="zh-CN" sz="1500" b="1" dirty="0">
                <a:solidFill>
                  <a:srgbClr val="FF0000"/>
                </a:solidFill>
                <a:latin typeface="+mn-ea"/>
                <a:cs typeface="+mn-ea"/>
                <a:sym typeface="+mn-lt"/>
              </a:rPr>
              <a:t>+</a:t>
            </a:r>
            <a:r>
              <a:rPr lang="zh-CN" altLang="en-US" sz="1500" b="1" dirty="0">
                <a:solidFill>
                  <a:srgbClr val="FF0000"/>
                </a:solidFill>
                <a:latin typeface="+mn-ea"/>
                <a:cs typeface="+mn-ea"/>
                <a:sym typeface="+mn-lt"/>
              </a:rPr>
              <a:t>”大学生创新创业大赛、“挑战杯”全国大学生课外学术作品竞赛、“挑战杯”中国大学生创业计划大赛暨“创青春”全国大学生创业大赛位列前三名</a:t>
            </a:r>
            <a:r>
              <a:rPr lang="zh-CN" altLang="en-US" sz="1500" dirty="0">
                <a:solidFill>
                  <a:schemeClr val="tx2">
                    <a:lumMod val="75000"/>
                  </a:schemeClr>
                </a:solidFill>
                <a:latin typeface="+mn-ea"/>
                <a:cs typeface="+mn-ea"/>
                <a:sym typeface="+mn-lt"/>
              </a:rPr>
              <a:t>。统称一类甲级赛事</a:t>
            </a:r>
            <a:endParaRPr lang="en-US" altLang="zh-CN" sz="1500" dirty="0">
              <a:solidFill>
                <a:schemeClr val="tx2">
                  <a:lumMod val="75000"/>
                </a:schemeClr>
              </a:solidFill>
              <a:latin typeface="+mn-ea"/>
              <a:cs typeface="+mn-ea"/>
              <a:sym typeface="+mn-lt"/>
            </a:endParaRPr>
          </a:p>
          <a:p>
            <a:pPr marL="285750" indent="-285750" algn="just">
              <a:lnSpc>
                <a:spcPct val="150000"/>
              </a:lnSpc>
              <a:spcBef>
                <a:spcPts val="30"/>
              </a:spcBef>
              <a:spcAft>
                <a:spcPts val="25"/>
              </a:spcAft>
              <a:buClr>
                <a:srgbClr val="512276"/>
              </a:buClr>
              <a:buFont typeface="Wingdings" panose="05000000000000000000" charset="0"/>
              <a:buChar char="n"/>
            </a:pPr>
            <a:r>
              <a:rPr lang="en-US" altLang="zh-CN" sz="1500" dirty="0">
                <a:latin typeface="+mn-ea"/>
                <a:cs typeface="+mn-ea"/>
                <a:sym typeface="+mn-lt"/>
              </a:rPr>
              <a:t>2018</a:t>
            </a:r>
            <a:r>
              <a:rPr lang="zh-CN" altLang="en-US" sz="1500" dirty="0">
                <a:latin typeface="+mn-ea"/>
                <a:cs typeface="+mn-ea"/>
                <a:sym typeface="+mn-lt"/>
              </a:rPr>
              <a:t>年</a:t>
            </a:r>
            <a:r>
              <a:rPr lang="en-US" altLang="zh-CN" sz="1500" dirty="0">
                <a:latin typeface="+mn-ea"/>
                <a:cs typeface="+mn-ea"/>
                <a:sym typeface="+mn-lt"/>
              </a:rPr>
              <a:t>12</a:t>
            </a:r>
            <a:r>
              <a:rPr lang="zh-CN" altLang="en-US" sz="1500" dirty="0">
                <a:latin typeface="+mn-ea"/>
                <a:cs typeface="+mn-ea"/>
                <a:sym typeface="+mn-lt"/>
              </a:rPr>
              <a:t>月</a:t>
            </a:r>
            <a:r>
              <a:rPr lang="en-US" altLang="zh-CN" sz="1500" dirty="0">
                <a:latin typeface="+mn-ea"/>
                <a:cs typeface="+mn-ea"/>
                <a:sym typeface="+mn-lt"/>
              </a:rPr>
              <a:t>5</a:t>
            </a:r>
            <a:r>
              <a:rPr lang="zh-CN" altLang="en-US" sz="1500" dirty="0">
                <a:latin typeface="+mn-ea"/>
                <a:cs typeface="+mn-ea"/>
                <a:sym typeface="+mn-lt"/>
              </a:rPr>
              <a:t>日，教育部官网发布</a:t>
            </a:r>
            <a:r>
              <a:rPr lang="en-US" altLang="zh-CN" sz="1500" dirty="0">
                <a:latin typeface="+mn-ea"/>
                <a:cs typeface="+mn-ea"/>
                <a:sym typeface="+mn-lt"/>
              </a:rPr>
              <a:t>《</a:t>
            </a:r>
            <a:r>
              <a:rPr lang="zh-CN" altLang="en-US" sz="1500" dirty="0">
                <a:latin typeface="+mn-ea"/>
                <a:cs typeface="+mn-ea"/>
                <a:sym typeface="+mn-lt"/>
              </a:rPr>
              <a:t>教育部关于做好</a:t>
            </a:r>
            <a:r>
              <a:rPr lang="en-US" altLang="zh-CN" sz="1500" dirty="0">
                <a:latin typeface="+mn-ea"/>
                <a:cs typeface="+mn-ea"/>
                <a:sym typeface="+mn-lt"/>
              </a:rPr>
              <a:t>2019</a:t>
            </a:r>
            <a:r>
              <a:rPr lang="zh-CN" altLang="en-US" sz="1500" dirty="0">
                <a:latin typeface="+mn-ea"/>
                <a:cs typeface="+mn-ea"/>
                <a:sym typeface="+mn-lt"/>
              </a:rPr>
              <a:t>届全国普通高等学校毕业生就业创业工作的通知</a:t>
            </a:r>
            <a:r>
              <a:rPr lang="en-US" altLang="zh-CN" sz="1500" dirty="0">
                <a:latin typeface="+mn-ea"/>
                <a:cs typeface="+mn-ea"/>
                <a:sym typeface="+mn-lt"/>
              </a:rPr>
              <a:t>》</a:t>
            </a:r>
            <a:r>
              <a:rPr lang="zh-CN" altLang="en-US" sz="1500" dirty="0">
                <a:latin typeface="+mn-ea"/>
                <a:cs typeface="+mn-ea"/>
                <a:sym typeface="+mn-lt"/>
              </a:rPr>
              <a:t>（教学</a:t>
            </a:r>
            <a:r>
              <a:rPr lang="en-US" altLang="zh-CN" sz="1500" dirty="0">
                <a:latin typeface="+mn-ea"/>
                <a:cs typeface="+mn-ea"/>
                <a:sym typeface="+mn-lt"/>
              </a:rPr>
              <a:t>〔2018〕8</a:t>
            </a:r>
            <a:r>
              <a:rPr lang="zh-CN" altLang="en-US" sz="1500" dirty="0">
                <a:latin typeface="+mn-ea"/>
                <a:cs typeface="+mn-ea"/>
                <a:sym typeface="+mn-lt"/>
              </a:rPr>
              <a:t>号）中指出，“</a:t>
            </a:r>
            <a:r>
              <a:rPr lang="zh-CN" altLang="en-US" sz="1500" b="1" dirty="0">
                <a:solidFill>
                  <a:srgbClr val="FF0000"/>
                </a:solidFill>
                <a:latin typeface="+mn-ea"/>
                <a:cs typeface="+mn-ea"/>
                <a:sym typeface="+mn-lt"/>
              </a:rPr>
              <a:t>允许本科生用创业成果申请学位论文答辩”</a:t>
            </a:r>
            <a:r>
              <a:rPr lang="zh-CN" altLang="en-US" sz="1500" b="1" dirty="0">
                <a:latin typeface="+mn-ea"/>
                <a:cs typeface="+mn-ea"/>
                <a:sym typeface="+mn-lt"/>
              </a:rPr>
              <a:t>。</a:t>
            </a:r>
            <a:endParaRPr lang="en-US" altLang="zh-CN" sz="1500" b="1" dirty="0">
              <a:latin typeface="+mn-ea"/>
              <a:cs typeface="+mn-ea"/>
              <a:sym typeface="+mn-lt"/>
            </a:endParaRPr>
          </a:p>
          <a:p>
            <a:pPr marL="285750" indent="-285750" algn="just">
              <a:lnSpc>
                <a:spcPct val="150000"/>
              </a:lnSpc>
              <a:spcBef>
                <a:spcPts val="30"/>
              </a:spcBef>
              <a:spcAft>
                <a:spcPts val="25"/>
              </a:spcAft>
              <a:buClr>
                <a:srgbClr val="512276"/>
              </a:buClr>
              <a:buFont typeface="Wingdings" panose="05000000000000000000" charset="0"/>
              <a:buChar char="n"/>
            </a:pPr>
            <a:r>
              <a:rPr lang="en-US" altLang="zh-CN" sz="1500" dirty="0">
                <a:latin typeface="+mn-ea"/>
              </a:rPr>
              <a:t>2019</a:t>
            </a:r>
            <a:r>
              <a:rPr lang="zh-CN" altLang="zh-CN" sz="1500" dirty="0">
                <a:latin typeface="+mn-ea"/>
              </a:rPr>
              <a:t>年</a:t>
            </a:r>
            <a:r>
              <a:rPr lang="en-US" altLang="zh-CN" sz="1500" dirty="0">
                <a:latin typeface="+mn-ea"/>
              </a:rPr>
              <a:t>4</a:t>
            </a:r>
            <a:r>
              <a:rPr lang="zh-CN" altLang="zh-CN" sz="1500" dirty="0">
                <a:latin typeface="+mn-ea"/>
              </a:rPr>
              <a:t>月</a:t>
            </a:r>
            <a:r>
              <a:rPr lang="en-US" altLang="zh-CN" sz="1500" dirty="0">
                <a:latin typeface="+mn-ea"/>
              </a:rPr>
              <a:t>18</a:t>
            </a:r>
            <a:r>
              <a:rPr lang="zh-CN" altLang="zh-CN" sz="1500" dirty="0">
                <a:latin typeface="+mn-ea"/>
              </a:rPr>
              <a:t>日，科技部、教育部印发《关于促进国家大学科技园创新发展的指导意见》，强调大学双创主体要整合高水平创新网络与平台，建立科技成果信息汇交工作机制，建设创业教育与实践平台。</a:t>
            </a:r>
            <a:endParaRPr lang="en-US" altLang="zh-CN" sz="1500" dirty="0">
              <a:latin typeface="+mn-ea"/>
            </a:endParaRPr>
          </a:p>
          <a:p>
            <a:pPr marL="285750" indent="-285750" algn="just">
              <a:lnSpc>
                <a:spcPct val="150000"/>
              </a:lnSpc>
              <a:spcBef>
                <a:spcPts val="30"/>
              </a:spcBef>
              <a:spcAft>
                <a:spcPts val="25"/>
              </a:spcAft>
              <a:buClr>
                <a:srgbClr val="512276"/>
              </a:buClr>
              <a:buFont typeface="Wingdings" panose="05000000000000000000" charset="0"/>
              <a:buChar char="n"/>
            </a:pPr>
            <a:r>
              <a:rPr lang="en-US" altLang="zh-CN" sz="1500" dirty="0">
                <a:latin typeface="+mn-ea"/>
                <a:cs typeface="+mn-ea"/>
                <a:sym typeface="+mn-lt"/>
              </a:rPr>
              <a:t>2019</a:t>
            </a:r>
            <a:r>
              <a:rPr lang="zh-CN" altLang="en-US" sz="1500" dirty="0">
                <a:latin typeface="+mn-ea"/>
                <a:cs typeface="+mn-ea"/>
                <a:sym typeface="+mn-lt"/>
              </a:rPr>
              <a:t>年</a:t>
            </a:r>
            <a:r>
              <a:rPr lang="en-US" altLang="zh-CN" sz="1500" dirty="0">
                <a:latin typeface="+mn-ea"/>
                <a:cs typeface="+mn-ea"/>
                <a:sym typeface="+mn-lt"/>
              </a:rPr>
              <a:t>6</a:t>
            </a:r>
            <a:r>
              <a:rPr lang="zh-CN" altLang="en-US" sz="1500" dirty="0">
                <a:latin typeface="+mn-ea"/>
                <a:cs typeface="+mn-ea"/>
                <a:sym typeface="+mn-lt"/>
              </a:rPr>
              <a:t>月，李克强总理出席在杭州市举行的全国“双创”活动周时指出，“大众创业万众创新实质是通过改革解放和发展生产力，调动亿万市场主体积极性和社会创造活力，更大限度激发每个人的潜能潜质。”</a:t>
            </a:r>
            <a:endParaRPr lang="en-US" altLang="zh-CN" sz="1500" dirty="0">
              <a:latin typeface="+mn-ea"/>
              <a:cs typeface="+mn-ea"/>
              <a:sym typeface="+mn-lt"/>
            </a:endParaRPr>
          </a:p>
          <a:p>
            <a:pPr marL="285750" indent="-285750" algn="just">
              <a:lnSpc>
                <a:spcPct val="150000"/>
              </a:lnSpc>
              <a:spcBef>
                <a:spcPts val="30"/>
              </a:spcBef>
              <a:spcAft>
                <a:spcPts val="25"/>
              </a:spcAft>
              <a:buClr>
                <a:srgbClr val="512276"/>
              </a:buClr>
              <a:buFont typeface="Wingdings" panose="05000000000000000000" charset="0"/>
              <a:buChar char="n"/>
            </a:pPr>
            <a:r>
              <a:rPr lang="en-US" altLang="zh-CN" sz="1500" dirty="0">
                <a:latin typeface="+mn-ea"/>
              </a:rPr>
              <a:t>2019</a:t>
            </a:r>
            <a:r>
              <a:rPr lang="zh-CN" altLang="zh-CN" sz="1500" dirty="0">
                <a:latin typeface="+mn-ea"/>
              </a:rPr>
              <a:t>年</a:t>
            </a:r>
            <a:r>
              <a:rPr lang="en-US" altLang="zh-CN" sz="1500" dirty="0">
                <a:latin typeface="+mn-ea"/>
              </a:rPr>
              <a:t>6</a:t>
            </a:r>
            <a:r>
              <a:rPr lang="zh-CN" altLang="zh-CN" sz="1500" dirty="0">
                <a:latin typeface="+mn-ea"/>
              </a:rPr>
              <a:t>月，教育部提出要将中国“互联网</a:t>
            </a:r>
            <a:r>
              <a:rPr lang="en-US" altLang="zh-CN" sz="1500" dirty="0">
                <a:latin typeface="+mn-ea"/>
              </a:rPr>
              <a:t>+</a:t>
            </a:r>
            <a:r>
              <a:rPr lang="zh-CN" altLang="zh-CN" sz="1500" dirty="0">
                <a:latin typeface="+mn-ea"/>
              </a:rPr>
              <a:t>”大赛打造为最生动的创新课、最有温度的思政课，全力谱写高等教育的“奋进之笔”。</a:t>
            </a:r>
            <a:endParaRPr lang="en-US" altLang="zh-CN" sz="1500" dirty="0">
              <a:latin typeface="+mn-ea"/>
            </a:endParaRPr>
          </a:p>
          <a:p>
            <a:pPr marL="285750" indent="-285750" algn="just">
              <a:lnSpc>
                <a:spcPct val="150000"/>
              </a:lnSpc>
              <a:spcBef>
                <a:spcPts val="30"/>
              </a:spcBef>
              <a:spcAft>
                <a:spcPts val="25"/>
              </a:spcAft>
              <a:buClr>
                <a:srgbClr val="512276"/>
              </a:buClr>
              <a:buFont typeface="Wingdings" panose="05000000000000000000" charset="0"/>
              <a:buChar char="n"/>
            </a:pPr>
            <a:r>
              <a:rPr lang="en-US" altLang="zh-CN" sz="1500" dirty="0">
                <a:latin typeface="+mn-ea"/>
                <a:cs typeface="+mn-ea"/>
                <a:sym typeface="+mn-lt"/>
              </a:rPr>
              <a:t>2019</a:t>
            </a:r>
            <a:r>
              <a:rPr lang="zh-CN" altLang="en-US" sz="1500" dirty="0">
                <a:latin typeface="+mn-ea"/>
                <a:cs typeface="+mn-ea"/>
                <a:sym typeface="+mn-lt"/>
              </a:rPr>
              <a:t>年</a:t>
            </a:r>
            <a:r>
              <a:rPr lang="en-US" altLang="zh-CN" sz="1500" dirty="0">
                <a:latin typeface="+mn-ea"/>
                <a:cs typeface="+mn-ea"/>
                <a:sym typeface="+mn-lt"/>
              </a:rPr>
              <a:t>9</a:t>
            </a:r>
            <a:r>
              <a:rPr lang="zh-CN" altLang="en-US" sz="1500" dirty="0">
                <a:latin typeface="+mn-ea"/>
                <a:cs typeface="+mn-ea"/>
                <a:sym typeface="+mn-lt"/>
              </a:rPr>
              <a:t>月</a:t>
            </a:r>
            <a:r>
              <a:rPr lang="en-US" altLang="zh-CN" sz="1500" dirty="0">
                <a:latin typeface="+mn-ea"/>
                <a:cs typeface="+mn-ea"/>
                <a:sym typeface="+mn-lt"/>
              </a:rPr>
              <a:t>18</a:t>
            </a:r>
            <a:r>
              <a:rPr lang="zh-CN" altLang="en-US" sz="1500" dirty="0">
                <a:latin typeface="+mn-ea"/>
                <a:cs typeface="+mn-ea"/>
                <a:sym typeface="+mn-lt"/>
              </a:rPr>
              <a:t>日，教财函</a:t>
            </a:r>
            <a:r>
              <a:rPr lang="en-US" altLang="zh-CN" sz="1500" dirty="0">
                <a:latin typeface="+mn-ea"/>
                <a:cs typeface="+mn-ea"/>
                <a:sym typeface="+mn-lt"/>
              </a:rPr>
              <a:t>〔2019105</a:t>
            </a:r>
            <a:r>
              <a:rPr lang="en-US" altLang="zh-CN" sz="1500" dirty="0"/>
              <a:t>〕</a:t>
            </a:r>
            <a:r>
              <a:rPr lang="zh-CN" altLang="en-US" sz="1500" dirty="0">
                <a:latin typeface="+mn-ea"/>
                <a:cs typeface="+mn-ea"/>
                <a:sym typeface="+mn-lt"/>
              </a:rPr>
              <a:t>号，教育部、财政部关于印发</a:t>
            </a:r>
            <a:r>
              <a:rPr lang="en-US" altLang="zh-CN" sz="1500" dirty="0">
                <a:latin typeface="+mn-ea"/>
                <a:cs typeface="+mn-ea"/>
                <a:sym typeface="+mn-lt"/>
              </a:rPr>
              <a:t>《</a:t>
            </a:r>
            <a:r>
              <a:rPr lang="zh-CN" altLang="en-US" sz="1500" dirty="0">
                <a:latin typeface="+mn-ea"/>
                <a:cs typeface="+mn-ea"/>
                <a:sym typeface="+mn-lt"/>
              </a:rPr>
              <a:t>本专科生国家奖学金评审办法</a:t>
            </a:r>
            <a:r>
              <a:rPr lang="en-US" altLang="zh-CN" sz="1500" dirty="0">
                <a:latin typeface="+mn-ea"/>
                <a:cs typeface="+mn-ea"/>
                <a:sym typeface="+mn-lt"/>
              </a:rPr>
              <a:t>》</a:t>
            </a:r>
            <a:r>
              <a:rPr lang="zh-CN" altLang="en-US" sz="1500" dirty="0">
                <a:latin typeface="+mn-ea"/>
                <a:cs typeface="+mn-ea"/>
                <a:sym typeface="+mn-lt"/>
              </a:rPr>
              <a:t>的通知中明确指出，学习成绩排名和综合考评成绩排名没有进入前</a:t>
            </a:r>
            <a:r>
              <a:rPr lang="en-US" altLang="zh-CN" sz="1500" dirty="0">
                <a:latin typeface="+mn-ea"/>
                <a:cs typeface="+mn-ea"/>
                <a:sym typeface="+mn-lt"/>
              </a:rPr>
              <a:t>10%</a:t>
            </a:r>
            <a:r>
              <a:rPr lang="zh-CN" altLang="en-US" sz="1500" dirty="0">
                <a:latin typeface="+mn-ea"/>
                <a:cs typeface="+mn-ea"/>
                <a:sym typeface="+mn-lt"/>
              </a:rPr>
              <a:t>，但达到前</a:t>
            </a:r>
            <a:r>
              <a:rPr lang="en-US" altLang="zh-CN" sz="1500" dirty="0">
                <a:latin typeface="+mn-ea"/>
                <a:cs typeface="+mn-ea"/>
                <a:sym typeface="+mn-lt"/>
              </a:rPr>
              <a:t>30%</a:t>
            </a:r>
            <a:r>
              <a:rPr lang="zh-CN" altLang="en-US" sz="1500" dirty="0">
                <a:latin typeface="+mn-ea"/>
                <a:cs typeface="+mn-ea"/>
                <a:sym typeface="+mn-lt"/>
              </a:rPr>
              <a:t>（含</a:t>
            </a:r>
            <a:r>
              <a:rPr lang="en-US" altLang="zh-CN" sz="1500" dirty="0">
                <a:latin typeface="+mn-ea"/>
                <a:cs typeface="+mn-ea"/>
                <a:sym typeface="+mn-lt"/>
              </a:rPr>
              <a:t>30%</a:t>
            </a:r>
            <a:r>
              <a:rPr lang="zh-CN" altLang="en-US" sz="1500" dirty="0">
                <a:latin typeface="+mn-ea"/>
                <a:cs typeface="+mn-ea"/>
                <a:sym typeface="+mn-lt"/>
              </a:rPr>
              <a:t>）的学生，如在其他方面表现非常突出，也可申请本专科生国家奖学金，</a:t>
            </a:r>
            <a:r>
              <a:rPr lang="zh-CN" altLang="en-US" sz="1500" b="1" dirty="0">
                <a:solidFill>
                  <a:srgbClr val="FF0000"/>
                </a:solidFill>
                <a:latin typeface="+mn-ea"/>
                <a:cs typeface="+mn-ea"/>
                <a:sym typeface="+mn-lt"/>
              </a:rPr>
              <a:t>其他方面是指在学科竞赛方面取得显著成绩，在国际和全国性专业学科竞赛、课外学术科技竞赛、中国“互联网</a:t>
            </a:r>
            <a:r>
              <a:rPr lang="en-US" altLang="zh-CN" sz="1500" b="1" dirty="0">
                <a:solidFill>
                  <a:srgbClr val="FF0000"/>
                </a:solidFill>
                <a:latin typeface="+mn-ea"/>
                <a:cs typeface="+mn-ea"/>
                <a:sym typeface="+mn-lt"/>
              </a:rPr>
              <a:t>+”</a:t>
            </a:r>
            <a:r>
              <a:rPr lang="zh-CN" altLang="en-US" sz="1500" b="1" dirty="0">
                <a:solidFill>
                  <a:srgbClr val="FF0000"/>
                </a:solidFill>
                <a:latin typeface="+mn-ea"/>
                <a:cs typeface="+mn-ea"/>
                <a:sym typeface="+mn-lt"/>
              </a:rPr>
              <a:t>大学生创新创业大赛、全国职业院校技能大赛等竞赛中获一等奖（或金奖）及以上奖励</a:t>
            </a:r>
            <a:r>
              <a:rPr lang="zh-CN" altLang="en-US" sz="1500" dirty="0">
                <a:latin typeface="+mn-ea"/>
                <a:cs typeface="+mn-ea"/>
                <a:sym typeface="+mn-lt"/>
              </a:rPr>
              <a:t>。</a:t>
            </a:r>
            <a:endParaRPr lang="en-US" altLang="zh-CN" sz="1500" dirty="0">
              <a:latin typeface="+mn-ea"/>
              <a:cs typeface="+mn-ea"/>
              <a:sym typeface="+mn-lt"/>
            </a:endParaRPr>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Line 5"/>
          <p:cNvSpPr/>
          <p:nvPr/>
        </p:nvSpPr>
        <p:spPr>
          <a:xfrm>
            <a:off x="838200" y="2032000"/>
            <a:ext cx="7766050" cy="0"/>
          </a:xfrm>
          <a:prstGeom prst="line">
            <a:avLst/>
          </a:prstGeom>
          <a:ln w="38100" cap="flat" cmpd="sng">
            <a:solidFill>
              <a:schemeClr val="tx1"/>
            </a:solidFill>
            <a:prstDash val="solid"/>
            <a:headEnd type="none" w="med" len="med"/>
            <a:tailEnd type="none" w="med" len="med"/>
          </a:ln>
        </p:spPr>
      </p:sp>
      <p:sp>
        <p:nvSpPr>
          <p:cNvPr id="14" name="Rectangle 5"/>
          <p:cNvSpPr txBox="1">
            <a:spLocks noChangeArrowheads="1"/>
          </p:cNvSpPr>
          <p:nvPr/>
        </p:nvSpPr>
        <p:spPr bwMode="auto">
          <a:xfrm>
            <a:off x="971550" y="2133600"/>
            <a:ext cx="7848600" cy="3959696"/>
          </a:xfrm>
          <a:prstGeom prst="rect">
            <a:avLst/>
          </a:prstGeom>
          <a:noFill/>
          <a:ln w="9525">
            <a:noFill/>
            <a:miter lim="800000"/>
          </a:ln>
        </p:spPr>
        <p:txBody>
          <a:bodyPr/>
          <a:lstStyle/>
          <a:p>
            <a:pPr marL="342900" marR="0" indent="-342900" defTabSz="914400" eaLnBrk="1" hangingPunct="1">
              <a:lnSpc>
                <a:spcPct val="150000"/>
              </a:lnSpc>
              <a:buClrTx/>
              <a:buSzTx/>
              <a:buFont typeface="Arial" panose="020B0604020202020204" pitchFamily="34" charset="0"/>
              <a:defRPr/>
            </a:pPr>
            <a:r>
              <a:rPr kumimoji="0" lang="zh-CN" altLang="en-US" b="1" kern="1200" cap="none" spc="0" normalizeH="0" baseline="0" noProof="0" dirty="0" smtClean="0">
                <a:latin typeface="Arial" panose="020B0604020202020204" pitchFamily="34" charset="0"/>
                <a:ea typeface="宋体" panose="02010600030101010101" pitchFamily="2" charset="-122"/>
                <a:cs typeface="+mn-cs"/>
              </a:rPr>
              <a:t>● </a:t>
            </a:r>
            <a:r>
              <a:rPr kumimoji="0" lang="zh-CN" altLang="en-US" sz="2400" b="1" kern="1200" cap="none" spc="0" normalizeH="0" baseline="0" noProof="0" dirty="0" smtClean="0">
                <a:latin typeface="Arial" panose="020B0604020202020204" pitchFamily="34" charset="0"/>
                <a:ea typeface="宋体" panose="02010600030101010101" pitchFamily="2" charset="-122"/>
                <a:cs typeface="+mn-cs"/>
              </a:rPr>
              <a:t>选题</a:t>
            </a:r>
            <a:r>
              <a:rPr kumimoji="0" lang="zh-CN" altLang="en-US" sz="2400" b="1" kern="1200" cap="none" spc="0" normalizeH="0" baseline="0" noProof="0" dirty="0">
                <a:latin typeface="Arial" panose="020B0604020202020204" pitchFamily="34" charset="0"/>
                <a:ea typeface="宋体" panose="02010600030101010101" pitchFamily="2" charset="-122"/>
                <a:cs typeface="+mn-cs"/>
              </a:rPr>
              <a:t>恰当，科学规范，有一定的可行性 。</a:t>
            </a:r>
            <a:endParaRPr kumimoji="0" lang="zh-CN" altLang="en-US" sz="2400" b="1" kern="1200" cap="none" spc="0" normalizeH="0" baseline="0" noProof="0" dirty="0">
              <a:latin typeface="Arial" panose="020B0604020202020204" pitchFamily="34" charset="0"/>
              <a:ea typeface="宋体" panose="02010600030101010101" pitchFamily="2" charset="-122"/>
              <a:cs typeface="+mn-cs"/>
            </a:endParaRPr>
          </a:p>
          <a:p>
            <a:pPr marL="342900" marR="0" indent="-342900" defTabSz="914400" eaLnBrk="1" hangingPunct="1">
              <a:lnSpc>
                <a:spcPct val="150000"/>
              </a:lnSpc>
              <a:buClrTx/>
              <a:buSzTx/>
              <a:buFont typeface="Arial" panose="020B0604020202020204" pitchFamily="34" charset="0"/>
              <a:defRPr/>
            </a:pPr>
            <a:r>
              <a:rPr kumimoji="0" lang="zh-CN" altLang="en-US" b="1" kern="1200" cap="none" spc="0" normalizeH="0" baseline="0" noProof="0" dirty="0" smtClean="0">
                <a:latin typeface="Arial" panose="020B0604020202020204" pitchFamily="34" charset="0"/>
                <a:ea typeface="宋体" panose="02010600030101010101" pitchFamily="2" charset="-122"/>
                <a:cs typeface="+mn-cs"/>
              </a:rPr>
              <a:t>● </a:t>
            </a:r>
            <a:r>
              <a:rPr kumimoji="0" lang="zh-CN" altLang="en-US" sz="2400" b="1" kern="1200" cap="none" spc="0" normalizeH="0" baseline="0" noProof="0" dirty="0" smtClean="0">
                <a:latin typeface="Arial" panose="020B0604020202020204" pitchFamily="34" charset="0"/>
                <a:ea typeface="宋体" panose="02010600030101010101" pitchFamily="2" charset="-122"/>
                <a:cs typeface="+mn-cs"/>
              </a:rPr>
              <a:t>研究</a:t>
            </a:r>
            <a:r>
              <a:rPr kumimoji="0" lang="zh-CN" altLang="en-US" sz="2400" b="1" kern="1200" cap="none" spc="0" normalizeH="0" baseline="0" noProof="0" dirty="0">
                <a:latin typeface="Arial" panose="020B0604020202020204" pitchFamily="34" charset="0"/>
                <a:ea typeface="宋体" panose="02010600030101010101" pitchFamily="2" charset="-122"/>
                <a:cs typeface="+mn-cs"/>
              </a:rPr>
              <a:t>方法合理，逻辑严密，立论有据。</a:t>
            </a:r>
            <a:endParaRPr kumimoji="0" lang="zh-CN" altLang="en-US" sz="2400" b="1" kern="1200" cap="none" spc="0" normalizeH="0" baseline="0" noProof="0" dirty="0">
              <a:latin typeface="Arial" panose="020B0604020202020204" pitchFamily="34" charset="0"/>
              <a:ea typeface="宋体" panose="02010600030101010101" pitchFamily="2" charset="-122"/>
              <a:cs typeface="+mn-cs"/>
            </a:endParaRPr>
          </a:p>
          <a:p>
            <a:pPr marL="342900" marR="0" indent="-342900" defTabSz="914400" eaLnBrk="1" hangingPunct="1">
              <a:lnSpc>
                <a:spcPct val="150000"/>
              </a:lnSpc>
              <a:buClrTx/>
              <a:buSzTx/>
              <a:buFont typeface="Arial" panose="020B0604020202020204" pitchFamily="34" charset="0"/>
              <a:defRPr/>
            </a:pPr>
            <a:r>
              <a:rPr kumimoji="0" lang="zh-CN" altLang="en-US" b="1" kern="1200" cap="none" spc="0" normalizeH="0" baseline="0" noProof="0" dirty="0" smtClean="0">
                <a:latin typeface="Arial" panose="020B0604020202020204" pitchFamily="34" charset="0"/>
                <a:ea typeface="宋体" panose="02010600030101010101" pitchFamily="2" charset="-122"/>
                <a:cs typeface="+mn-cs"/>
              </a:rPr>
              <a:t>● </a:t>
            </a:r>
            <a:r>
              <a:rPr kumimoji="0" lang="zh-CN" altLang="en-US" sz="2400" b="1" kern="1200" cap="none" spc="0" normalizeH="0" baseline="0" noProof="0" dirty="0" smtClean="0">
                <a:latin typeface="Arial" panose="020B0604020202020204" pitchFamily="34" charset="0"/>
                <a:ea typeface="宋体" panose="02010600030101010101" pitchFamily="2" charset="-122"/>
                <a:cs typeface="+mn-cs"/>
              </a:rPr>
              <a:t>内容</a:t>
            </a:r>
            <a:r>
              <a:rPr kumimoji="0" lang="zh-CN" altLang="en-US" sz="2400" b="1" kern="1200" cap="none" spc="0" normalizeH="0" baseline="0" noProof="0" dirty="0">
                <a:latin typeface="Arial" panose="020B0604020202020204" pitchFamily="34" charset="0"/>
                <a:ea typeface="宋体" panose="02010600030101010101" pitchFamily="2" charset="-122"/>
                <a:cs typeface="+mn-cs"/>
              </a:rPr>
              <a:t>完整，主线贯穿，脉络清晰，勇于舍弃冗余。</a:t>
            </a:r>
            <a:endParaRPr kumimoji="0" lang="zh-CN" altLang="en-US" sz="2400" b="1" kern="1200" cap="none" spc="0" normalizeH="0" baseline="0" noProof="0" dirty="0">
              <a:latin typeface="Arial" panose="020B0604020202020204" pitchFamily="34" charset="0"/>
              <a:ea typeface="宋体" panose="02010600030101010101" pitchFamily="2" charset="-122"/>
              <a:cs typeface="+mn-cs"/>
            </a:endParaRPr>
          </a:p>
          <a:p>
            <a:pPr marL="342900" marR="0" indent="-342900" defTabSz="914400" eaLnBrk="1" hangingPunct="1">
              <a:lnSpc>
                <a:spcPct val="150000"/>
              </a:lnSpc>
              <a:buClrTx/>
              <a:buSzTx/>
              <a:buFont typeface="Arial" panose="020B0604020202020204" pitchFamily="34" charset="0"/>
              <a:defRPr/>
            </a:pPr>
            <a:r>
              <a:rPr kumimoji="0" lang="zh-CN" altLang="en-US" b="1" kern="1200" cap="none" spc="0" normalizeH="0" baseline="0" noProof="0" dirty="0" smtClean="0">
                <a:latin typeface="Arial" panose="020B0604020202020204" pitchFamily="34" charset="0"/>
                <a:ea typeface="宋体" panose="02010600030101010101" pitchFamily="2" charset="-122"/>
                <a:cs typeface="+mn-cs"/>
              </a:rPr>
              <a:t>● </a:t>
            </a:r>
            <a:r>
              <a:rPr kumimoji="0" lang="zh-CN" altLang="en-US" sz="2400" b="1" kern="1200" cap="none" spc="0" normalizeH="0" baseline="0" noProof="0" dirty="0" smtClean="0">
                <a:latin typeface="Arial" panose="020B0604020202020204" pitchFamily="34" charset="0"/>
                <a:ea typeface="宋体" panose="02010600030101010101" pitchFamily="2" charset="-122"/>
                <a:cs typeface="+mn-cs"/>
              </a:rPr>
              <a:t>数据</a:t>
            </a:r>
            <a:r>
              <a:rPr kumimoji="0" lang="zh-CN" altLang="en-US" sz="2400" b="1" kern="1200" cap="none" spc="0" normalizeH="0" baseline="0" noProof="0" dirty="0">
                <a:latin typeface="Arial" panose="020B0604020202020204" pitchFamily="34" charset="0"/>
                <a:ea typeface="宋体" panose="02010600030101010101" pitchFamily="2" charset="-122"/>
                <a:cs typeface="+mn-cs"/>
              </a:rPr>
              <a:t>可靠，忠于研究资料的原始性，切忌构想理论假设。</a:t>
            </a:r>
            <a:endParaRPr kumimoji="0" lang="zh-CN" altLang="en-US" sz="2400" b="1" kern="1200" cap="none" spc="0" normalizeH="0" baseline="0" noProof="0" dirty="0">
              <a:latin typeface="Arial" panose="020B0604020202020204" pitchFamily="34" charset="0"/>
              <a:ea typeface="宋体" panose="02010600030101010101" pitchFamily="2" charset="-122"/>
              <a:cs typeface="+mn-cs"/>
            </a:endParaRPr>
          </a:p>
          <a:p>
            <a:pPr marL="342900" marR="0" indent="-342900" defTabSz="914400" eaLnBrk="1" hangingPunct="1">
              <a:lnSpc>
                <a:spcPct val="150000"/>
              </a:lnSpc>
              <a:buClrTx/>
              <a:buSzTx/>
              <a:buFont typeface="Arial" panose="020B0604020202020204" pitchFamily="34" charset="0"/>
              <a:defRPr/>
            </a:pPr>
            <a:r>
              <a:rPr kumimoji="0" lang="zh-CN" altLang="en-US" b="1" kern="1200" cap="none" spc="0" normalizeH="0" baseline="0" noProof="0" dirty="0" smtClean="0">
                <a:latin typeface="Arial" panose="020B0604020202020204" pitchFamily="34" charset="0"/>
                <a:ea typeface="宋体" panose="02010600030101010101" pitchFamily="2" charset="-122"/>
                <a:cs typeface="+mn-cs"/>
              </a:rPr>
              <a:t>● </a:t>
            </a:r>
            <a:r>
              <a:rPr kumimoji="0" lang="zh-CN" altLang="en-US" sz="2400" b="1" kern="1200" cap="none" spc="0" normalizeH="0" baseline="0" noProof="0" dirty="0" smtClean="0">
                <a:latin typeface="Arial" panose="020B0604020202020204" pitchFamily="34" charset="0"/>
                <a:ea typeface="宋体" panose="02010600030101010101" pitchFamily="2" charset="-122"/>
                <a:cs typeface="+mn-cs"/>
              </a:rPr>
              <a:t>作品</a:t>
            </a:r>
            <a:r>
              <a:rPr kumimoji="0" lang="zh-CN" altLang="en-US" sz="2400" b="1" kern="1200" cap="none" spc="0" normalizeH="0" baseline="0" noProof="0" dirty="0">
                <a:latin typeface="Arial" panose="020B0604020202020204" pitchFamily="34" charset="0"/>
                <a:ea typeface="宋体" panose="02010600030101010101" pitchFamily="2" charset="-122"/>
                <a:cs typeface="+mn-cs"/>
              </a:rPr>
              <a:t>要有一定的成果，例如专利、论文等</a:t>
            </a:r>
            <a:r>
              <a:rPr kumimoji="0" lang="zh-CN" altLang="en-US" sz="2400" b="1" kern="1200" cap="none" spc="0" normalizeH="0" baseline="0" noProof="0" dirty="0" smtClean="0">
                <a:latin typeface="Arial" panose="020B0604020202020204" pitchFamily="34" charset="0"/>
                <a:ea typeface="宋体" panose="02010600030101010101" pitchFamily="2" charset="-122"/>
                <a:cs typeface="+mn-cs"/>
              </a:rPr>
              <a:t>。</a:t>
            </a:r>
            <a:endParaRPr kumimoji="0" lang="en-US" altLang="zh-CN" sz="2400" b="1" kern="1200" cap="none" spc="0" normalizeH="0" baseline="0" noProof="0" dirty="0" smtClean="0">
              <a:latin typeface="Arial" panose="020B0604020202020204" pitchFamily="34" charset="0"/>
              <a:ea typeface="宋体" panose="02010600030101010101" pitchFamily="2" charset="-122"/>
              <a:cs typeface="+mn-cs"/>
            </a:endParaRPr>
          </a:p>
          <a:p>
            <a:pPr marL="342900" marR="0" indent="-342900" defTabSz="914400" eaLnBrk="1" hangingPunct="1">
              <a:lnSpc>
                <a:spcPct val="150000"/>
              </a:lnSpc>
              <a:buClrTx/>
              <a:buSzTx/>
              <a:buFont typeface="Arial" panose="020B0604020202020204" pitchFamily="34" charset="0"/>
              <a:defRPr/>
            </a:pPr>
            <a:endParaRPr kumimoji="0" lang="en-US" altLang="zh-CN" sz="2400" b="1" kern="1200" cap="none" spc="0" normalizeH="0" baseline="0" noProof="0" dirty="0" smtClean="0">
              <a:latin typeface="Arial" panose="020B0604020202020204" pitchFamily="34" charset="0"/>
              <a:ea typeface="宋体" panose="02010600030101010101" pitchFamily="2" charset="-122"/>
              <a:cs typeface="+mn-cs"/>
            </a:endParaRPr>
          </a:p>
          <a:p>
            <a:pPr marL="342900" marR="0" indent="-342900" defTabSz="914400" eaLnBrk="1" hangingPunct="1">
              <a:lnSpc>
                <a:spcPct val="150000"/>
              </a:lnSpc>
              <a:buClrTx/>
              <a:buSzTx/>
              <a:buFont typeface="Arial" panose="020B0604020202020204" pitchFamily="34" charset="0"/>
              <a:defRPr/>
            </a:pPr>
            <a:endParaRPr kumimoji="0" lang="zh-CN" altLang="en-US" sz="1600" kern="1200" cap="none" spc="0" normalizeH="0" baseline="0" noProof="0" dirty="0">
              <a:effectLst>
                <a:outerShdw blurRad="38100" dist="38100" dir="2700000" algn="tl">
                  <a:srgbClr val="C0C0C0"/>
                </a:outerShdw>
              </a:effectLst>
              <a:latin typeface="Arial" panose="020B0604020202020204" pitchFamily="34" charset="0"/>
              <a:ea typeface="宋体" panose="02010600030101010101" pitchFamily="2" charset="-122"/>
              <a:cs typeface="+mn-cs"/>
            </a:endParaRPr>
          </a:p>
          <a:p>
            <a:pPr marL="342900" marR="0" indent="-342900" defTabSz="914400" eaLnBrk="1" hangingPunct="1">
              <a:buClrTx/>
              <a:buSzTx/>
              <a:buFont typeface="Arial" panose="020B0604020202020204" pitchFamily="34" charset="0"/>
              <a:defRPr/>
            </a:pPr>
            <a:r>
              <a:rPr kumimoji="0" lang="zh-CN" altLang="en-US" sz="1600" b="1" kern="1200" cap="none" spc="0" normalizeH="0" baseline="0" noProof="0" dirty="0">
                <a:latin typeface="Arial" panose="020B0604020202020204" pitchFamily="34" charset="0"/>
                <a:ea typeface="宋体" panose="02010600030101010101" pitchFamily="2" charset="-122"/>
                <a:cs typeface="+mn-cs"/>
              </a:rPr>
              <a:t>  </a:t>
            </a:r>
            <a:endParaRPr kumimoji="0" lang="zh-CN" altLang="en-US" sz="2800" kern="1200" cap="none" spc="0" normalizeH="0" baseline="0" noProof="0" dirty="0">
              <a:latin typeface="Arial" panose="020B0604020202020204" pitchFamily="34" charset="0"/>
              <a:ea typeface="宋体" panose="02010600030101010101" pitchFamily="2" charset="-122"/>
              <a:cs typeface="+mn-cs"/>
            </a:endParaRPr>
          </a:p>
        </p:txBody>
      </p:sp>
      <p:sp>
        <p:nvSpPr>
          <p:cNvPr id="15" name="矩形 14"/>
          <p:cNvSpPr/>
          <p:nvPr/>
        </p:nvSpPr>
        <p:spPr>
          <a:xfrm>
            <a:off x="971550" y="5013176"/>
            <a:ext cx="7632700" cy="830997"/>
          </a:xfrm>
          <a:prstGeom prst="rect">
            <a:avLst/>
          </a:prstGeom>
        </p:spPr>
        <p:txBody>
          <a:bodyPr wrap="square">
            <a:spAutoFit/>
          </a:bodyPr>
          <a:lstStyle/>
          <a:p>
            <a:pPr eaLnBrk="1" hangingPunct="1"/>
            <a:r>
              <a:rPr lang="zh-CN" altLang="en-US" sz="2400" b="1" dirty="0" smtClean="0">
                <a:ea typeface="黑体" panose="02010609060101010101" pitchFamily="49" charset="-122"/>
              </a:rPr>
              <a:t>对已取得研究成果的梳理总结，类似申报科技奖，又有各栏表格的要求内容。</a:t>
            </a:r>
            <a:endParaRPr lang="zh-CN" altLang="en-US" sz="2400" dirty="0"/>
          </a:p>
        </p:txBody>
      </p:sp>
      <p:sp>
        <p:nvSpPr>
          <p:cNvPr id="16" name="Rectangle 4"/>
          <p:cNvSpPr>
            <a:spLocks noGrp="1"/>
          </p:cNvSpPr>
          <p:nvPr/>
        </p:nvSpPr>
        <p:spPr>
          <a:xfrm>
            <a:off x="539750" y="1196975"/>
            <a:ext cx="8604250" cy="835025"/>
          </a:xfrm>
          <a:prstGeom prst="rect">
            <a:avLst/>
          </a:prstGeom>
          <a:noFill/>
          <a:ln w="9525">
            <a:noFill/>
          </a:ln>
        </p:spPr>
        <p:txBody>
          <a:bodyPr lIns="91436" tIns="45718" rIns="91436" bIns="45718" anchor="ctr"/>
          <a:lstStyle/>
          <a:p>
            <a:pPr eaLnBrk="1" hangingPunct="1"/>
            <a:r>
              <a:rPr lang="zh-CN" altLang="en-US" sz="3600" b="1" dirty="0">
                <a:solidFill>
                  <a:srgbClr val="FFFF00"/>
                </a:solidFill>
                <a:latin typeface="黑体" panose="02010609060101010101" pitchFamily="49" charset="-122"/>
                <a:ea typeface="黑体" panose="02010609060101010101" pitchFamily="49" charset="-122"/>
              </a:rPr>
              <a:t> </a:t>
            </a:r>
            <a:r>
              <a:rPr lang="zh-CN" altLang="en-US" sz="4000" b="1" dirty="0">
                <a:solidFill>
                  <a:srgbClr val="FF9409"/>
                </a:solidFill>
                <a:latin typeface="Century Gothic" panose="020B0502020202020204" pitchFamily="34" charset="0"/>
                <a:ea typeface="+mj-ea"/>
              </a:rPr>
              <a:t>一、科学性、可行性</a:t>
            </a:r>
            <a:endParaRPr lang="zh-CN" altLang="en-US" sz="4000" b="1" dirty="0">
              <a:solidFill>
                <a:srgbClr val="FF9409"/>
              </a:solidFill>
              <a:latin typeface="Century Gothic" panose="020B0502020202020204" pitchFamily="34" charset="0"/>
              <a:ea typeface="+mj-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920164" y="759712"/>
            <a:ext cx="2535238" cy="986167"/>
          </a:xfrm>
          <a:prstGeom prst="rect">
            <a:avLst/>
          </a:prstGeom>
          <a:noFill/>
          <a:ln w="9525">
            <a:noFill/>
          </a:ln>
        </p:spPr>
        <p:txBody>
          <a:bodyPr>
            <a:spAutoFit/>
          </a:bodyPr>
          <a:lstStyle/>
          <a:p>
            <a:pPr eaLnBrk="1" hangingPunct="1">
              <a:lnSpc>
                <a:spcPct val="150000"/>
              </a:lnSpc>
            </a:pPr>
            <a:r>
              <a:rPr lang="zh-CN" altLang="en-US" sz="4400" b="1" dirty="0">
                <a:solidFill>
                  <a:srgbClr val="FF9409"/>
                </a:solidFill>
                <a:latin typeface="Century Gothic" panose="020B0502020202020204" pitchFamily="34" charset="0"/>
                <a:ea typeface="+mj-ea"/>
              </a:rPr>
              <a:t>例如</a:t>
            </a:r>
            <a:endParaRPr lang="zh-CN" altLang="en-US" sz="4400" b="1" dirty="0">
              <a:solidFill>
                <a:srgbClr val="FF9409"/>
              </a:solidFill>
              <a:latin typeface="Century Gothic" panose="020B0502020202020204" pitchFamily="34" charset="0"/>
              <a:ea typeface="+mj-ea"/>
            </a:endParaRPr>
          </a:p>
        </p:txBody>
      </p:sp>
      <p:sp>
        <p:nvSpPr>
          <p:cNvPr id="14" name="Rectangle 5"/>
          <p:cNvSpPr txBox="1"/>
          <p:nvPr/>
        </p:nvSpPr>
        <p:spPr>
          <a:xfrm>
            <a:off x="1594821" y="1949767"/>
            <a:ext cx="8286750" cy="3859212"/>
          </a:xfrm>
          <a:prstGeom prst="rect">
            <a:avLst/>
          </a:prstGeom>
          <a:noFill/>
          <a:ln w="9525">
            <a:noFill/>
          </a:ln>
        </p:spPr>
        <p:txBody>
          <a:bodyPr/>
          <a:lstStyle/>
          <a:p>
            <a:pPr marL="342900" indent="-342900" eaLnBrk="1" hangingPunct="1">
              <a:lnSpc>
                <a:spcPct val="110000"/>
              </a:lnSpc>
            </a:pPr>
            <a:r>
              <a:rPr lang="zh-CN" altLang="en-US" sz="2000" dirty="0">
                <a:solidFill>
                  <a:srgbClr val="FF0000"/>
                </a:solidFill>
                <a:latin typeface="宋体" panose="02010600030101010101" pitchFamily="2" charset="-122"/>
              </a:rPr>
              <a:t>◆</a:t>
            </a:r>
            <a:r>
              <a:rPr lang="zh-CN" altLang="en-US" sz="2000" dirty="0">
                <a:solidFill>
                  <a:srgbClr val="FF0000"/>
                </a:solidFill>
                <a:latin typeface="Arial" panose="020B0604020202020204" pitchFamily="34" charset="0"/>
              </a:rPr>
              <a:t>一种新型溶瘤腺病毒药物</a:t>
            </a:r>
            <a:r>
              <a:rPr lang="en-US" altLang="zh-CN" sz="2000" dirty="0">
                <a:solidFill>
                  <a:srgbClr val="FF0000"/>
                </a:solidFill>
                <a:latin typeface="Arial" panose="020B0604020202020204" pitchFamily="34" charset="0"/>
              </a:rPr>
              <a:t>GD55</a:t>
            </a:r>
            <a:r>
              <a:rPr lang="zh-CN" altLang="en-US" sz="2000" dirty="0">
                <a:solidFill>
                  <a:srgbClr val="FF0000"/>
                </a:solidFill>
                <a:latin typeface="Arial" panose="020B0604020202020204" pitchFamily="34" charset="0"/>
              </a:rPr>
              <a:t>的设计及其抗肝癌生长的实验研究</a:t>
            </a:r>
            <a:endParaRPr lang="zh-CN" altLang="en-US" sz="2000" dirty="0">
              <a:solidFill>
                <a:srgbClr val="FF0000"/>
              </a:solidFill>
              <a:latin typeface="Arial" panose="020B0604020202020204" pitchFamily="34" charset="0"/>
            </a:endParaRPr>
          </a:p>
          <a:p>
            <a:pPr marL="342900" indent="-342900" eaLnBrk="1" hangingPunct="1"/>
            <a:r>
              <a:rPr lang="zh-CN" altLang="en-US" sz="2000" dirty="0">
                <a:latin typeface="Arial" panose="020B0604020202020204" pitchFamily="34" charset="0"/>
              </a:rPr>
              <a:t> </a:t>
            </a:r>
            <a:r>
              <a:rPr lang="zh-CN" altLang="en-US" sz="2000" dirty="0">
                <a:latin typeface="宋体" panose="02010600030101010101" pitchFamily="2" charset="-122"/>
              </a:rPr>
              <a:t>● </a:t>
            </a:r>
            <a:r>
              <a:rPr lang="zh-CN" altLang="en-US" sz="2000" dirty="0">
                <a:latin typeface="Arial" panose="020B0604020202020204" pitchFamily="34" charset="0"/>
              </a:rPr>
              <a:t>该作品题目明确，使人一目了然。内容上从靶基因</a:t>
            </a:r>
            <a:r>
              <a:rPr lang="en-US" altLang="zh-CN" sz="2000" dirty="0">
                <a:latin typeface="Arial" panose="020B0604020202020204" pitchFamily="34" charset="0"/>
              </a:rPr>
              <a:t>-</a:t>
            </a:r>
            <a:r>
              <a:rPr lang="zh-CN" altLang="en-US" sz="2000" dirty="0">
                <a:latin typeface="Arial" panose="020B0604020202020204" pitchFamily="34" charset="0"/>
              </a:rPr>
              <a:t>病毒治疗策略的角度出发，选取近年发现的候选肝癌标记物</a:t>
            </a:r>
            <a:r>
              <a:rPr lang="en-US" altLang="zh-CN" sz="2000" dirty="0">
                <a:latin typeface="Arial" panose="020B0604020202020204" pitchFamily="34" charset="0"/>
              </a:rPr>
              <a:t>GP73</a:t>
            </a:r>
            <a:r>
              <a:rPr lang="zh-CN" altLang="en-US" sz="2000" dirty="0">
                <a:latin typeface="Arial" panose="020B0604020202020204" pitchFamily="34" charset="0"/>
              </a:rPr>
              <a:t>，利用其启动子替换溶瘤腺病毒</a:t>
            </a:r>
            <a:r>
              <a:rPr lang="en-US" altLang="zh-CN" sz="2000" dirty="0">
                <a:latin typeface="Arial" panose="020B0604020202020204" pitchFamily="34" charset="0"/>
              </a:rPr>
              <a:t>ZD55</a:t>
            </a:r>
            <a:r>
              <a:rPr lang="zh-CN" altLang="en-US" sz="2000" dirty="0">
                <a:latin typeface="Arial" panose="020B0604020202020204" pitchFamily="34" charset="0"/>
              </a:rPr>
              <a:t>的启动子 </a:t>
            </a:r>
            <a:r>
              <a:rPr lang="en-US" altLang="zh-CN" sz="2000" dirty="0">
                <a:latin typeface="Arial" panose="020B0604020202020204" pitchFamily="34" charset="0"/>
              </a:rPr>
              <a:t>,</a:t>
            </a:r>
            <a:r>
              <a:rPr lang="zh-CN" altLang="en-US" sz="2000" dirty="0">
                <a:latin typeface="Arial" panose="020B0604020202020204" pitchFamily="34" charset="0"/>
              </a:rPr>
              <a:t>构建新型溶瘤腺病毒</a:t>
            </a:r>
            <a:r>
              <a:rPr lang="en-US" altLang="zh-CN" sz="2000" dirty="0">
                <a:latin typeface="Arial" panose="020B0604020202020204" pitchFamily="34" charset="0"/>
              </a:rPr>
              <a:t>GD55</a:t>
            </a:r>
            <a:r>
              <a:rPr lang="zh-CN" altLang="en-US" sz="2000" dirty="0">
                <a:latin typeface="Arial" panose="020B0604020202020204" pitchFamily="34" charset="0"/>
              </a:rPr>
              <a:t>，具有较好的科学性和可行性。</a:t>
            </a:r>
            <a:endParaRPr lang="en-US" altLang="zh-CN" sz="2000" dirty="0">
              <a:latin typeface="Arial" panose="020B0604020202020204" pitchFamily="34" charset="0"/>
            </a:endParaRPr>
          </a:p>
          <a:p>
            <a:pPr marL="342900" indent="-342900" eaLnBrk="1" hangingPunct="1">
              <a:lnSpc>
                <a:spcPts val="2400"/>
              </a:lnSpc>
            </a:pPr>
            <a:r>
              <a:rPr lang="en-US" altLang="zh-CN" sz="2000" dirty="0">
                <a:latin typeface="Arial" panose="020B0604020202020204" pitchFamily="34" charset="0"/>
              </a:rPr>
              <a:t> </a:t>
            </a:r>
            <a:endParaRPr lang="en-US" altLang="zh-CN" sz="2000" dirty="0">
              <a:latin typeface="Arial" panose="020B0604020202020204" pitchFamily="34" charset="0"/>
            </a:endParaRPr>
          </a:p>
          <a:p>
            <a:pPr marL="342900" indent="-342900" eaLnBrk="1" hangingPunct="1">
              <a:lnSpc>
                <a:spcPts val="65"/>
              </a:lnSpc>
            </a:pPr>
            <a:endParaRPr lang="en-US" altLang="zh-CN" sz="2000" dirty="0">
              <a:latin typeface="Arial" panose="020B0604020202020204" pitchFamily="34" charset="0"/>
            </a:endParaRPr>
          </a:p>
          <a:p>
            <a:pPr marL="342900" indent="-342900" eaLnBrk="1" hangingPunct="1">
              <a:lnSpc>
                <a:spcPts val="65"/>
              </a:lnSpc>
            </a:pPr>
            <a:endParaRPr lang="en-US" altLang="zh-CN" sz="2000" dirty="0">
              <a:latin typeface="Arial" panose="020B0604020202020204" pitchFamily="34" charset="0"/>
            </a:endParaRPr>
          </a:p>
          <a:p>
            <a:pPr marL="342900" indent="-342900" eaLnBrk="1" hangingPunct="1"/>
            <a:r>
              <a:rPr lang="zh-CN" altLang="en-US" sz="2000" dirty="0">
                <a:latin typeface="宋体" panose="02010600030101010101" pitchFamily="2" charset="-122"/>
              </a:rPr>
              <a:t>● </a:t>
            </a:r>
            <a:r>
              <a:rPr lang="zh-CN" altLang="en-US" sz="2000" dirty="0">
                <a:latin typeface="Arial" panose="020B0604020202020204" pitchFamily="34" charset="0"/>
              </a:rPr>
              <a:t>进行体内外细胞实验，对其抗肝癌效果又做了检测，技术线路清晰，研究内容完整。</a:t>
            </a:r>
            <a:endParaRPr lang="zh-CN" altLang="en-US" sz="20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Line 5"/>
          <p:cNvSpPr/>
          <p:nvPr/>
        </p:nvSpPr>
        <p:spPr>
          <a:xfrm flipV="1">
            <a:off x="780705" y="1403649"/>
            <a:ext cx="5396865" cy="20320"/>
          </a:xfrm>
          <a:prstGeom prst="line">
            <a:avLst/>
          </a:prstGeom>
          <a:ln w="38100" cap="flat" cmpd="sng">
            <a:solidFill>
              <a:schemeClr val="tx1"/>
            </a:solidFill>
            <a:prstDash val="solid"/>
            <a:headEnd type="none" w="med" len="med"/>
            <a:tailEnd type="none" w="med" len="med"/>
          </a:ln>
        </p:spPr>
      </p:sp>
      <p:sp>
        <p:nvSpPr>
          <p:cNvPr id="14" name="Text Box 6"/>
          <p:cNvSpPr txBox="1"/>
          <p:nvPr/>
        </p:nvSpPr>
        <p:spPr>
          <a:xfrm>
            <a:off x="780705" y="980021"/>
            <a:ext cx="7921625" cy="369332"/>
          </a:xfrm>
          <a:prstGeom prst="rect">
            <a:avLst/>
          </a:prstGeom>
          <a:noFill/>
          <a:ln w="9525">
            <a:noFill/>
          </a:ln>
        </p:spPr>
        <p:txBody>
          <a:bodyPr>
            <a:spAutoFit/>
          </a:bodyPr>
          <a:lstStyle/>
          <a:p>
            <a:pPr eaLnBrk="1" hangingPunct="1">
              <a:spcBef>
                <a:spcPct val="50000"/>
              </a:spcBef>
            </a:pPr>
            <a:r>
              <a:rPr lang="zh-CN" altLang="en-US" b="1" dirty="0">
                <a:solidFill>
                  <a:srgbClr val="FF9409"/>
                </a:solidFill>
                <a:latin typeface="Century Gothic" panose="020B0502020202020204" pitchFamily="34" charset="0"/>
                <a:ea typeface="+mj-ea"/>
              </a:rPr>
              <a:t>文本写作</a:t>
            </a:r>
            <a:r>
              <a:rPr lang="en-US" altLang="zh-CN" b="1" dirty="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ea typeface="+mj-ea"/>
              </a:rPr>
              <a:t>不同于论文、项目资助申报书</a:t>
            </a:r>
            <a:endParaRPr lang="zh-CN" altLang="en-US" b="1" dirty="0">
              <a:solidFill>
                <a:srgbClr val="FF9409"/>
              </a:solidFill>
              <a:latin typeface="Century Gothic" panose="020B0502020202020204" pitchFamily="34" charset="0"/>
              <a:ea typeface="+mj-ea"/>
            </a:endParaRPr>
          </a:p>
        </p:txBody>
      </p:sp>
      <p:sp>
        <p:nvSpPr>
          <p:cNvPr id="15" name="Text Box 7"/>
          <p:cNvSpPr txBox="1"/>
          <p:nvPr/>
        </p:nvSpPr>
        <p:spPr>
          <a:xfrm>
            <a:off x="1240569" y="1789633"/>
            <a:ext cx="8748712" cy="4075668"/>
          </a:xfrm>
          <a:prstGeom prst="rect">
            <a:avLst/>
          </a:prstGeom>
          <a:noFill/>
          <a:ln w="9525">
            <a:noFill/>
          </a:ln>
        </p:spPr>
        <p:txBody>
          <a:bodyPr>
            <a:spAutoFit/>
          </a:bodyPr>
          <a:lstStyle/>
          <a:p>
            <a:pPr marL="342900" indent="-342900" eaLnBrk="1" hangingPunct="1">
              <a:lnSpc>
                <a:spcPct val="110000"/>
              </a:lnSpc>
            </a:pPr>
            <a:r>
              <a:rPr lang="zh-CN" altLang="en-US" dirty="0">
                <a:latin typeface="宋体" panose="02010600030101010101" pitchFamily="2" charset="-122"/>
              </a:rPr>
              <a:t>● </a:t>
            </a:r>
            <a:r>
              <a:rPr lang="zh-CN" altLang="zh-CN" dirty="0">
                <a:latin typeface="宋体" panose="02010600030101010101" pitchFamily="2" charset="-122"/>
              </a:rPr>
              <a:t>作品项目的重要性、价值和意义阐明充分</a:t>
            </a:r>
            <a:r>
              <a:rPr lang="zh-CN" altLang="en-US" dirty="0">
                <a:latin typeface="宋体" panose="02010600030101010101" pitchFamily="2" charset="-122"/>
              </a:rPr>
              <a:t>。</a:t>
            </a:r>
            <a:endParaRPr lang="zh-CN" altLang="zh-CN" dirty="0">
              <a:latin typeface="宋体" panose="02010600030101010101" pitchFamily="2" charset="-122"/>
            </a:endParaRPr>
          </a:p>
          <a:p>
            <a:pPr marL="342900" indent="-342900" eaLnBrk="1" hangingPunct="1">
              <a:lnSpc>
                <a:spcPct val="110000"/>
              </a:lnSpc>
            </a:pPr>
            <a:r>
              <a:rPr lang="zh-CN" altLang="en-US" dirty="0">
                <a:latin typeface="宋体" panose="02010600030101010101" pitchFamily="2" charset="-122"/>
              </a:rPr>
              <a:t>● </a:t>
            </a:r>
            <a:r>
              <a:rPr lang="zh-CN" altLang="zh-CN" dirty="0">
                <a:latin typeface="宋体" panose="02010600030101010101" pitchFamily="2" charset="-122"/>
              </a:rPr>
              <a:t>作品的国内外研究动态和背景及科学性、创新性阐述透彻</a:t>
            </a:r>
            <a:r>
              <a:rPr lang="zh-CN" altLang="en-US" dirty="0">
                <a:latin typeface="宋体" panose="02010600030101010101" pitchFamily="2" charset="-122"/>
              </a:rPr>
              <a:t>。</a:t>
            </a:r>
            <a:endParaRPr lang="zh-CN" altLang="en-US" dirty="0">
              <a:latin typeface="宋体" panose="02010600030101010101" pitchFamily="2" charset="-122"/>
            </a:endParaRPr>
          </a:p>
          <a:p>
            <a:pPr marL="342900" indent="-342900" eaLnBrk="1" hangingPunct="1">
              <a:lnSpc>
                <a:spcPct val="110000"/>
              </a:lnSpc>
            </a:pPr>
            <a:r>
              <a:rPr lang="zh-CN" altLang="en-US" dirty="0">
                <a:latin typeface="宋体" panose="02010600030101010101" pitchFamily="2" charset="-122"/>
              </a:rPr>
              <a:t>● </a:t>
            </a:r>
            <a:r>
              <a:rPr lang="zh-CN" altLang="zh-CN" dirty="0">
                <a:latin typeface="宋体" panose="02010600030101010101" pitchFamily="2" charset="-122"/>
              </a:rPr>
              <a:t>专业</a:t>
            </a:r>
            <a:r>
              <a:rPr lang="zh-CN" altLang="en-US" dirty="0">
                <a:latin typeface="宋体" panose="02010600030101010101" pitchFamily="2" charset="-122"/>
              </a:rPr>
              <a:t>论文</a:t>
            </a:r>
            <a:r>
              <a:rPr lang="zh-CN" altLang="zh-CN" dirty="0">
                <a:latin typeface="宋体" panose="02010600030101010101" pitchFamily="2" charset="-122"/>
              </a:rPr>
              <a:t>尽量科学问题通俗易懂化，该交代的关键专业术语和背</a:t>
            </a:r>
            <a:r>
              <a:rPr lang="zh-CN" altLang="en-US" dirty="0">
                <a:latin typeface="宋体" panose="02010600030101010101" pitchFamily="2" charset="-122"/>
              </a:rPr>
              <a:t> </a:t>
            </a:r>
            <a:endParaRPr lang="zh-CN" altLang="en-US" dirty="0">
              <a:latin typeface="宋体" panose="02010600030101010101" pitchFamily="2" charset="-122"/>
            </a:endParaRPr>
          </a:p>
          <a:p>
            <a:pPr marL="342900" indent="-342900" eaLnBrk="1" hangingPunct="1">
              <a:lnSpc>
                <a:spcPct val="110000"/>
              </a:lnSpc>
            </a:pPr>
            <a:r>
              <a:rPr lang="zh-CN" altLang="en-US" dirty="0">
                <a:latin typeface="宋体" panose="02010600030101010101" pitchFamily="2" charset="-122"/>
              </a:rPr>
              <a:t>   </a:t>
            </a:r>
            <a:r>
              <a:rPr lang="zh-CN" altLang="zh-CN" dirty="0">
                <a:latin typeface="宋体" panose="02010600030101010101" pitchFamily="2" charset="-122"/>
              </a:rPr>
              <a:t>景要阐明清晰（因大学科评委可能不是你这个专业的，也省得</a:t>
            </a:r>
            <a:endParaRPr lang="zh-CN" altLang="en-US" dirty="0">
              <a:latin typeface="宋体" panose="02010600030101010101" pitchFamily="2" charset="-122"/>
            </a:endParaRPr>
          </a:p>
          <a:p>
            <a:pPr marL="342900" indent="-342900" eaLnBrk="1" hangingPunct="1">
              <a:lnSpc>
                <a:spcPct val="110000"/>
              </a:lnSpc>
            </a:pPr>
            <a:r>
              <a:rPr lang="zh-CN" altLang="en-US" dirty="0">
                <a:latin typeface="宋体" panose="02010600030101010101" pitchFamily="2" charset="-122"/>
              </a:rPr>
              <a:t>   </a:t>
            </a:r>
            <a:r>
              <a:rPr lang="zh-CN" altLang="zh-CN" dirty="0">
                <a:latin typeface="宋体" panose="02010600030101010101" pitchFamily="2" charset="-122"/>
              </a:rPr>
              <a:t>专家找相关资料数据）</a:t>
            </a:r>
            <a:r>
              <a:rPr lang="zh-CN" altLang="en-US" dirty="0">
                <a:latin typeface="宋体" panose="02010600030101010101" pitchFamily="2" charset="-122"/>
              </a:rPr>
              <a:t>。</a:t>
            </a:r>
            <a:endParaRPr lang="zh-CN" altLang="en-US" dirty="0">
              <a:latin typeface="宋体" panose="02010600030101010101" pitchFamily="2" charset="-122"/>
            </a:endParaRPr>
          </a:p>
          <a:p>
            <a:pPr marL="342900" indent="-342900" eaLnBrk="1" hangingPunct="1">
              <a:lnSpc>
                <a:spcPct val="110000"/>
              </a:lnSpc>
            </a:pPr>
            <a:r>
              <a:rPr lang="zh-CN" altLang="en-US" dirty="0">
                <a:latin typeface="宋体" panose="02010600030101010101" pitchFamily="2" charset="-122"/>
              </a:rPr>
              <a:t>● 表述准确、层次条理清楚，作品故事连贯完整，总结归纳合理恰当。</a:t>
            </a:r>
            <a:endParaRPr lang="en-US" altLang="zh-CN" dirty="0">
              <a:latin typeface="宋体" panose="02010600030101010101" pitchFamily="2" charset="-122"/>
            </a:endParaRPr>
          </a:p>
          <a:p>
            <a:pPr marL="342900" indent="-342900" eaLnBrk="1" hangingPunct="1">
              <a:lnSpc>
                <a:spcPct val="110000"/>
              </a:lnSpc>
            </a:pPr>
            <a:r>
              <a:rPr lang="en-US" altLang="zh-CN" dirty="0">
                <a:latin typeface="宋体" panose="02010600030101010101" pitchFamily="2" charset="-122"/>
              </a:rPr>
              <a:t>   </a:t>
            </a:r>
            <a:r>
              <a:rPr lang="zh-CN" altLang="en-US" dirty="0">
                <a:latin typeface="宋体" panose="02010600030101010101" pitchFamily="2" charset="-122"/>
              </a:rPr>
              <a:t>作品简介</a:t>
            </a:r>
            <a:r>
              <a:rPr lang="en-US" altLang="zh-CN" dirty="0">
                <a:latin typeface="宋体" panose="02010600030101010101" pitchFamily="2" charset="-122"/>
              </a:rPr>
              <a:t>/</a:t>
            </a:r>
            <a:r>
              <a:rPr lang="zh-CN" altLang="en-US" dirty="0">
                <a:latin typeface="宋体" panose="02010600030101010101" pitchFamily="2" charset="-122"/>
              </a:rPr>
              <a:t>摘要、项目创新点、总结与展望。</a:t>
            </a:r>
            <a:endParaRPr lang="zh-CN" altLang="en-US" dirty="0">
              <a:latin typeface="宋体" panose="02010600030101010101" pitchFamily="2" charset="-122"/>
            </a:endParaRPr>
          </a:p>
          <a:p>
            <a:pPr marL="342900" indent="-342900" eaLnBrk="1" hangingPunct="1">
              <a:lnSpc>
                <a:spcPct val="110000"/>
              </a:lnSpc>
            </a:pPr>
            <a:r>
              <a:rPr lang="zh-CN" altLang="en-US" dirty="0">
                <a:latin typeface="宋体" panose="02010600030101010101" pitchFamily="2" charset="-122"/>
              </a:rPr>
              <a:t>● 研究技术路线和方法思路、可行性。</a:t>
            </a:r>
            <a:endParaRPr lang="zh-CN" altLang="en-US" dirty="0">
              <a:latin typeface="宋体" panose="02010600030101010101" pitchFamily="2" charset="-122"/>
            </a:endParaRPr>
          </a:p>
          <a:p>
            <a:pPr marL="342900" indent="-342900" eaLnBrk="1" hangingPunct="1">
              <a:lnSpc>
                <a:spcPct val="110000"/>
              </a:lnSpc>
            </a:pPr>
            <a:r>
              <a:rPr lang="zh-CN" altLang="en-US" dirty="0">
                <a:latin typeface="宋体" panose="02010600030101010101" pitchFamily="2" charset="-122"/>
              </a:rPr>
              <a:t>● 花时间和精力，注重作品的凝练提升。</a:t>
            </a:r>
            <a:endParaRPr lang="zh-CN" altLang="en-US" dirty="0">
              <a:latin typeface="宋体" panose="02010600030101010101" pitchFamily="2" charset="-122"/>
            </a:endParaRPr>
          </a:p>
          <a:p>
            <a:pPr marL="342900" indent="-342900" eaLnBrk="1" hangingPunct="1">
              <a:lnSpc>
                <a:spcPct val="110000"/>
              </a:lnSpc>
            </a:pPr>
            <a:r>
              <a:rPr lang="zh-CN" altLang="en-US" dirty="0">
                <a:latin typeface="宋体" panose="02010600030101010101" pitchFamily="2" charset="-122"/>
              </a:rPr>
              <a:t>● 巧用一些模型图片、图表。</a:t>
            </a:r>
            <a:endParaRPr lang="en-US" altLang="zh-CN" dirty="0">
              <a:latin typeface="宋体" panose="02010600030101010101" pitchFamily="2" charset="-122"/>
            </a:endParaRPr>
          </a:p>
          <a:p>
            <a:pPr marL="342900" indent="-342900" eaLnBrk="1" hangingPunct="1">
              <a:lnSpc>
                <a:spcPct val="110000"/>
              </a:lnSpc>
            </a:pPr>
            <a:r>
              <a:rPr lang="zh-CN" altLang="en-US" dirty="0">
                <a:latin typeface="宋体" panose="02010600030101010101" pitchFamily="2" charset="-122"/>
              </a:rPr>
              <a:t>● 注意格式统一和细节，以严谨规范的论文要求，反复修改审核，</a:t>
            </a:r>
            <a:endParaRPr lang="zh-CN" altLang="en-US" dirty="0">
              <a:latin typeface="宋体" panose="02010600030101010101" pitchFamily="2" charset="-122"/>
            </a:endParaRPr>
          </a:p>
          <a:p>
            <a:pPr marL="342900" indent="-342900" eaLnBrk="1" hangingPunct="1">
              <a:lnSpc>
                <a:spcPct val="110000"/>
              </a:lnSpc>
            </a:pPr>
            <a:r>
              <a:rPr lang="zh-CN" altLang="en-US" dirty="0">
                <a:latin typeface="宋体" panose="02010600030101010101" pitchFamily="2" charset="-122"/>
              </a:rPr>
              <a:t>  要像投</a:t>
            </a:r>
            <a:r>
              <a:rPr lang="en-US" altLang="zh-CN" dirty="0">
                <a:latin typeface="宋体" panose="02010600030101010101" pitchFamily="2" charset="-122"/>
              </a:rPr>
              <a:t>SCI</a:t>
            </a:r>
            <a:r>
              <a:rPr lang="zh-CN" altLang="en-US" dirty="0">
                <a:latin typeface="宋体" panose="02010600030101010101" pitchFamily="2" charset="-122"/>
              </a:rPr>
              <a:t>论文一样，连标点符号都不放过，努力得印象分。</a:t>
            </a:r>
            <a:endParaRPr lang="zh-CN" altLang="en-US" dirty="0">
              <a:latin typeface="宋体" panose="02010600030101010101" pitchFamily="2" charset="-122"/>
            </a:endParaRPr>
          </a:p>
          <a:p>
            <a:pPr marL="342900" indent="-342900" eaLnBrk="1" hangingPunct="1">
              <a:lnSpc>
                <a:spcPct val="110000"/>
              </a:lnSpc>
            </a:pPr>
            <a:endParaRPr lang="zh-CN" altLang="en-US" sz="2200" b="1"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Line 5"/>
          <p:cNvSpPr/>
          <p:nvPr/>
        </p:nvSpPr>
        <p:spPr>
          <a:xfrm>
            <a:off x="1087281" y="1854897"/>
            <a:ext cx="4369435" cy="635"/>
          </a:xfrm>
          <a:prstGeom prst="line">
            <a:avLst/>
          </a:prstGeom>
          <a:ln w="38100" cap="flat" cmpd="sng">
            <a:solidFill>
              <a:schemeClr val="tx1"/>
            </a:solidFill>
            <a:prstDash val="solid"/>
            <a:headEnd type="none" w="med" len="med"/>
            <a:tailEnd type="none" w="med" len="med"/>
          </a:ln>
        </p:spPr>
      </p:sp>
      <p:sp>
        <p:nvSpPr>
          <p:cNvPr id="14" name="Rectangle 2"/>
          <p:cNvSpPr>
            <a:spLocks noGrp="1"/>
          </p:cNvSpPr>
          <p:nvPr/>
        </p:nvSpPr>
        <p:spPr>
          <a:xfrm>
            <a:off x="713030" y="1005926"/>
            <a:ext cx="6118225" cy="719138"/>
          </a:xfrm>
          <a:prstGeom prst="rect">
            <a:avLst/>
          </a:prstGeom>
          <a:noFill/>
          <a:ln w="9525">
            <a:noFill/>
          </a:ln>
        </p:spPr>
        <p:txBody>
          <a:bodyPr lIns="91436" tIns="45718" rIns="91436" bIns="45718" anchor="ctr"/>
          <a:lstStyle/>
          <a:p>
            <a:pPr eaLnBrk="1" hangingPunct="1"/>
            <a:r>
              <a:rPr lang="zh-CN" altLang="en-US" sz="4000" b="1" dirty="0">
                <a:latin typeface="黑体" panose="02010609060101010101" pitchFamily="49" charset="-122"/>
                <a:ea typeface="黑体" panose="02010609060101010101" pitchFamily="49" charset="-122"/>
              </a:rPr>
              <a:t> </a:t>
            </a:r>
            <a:r>
              <a:rPr lang="zh-CN" altLang="en-US" sz="3200" b="1" dirty="0">
                <a:solidFill>
                  <a:srgbClr val="FF9409"/>
                </a:solidFill>
                <a:latin typeface="Century Gothic" panose="020B0502020202020204" pitchFamily="34" charset="0"/>
                <a:ea typeface="+mj-ea"/>
              </a:rPr>
              <a:t>二、创新性、新颖性</a:t>
            </a:r>
            <a:endParaRPr lang="zh-CN" altLang="en-US" sz="3200" b="1" dirty="0">
              <a:solidFill>
                <a:srgbClr val="FF9409"/>
              </a:solidFill>
              <a:latin typeface="Century Gothic" panose="020B0502020202020204" pitchFamily="34" charset="0"/>
              <a:ea typeface="+mj-ea"/>
            </a:endParaRPr>
          </a:p>
        </p:txBody>
      </p:sp>
      <p:sp>
        <p:nvSpPr>
          <p:cNvPr id="15" name="Rectangle 5"/>
          <p:cNvSpPr txBox="1"/>
          <p:nvPr/>
        </p:nvSpPr>
        <p:spPr>
          <a:xfrm>
            <a:off x="713030" y="2263718"/>
            <a:ext cx="9822732" cy="3233738"/>
          </a:xfrm>
          <a:prstGeom prst="rect">
            <a:avLst/>
          </a:prstGeom>
          <a:noFill/>
          <a:ln w="9525">
            <a:noFill/>
          </a:ln>
        </p:spPr>
        <p:txBody>
          <a:bodyPr/>
          <a:lstStyle/>
          <a:p>
            <a:pPr marL="342900" indent="-342900" eaLnBrk="1" hangingPunct="1">
              <a:lnSpc>
                <a:spcPts val="2600"/>
              </a:lnSpc>
            </a:pPr>
            <a:r>
              <a:rPr lang="zh-CN" altLang="en-US" sz="2400" dirty="0">
                <a:latin typeface="宋体" panose="02010600030101010101" pitchFamily="2" charset="-122"/>
              </a:rPr>
              <a:t> </a:t>
            </a:r>
            <a:r>
              <a:rPr lang="zh-CN" altLang="en-US" dirty="0">
                <a:latin typeface="宋体" panose="02010600030101010101" pitchFamily="2" charset="-122"/>
              </a:rPr>
              <a:t>●</a:t>
            </a:r>
            <a:r>
              <a:rPr lang="zh-CN" altLang="en-US" sz="2400" dirty="0">
                <a:latin typeface="宋体" panose="02010600030101010101" pitchFamily="2" charset="-122"/>
              </a:rPr>
              <a:t> 选题视角独特，突破“不识庐山真面目，只缘身在  </a:t>
            </a:r>
            <a:r>
              <a:rPr lang="zh-CN" altLang="en-US" sz="2400" dirty="0" smtClean="0">
                <a:latin typeface="宋体" panose="02010600030101010101" pitchFamily="2" charset="-122"/>
              </a:rPr>
              <a:t>此</a:t>
            </a:r>
            <a:r>
              <a:rPr lang="zh-CN" altLang="en-US" sz="2400" dirty="0">
                <a:latin typeface="宋体" panose="02010600030101010101" pitchFamily="2" charset="-122"/>
              </a:rPr>
              <a:t>山中”的局限。</a:t>
            </a:r>
            <a:endParaRPr lang="en-US" altLang="zh-CN" sz="2400" dirty="0">
              <a:latin typeface="宋体" panose="02010600030101010101" pitchFamily="2" charset="-122"/>
            </a:endParaRPr>
          </a:p>
          <a:p>
            <a:pPr marL="342900" indent="-342900" eaLnBrk="1" hangingPunct="1">
              <a:lnSpc>
                <a:spcPts val="2600"/>
              </a:lnSpc>
            </a:pPr>
            <a:endParaRPr lang="zh-CN" altLang="en-US" sz="2400" dirty="0">
              <a:latin typeface="宋体" panose="02010600030101010101" pitchFamily="2" charset="-122"/>
            </a:endParaRPr>
          </a:p>
          <a:p>
            <a:pPr marL="342900" indent="-342900" eaLnBrk="1" hangingPunct="1">
              <a:lnSpc>
                <a:spcPts val="2600"/>
              </a:lnSpc>
            </a:pPr>
            <a:r>
              <a:rPr lang="zh-CN" altLang="en-US" sz="2400" dirty="0">
                <a:latin typeface="宋体" panose="02010600030101010101" pitchFamily="2" charset="-122"/>
              </a:rPr>
              <a:t> </a:t>
            </a:r>
            <a:r>
              <a:rPr lang="zh-CN" altLang="en-US" dirty="0">
                <a:latin typeface="宋体" panose="02010600030101010101" pitchFamily="2" charset="-122"/>
              </a:rPr>
              <a:t>●</a:t>
            </a:r>
            <a:r>
              <a:rPr lang="zh-CN" altLang="en-US" sz="2400" dirty="0">
                <a:latin typeface="宋体" panose="02010600030101010101" pitchFamily="2" charset="-122"/>
              </a:rPr>
              <a:t> 在技术、选料上集成创新。</a:t>
            </a:r>
            <a:endParaRPr lang="en-US" altLang="zh-CN" sz="2400" dirty="0">
              <a:latin typeface="宋体" panose="02010600030101010101" pitchFamily="2" charset="-122"/>
            </a:endParaRPr>
          </a:p>
          <a:p>
            <a:pPr marL="342900" indent="-342900" eaLnBrk="1" hangingPunct="1">
              <a:lnSpc>
                <a:spcPts val="2600"/>
              </a:lnSpc>
            </a:pPr>
            <a:endParaRPr lang="zh-CN" altLang="en-US" sz="2400" dirty="0">
              <a:latin typeface="宋体" panose="02010600030101010101" pitchFamily="2" charset="-122"/>
            </a:endParaRPr>
          </a:p>
          <a:p>
            <a:pPr marL="342900" indent="-342900" eaLnBrk="1" hangingPunct="1">
              <a:lnSpc>
                <a:spcPts val="2600"/>
              </a:lnSpc>
            </a:pPr>
            <a:r>
              <a:rPr lang="zh-CN" altLang="en-US" sz="2400" dirty="0">
                <a:latin typeface="宋体" panose="02010600030101010101" pitchFamily="2" charset="-122"/>
              </a:rPr>
              <a:t> </a:t>
            </a:r>
            <a:r>
              <a:rPr lang="zh-CN" altLang="en-US" dirty="0">
                <a:latin typeface="宋体" panose="02010600030101010101" pitchFamily="2" charset="-122"/>
              </a:rPr>
              <a:t>●</a:t>
            </a:r>
            <a:r>
              <a:rPr lang="zh-CN" altLang="en-US" sz="2400" dirty="0">
                <a:latin typeface="宋体" panose="02010600030101010101" pitchFamily="2" charset="-122"/>
              </a:rPr>
              <a:t> 对于较为普遍的研究，另辟蹊径，选取新的角度</a:t>
            </a:r>
            <a:r>
              <a:rPr lang="zh-CN" altLang="en-US" sz="2400" dirty="0" smtClean="0">
                <a:latin typeface="宋体" panose="02010600030101010101" pitchFamily="2" charset="-122"/>
              </a:rPr>
              <a:t>打造</a:t>
            </a:r>
            <a:r>
              <a:rPr lang="zh-CN" altLang="en-US" sz="2400" dirty="0">
                <a:latin typeface="宋体" panose="02010600030101010101" pitchFamily="2" charset="-122"/>
              </a:rPr>
              <a:t>亮点。</a:t>
            </a:r>
            <a:endParaRPr lang="en-US" altLang="zh-CN" sz="2400" dirty="0">
              <a:latin typeface="宋体" panose="02010600030101010101" pitchFamily="2" charset="-122"/>
            </a:endParaRPr>
          </a:p>
          <a:p>
            <a:pPr marL="342900" indent="-342900" eaLnBrk="1" hangingPunct="1">
              <a:lnSpc>
                <a:spcPts val="2600"/>
              </a:lnSpc>
            </a:pPr>
            <a:endParaRPr lang="zh-CN" altLang="en-US" sz="2400" dirty="0">
              <a:latin typeface="宋体" panose="02010600030101010101" pitchFamily="2" charset="-122"/>
            </a:endParaRPr>
          </a:p>
          <a:p>
            <a:pPr marL="342900" indent="-342900" eaLnBrk="1" hangingPunct="1">
              <a:lnSpc>
                <a:spcPts val="2600"/>
              </a:lnSpc>
            </a:pPr>
            <a:r>
              <a:rPr lang="zh-CN" altLang="en-US" sz="2400" dirty="0">
                <a:latin typeface="宋体" panose="02010600030101010101" pitchFamily="2" charset="-122"/>
              </a:rPr>
              <a:t> </a:t>
            </a:r>
            <a:r>
              <a:rPr lang="zh-CN" altLang="en-US" dirty="0">
                <a:latin typeface="宋体" panose="02010600030101010101" pitchFamily="2" charset="-122"/>
              </a:rPr>
              <a:t>●</a:t>
            </a:r>
            <a:r>
              <a:rPr lang="zh-CN" altLang="en-US" sz="2400" dirty="0">
                <a:latin typeface="宋体" panose="02010600030101010101" pitchFamily="2" charset="-122"/>
              </a:rPr>
              <a:t> 对于较成熟的研究，能展现新的观点，在原有</a:t>
            </a:r>
            <a:r>
              <a:rPr lang="zh-CN" altLang="en-US" sz="2400" dirty="0" smtClean="0">
                <a:latin typeface="宋体" panose="02010600030101010101" pitchFamily="2" charset="-122"/>
              </a:rPr>
              <a:t>基础上</a:t>
            </a:r>
            <a:r>
              <a:rPr lang="zh-CN" altLang="en-US" sz="2400" dirty="0">
                <a:latin typeface="宋体" panose="02010600030101010101" pitchFamily="2" charset="-122"/>
              </a:rPr>
              <a:t>完善创新。</a:t>
            </a:r>
            <a:endParaRPr lang="zh-CN" altLang="en-US" sz="2400"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338129" y="60324"/>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7"/>
          <p:cNvSpPr txBox="1"/>
          <p:nvPr/>
        </p:nvSpPr>
        <p:spPr>
          <a:xfrm>
            <a:off x="1142750" y="892927"/>
            <a:ext cx="2535238" cy="823623"/>
          </a:xfrm>
          <a:prstGeom prst="rect">
            <a:avLst/>
          </a:prstGeom>
          <a:noFill/>
          <a:ln w="9525">
            <a:noFill/>
          </a:ln>
        </p:spPr>
        <p:txBody>
          <a:bodyPr>
            <a:spAutoFit/>
          </a:bodyPr>
          <a:lstStyle/>
          <a:p>
            <a:pPr eaLnBrk="1" hangingPunct="1">
              <a:lnSpc>
                <a:spcPct val="150000"/>
              </a:lnSpc>
            </a:pPr>
            <a:r>
              <a:rPr lang="zh-CN" altLang="en-US" sz="3600" b="1" dirty="0">
                <a:solidFill>
                  <a:srgbClr val="FF9409"/>
                </a:solidFill>
                <a:latin typeface="Century Gothic" panose="020B0502020202020204" pitchFamily="34" charset="0"/>
                <a:ea typeface="+mj-ea"/>
              </a:rPr>
              <a:t>例如</a:t>
            </a:r>
            <a:endParaRPr lang="zh-CN" altLang="en-US" sz="3600" b="1" dirty="0">
              <a:solidFill>
                <a:srgbClr val="FF9409"/>
              </a:solidFill>
              <a:latin typeface="Century Gothic" panose="020B0502020202020204" pitchFamily="34" charset="0"/>
              <a:ea typeface="+mj-ea"/>
            </a:endParaRPr>
          </a:p>
        </p:txBody>
      </p:sp>
      <p:sp>
        <p:nvSpPr>
          <p:cNvPr id="14" name="Rectangle 5"/>
          <p:cNvSpPr txBox="1"/>
          <p:nvPr/>
        </p:nvSpPr>
        <p:spPr>
          <a:xfrm>
            <a:off x="863832" y="2251047"/>
            <a:ext cx="10499666" cy="3859212"/>
          </a:xfrm>
          <a:prstGeom prst="rect">
            <a:avLst/>
          </a:prstGeom>
          <a:noFill/>
          <a:ln w="9525">
            <a:noFill/>
          </a:ln>
        </p:spPr>
        <p:txBody>
          <a:bodyPr/>
          <a:lstStyle/>
          <a:p>
            <a:pPr marL="342900" indent="-342900" eaLnBrk="1" hangingPunct="1">
              <a:lnSpc>
                <a:spcPct val="110000"/>
              </a:lnSpc>
            </a:pPr>
            <a:r>
              <a:rPr lang="zh-CN" altLang="en-US" sz="2000" dirty="0">
                <a:solidFill>
                  <a:srgbClr val="FF0000"/>
                </a:solidFill>
                <a:latin typeface="宋体" panose="02010600030101010101" pitchFamily="2" charset="-122"/>
              </a:rPr>
              <a:t>◆</a:t>
            </a:r>
            <a:r>
              <a:rPr lang="zh-CN" altLang="en-US" sz="2000" dirty="0">
                <a:solidFill>
                  <a:srgbClr val="FF0000"/>
                </a:solidFill>
                <a:latin typeface="Arial" panose="020B0604020202020204" pitchFamily="34" charset="0"/>
              </a:rPr>
              <a:t>荧光标记纳米颗粒用作防伪标识的</a:t>
            </a:r>
            <a:r>
              <a:rPr lang="zh-CN" altLang="en-US" sz="2000" dirty="0" smtClean="0">
                <a:solidFill>
                  <a:srgbClr val="FF0000"/>
                </a:solidFill>
                <a:latin typeface="Arial" panose="020B0604020202020204" pitchFamily="34" charset="0"/>
              </a:rPr>
              <a:t>研究</a:t>
            </a:r>
            <a:endParaRPr lang="en-US" altLang="zh-CN" sz="2000" dirty="0" smtClean="0">
              <a:solidFill>
                <a:srgbClr val="FF0000"/>
              </a:solidFill>
              <a:latin typeface="Arial" panose="020B0604020202020204" pitchFamily="34" charset="0"/>
            </a:endParaRPr>
          </a:p>
          <a:p>
            <a:pPr marL="342900" indent="-342900" eaLnBrk="1" hangingPunct="1">
              <a:lnSpc>
                <a:spcPct val="110000"/>
              </a:lnSpc>
            </a:pPr>
            <a:endParaRPr lang="zh-CN" altLang="en-US" sz="2000" dirty="0">
              <a:solidFill>
                <a:srgbClr val="FF0000"/>
              </a:solidFill>
              <a:latin typeface="Arial" panose="020B0604020202020204" pitchFamily="34" charset="0"/>
            </a:endParaRPr>
          </a:p>
          <a:p>
            <a:pPr marL="342900" indent="-342900" eaLnBrk="1" hangingPunct="1">
              <a:lnSpc>
                <a:spcPct val="110000"/>
              </a:lnSpc>
            </a:pPr>
            <a:r>
              <a:rPr lang="zh-CN" altLang="en-US" sz="2000" dirty="0">
                <a:latin typeface="Arial" panose="020B0604020202020204" pitchFamily="34" charset="0"/>
              </a:rPr>
              <a:t> ●该作品选用纳米颗粒与荧光蛋白（</a:t>
            </a:r>
            <a:r>
              <a:rPr lang="en-US" altLang="en-US" sz="2000" dirty="0">
                <a:latin typeface="Arial" panose="020B0604020202020204" pitchFamily="34" charset="0"/>
              </a:rPr>
              <a:t>DiR</a:t>
            </a:r>
            <a:r>
              <a:rPr lang="zh-CN" altLang="en-US" sz="2000" dirty="0">
                <a:latin typeface="Arial" panose="020B0604020202020204" pitchFamily="34" charset="0"/>
              </a:rPr>
              <a:t>）和量子点制备出具有特异性荧光的纳米颗粒，实验证明其标记效果稳定。</a:t>
            </a:r>
            <a:endParaRPr lang="en-US" altLang="zh-CN" sz="2000" dirty="0">
              <a:latin typeface="Arial" panose="020B0604020202020204" pitchFamily="34" charset="0"/>
            </a:endParaRPr>
          </a:p>
          <a:p>
            <a:pPr marL="342900" indent="-342900" eaLnBrk="1" hangingPunct="1">
              <a:lnSpc>
                <a:spcPct val="60000"/>
              </a:lnSpc>
            </a:pPr>
            <a:endParaRPr lang="en-US" altLang="zh-CN" sz="2000" dirty="0">
              <a:latin typeface="Arial" panose="020B0604020202020204" pitchFamily="34" charset="0"/>
            </a:endParaRPr>
          </a:p>
          <a:p>
            <a:pPr marL="342900" indent="-342900" eaLnBrk="1" hangingPunct="1">
              <a:lnSpc>
                <a:spcPct val="110000"/>
              </a:lnSpc>
            </a:pPr>
            <a:r>
              <a:rPr lang="zh-CN" altLang="en-US" sz="2000" dirty="0">
                <a:latin typeface="Arial" panose="020B0604020202020204" pitchFamily="34" charset="0"/>
              </a:rPr>
              <a:t>●丝胶蛋白作为有机模板合成纳米碳酸钙材料，对蚕丝外层利用率低的丝胶部分加以利用，降低了碳酸钙的合成成本，同时变废为宝，具有集成创新。</a:t>
            </a:r>
            <a:endParaRPr lang="en-US" altLang="zh-CN" sz="2000" dirty="0">
              <a:latin typeface="Arial" panose="020B0604020202020204" pitchFamily="34" charset="0"/>
            </a:endParaRPr>
          </a:p>
          <a:p>
            <a:pPr marL="342900" indent="-342900" eaLnBrk="1" hangingPunct="1">
              <a:lnSpc>
                <a:spcPct val="60000"/>
              </a:lnSpc>
            </a:pPr>
            <a:endParaRPr lang="en-US" altLang="zh-CN" sz="2000" dirty="0">
              <a:latin typeface="Arial" panose="020B0604020202020204" pitchFamily="34" charset="0"/>
            </a:endParaRPr>
          </a:p>
          <a:p>
            <a:pPr marL="342900" indent="-342900" eaLnBrk="1" hangingPunct="1">
              <a:lnSpc>
                <a:spcPct val="110000"/>
              </a:lnSpc>
            </a:pPr>
            <a:r>
              <a:rPr lang="zh-CN" altLang="en-US" sz="2000" dirty="0">
                <a:latin typeface="Arial" panose="020B0604020202020204" pitchFamily="34" charset="0"/>
              </a:rPr>
              <a:t>●应用广泛、市场前景优。</a:t>
            </a:r>
            <a:endParaRPr lang="zh-CN" altLang="en-US" sz="2000" dirty="0">
              <a:latin typeface="Arial" panose="020B0604020202020204" pitchFamily="34" charset="0"/>
            </a:endParaRPr>
          </a:p>
        </p:txBody>
      </p:sp>
      <p:sp>
        <p:nvSpPr>
          <p:cNvPr id="15" name="Line 5"/>
          <p:cNvSpPr/>
          <p:nvPr/>
        </p:nvSpPr>
        <p:spPr>
          <a:xfrm>
            <a:off x="984250" y="1716550"/>
            <a:ext cx="7116763" cy="0"/>
          </a:xfrm>
          <a:prstGeom prst="line">
            <a:avLst/>
          </a:prstGeom>
          <a:ln w="38100" cap="flat" cmpd="sng">
            <a:solidFill>
              <a:schemeClr val="tx1"/>
            </a:solidFill>
            <a:prstDash val="solid"/>
            <a:headEnd type="none" w="med" len="med"/>
            <a:tailEnd type="none" w="med" len="med"/>
          </a:ln>
        </p:spPr>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Line 5"/>
          <p:cNvSpPr/>
          <p:nvPr/>
        </p:nvSpPr>
        <p:spPr>
          <a:xfrm flipV="1">
            <a:off x="1128268" y="1700915"/>
            <a:ext cx="8332787" cy="3175"/>
          </a:xfrm>
          <a:prstGeom prst="line">
            <a:avLst/>
          </a:prstGeom>
          <a:ln w="38100" cap="flat" cmpd="sng">
            <a:solidFill>
              <a:schemeClr val="tx1"/>
            </a:solidFill>
            <a:prstDash val="solid"/>
            <a:headEnd type="none" w="med" len="med"/>
            <a:tailEnd type="none" w="med" len="med"/>
          </a:ln>
        </p:spPr>
      </p:sp>
      <p:sp>
        <p:nvSpPr>
          <p:cNvPr id="14" name="Text Box 9"/>
          <p:cNvSpPr txBox="1"/>
          <p:nvPr/>
        </p:nvSpPr>
        <p:spPr>
          <a:xfrm>
            <a:off x="732980" y="1052843"/>
            <a:ext cx="9144000" cy="584775"/>
          </a:xfrm>
          <a:prstGeom prst="rect">
            <a:avLst/>
          </a:prstGeom>
          <a:noFill/>
          <a:ln w="9525">
            <a:noFill/>
          </a:ln>
        </p:spPr>
        <p:txBody>
          <a:bodyPr wrap="square">
            <a:spAutoFit/>
          </a:bodyPr>
          <a:lstStyle/>
          <a:p>
            <a:pPr eaLnBrk="1" hangingPunct="1">
              <a:spcBef>
                <a:spcPct val="50000"/>
              </a:spcBef>
            </a:pPr>
            <a:r>
              <a:rPr lang="zh-CN" altLang="en-US" sz="3200" b="1" dirty="0">
                <a:latin typeface="Arial" panose="020B0604020202020204" pitchFamily="34" charset="0"/>
                <a:ea typeface="黑体" panose="02010609060101010101" pitchFamily="49" charset="-122"/>
              </a:rPr>
              <a:t> </a:t>
            </a:r>
            <a:r>
              <a:rPr lang="zh-CN" altLang="en-US" sz="3200" b="1" dirty="0">
                <a:solidFill>
                  <a:srgbClr val="FF9409"/>
                </a:solidFill>
                <a:latin typeface="Century Gothic" panose="020B0502020202020204" pitchFamily="34" charset="0"/>
              </a:rPr>
              <a:t>亮点打造</a:t>
            </a:r>
            <a:r>
              <a:rPr lang="zh-CN" altLang="en-US" b="1" dirty="0">
                <a:solidFill>
                  <a:srgbClr val="FF9409"/>
                </a:solidFill>
                <a:latin typeface="Century Gothic" panose="020B0502020202020204" pitchFamily="34" charset="0"/>
              </a:rPr>
              <a:t>：充分利用自己项目已有的优势和特色进行项目提升 </a:t>
            </a:r>
            <a:endParaRPr lang="zh-CN" altLang="en-US" b="1" dirty="0">
              <a:solidFill>
                <a:srgbClr val="FF9409"/>
              </a:solidFill>
              <a:latin typeface="Century Gothic" panose="020B0502020202020204" pitchFamily="34" charset="0"/>
            </a:endParaRPr>
          </a:p>
        </p:txBody>
      </p:sp>
      <p:sp>
        <p:nvSpPr>
          <p:cNvPr id="15" name="Text Box 10"/>
          <p:cNvSpPr txBox="1"/>
          <p:nvPr/>
        </p:nvSpPr>
        <p:spPr>
          <a:xfrm>
            <a:off x="1059623" y="2160815"/>
            <a:ext cx="9808770" cy="3416320"/>
          </a:xfrm>
          <a:prstGeom prst="rect">
            <a:avLst/>
          </a:prstGeom>
          <a:noFill/>
          <a:ln w="9525">
            <a:noFill/>
          </a:ln>
        </p:spPr>
        <p:txBody>
          <a:bodyPr wrap="square">
            <a:spAutoFit/>
          </a:bodyPr>
          <a:lstStyle/>
          <a:p>
            <a:pPr marL="342900" indent="-342900" eaLnBrk="1" hangingPunct="1">
              <a:lnSpc>
                <a:spcPct val="120000"/>
              </a:lnSpc>
            </a:pPr>
            <a:r>
              <a:rPr lang="zh-CN" altLang="en-US" sz="2000" dirty="0">
                <a:latin typeface="宋体" panose="02010600030101010101" pitchFamily="2" charset="-122"/>
              </a:rPr>
              <a:t>● 作品项目的研究国际前沿先进性。</a:t>
            </a:r>
            <a:endParaRPr lang="en-US" altLang="zh-CN" sz="2000" dirty="0">
              <a:latin typeface="宋体" panose="02010600030101010101" pitchFamily="2" charset="-122"/>
            </a:endParaRPr>
          </a:p>
          <a:p>
            <a:pPr marL="342900" indent="-342900" eaLnBrk="1" hangingPunct="1">
              <a:lnSpc>
                <a:spcPct val="120000"/>
              </a:lnSpc>
            </a:pPr>
            <a:r>
              <a:rPr lang="zh-CN" altLang="en-US" sz="2000" dirty="0">
                <a:latin typeface="宋体" panose="02010600030101010101" pitchFamily="2" charset="-122"/>
              </a:rPr>
              <a:t>● 发挥学科交叉优势，集成创新。</a:t>
            </a:r>
            <a:endParaRPr lang="en-US" altLang="zh-CN" sz="2000" dirty="0">
              <a:latin typeface="宋体" panose="02010600030101010101" pitchFamily="2" charset="-122"/>
            </a:endParaRPr>
          </a:p>
          <a:p>
            <a:pPr marL="342900" indent="-342900" eaLnBrk="1" hangingPunct="1">
              <a:lnSpc>
                <a:spcPct val="120000"/>
              </a:lnSpc>
            </a:pPr>
            <a:r>
              <a:rPr lang="zh-CN" altLang="en-US" sz="2000" dirty="0">
                <a:latin typeface="宋体" panose="02010600030101010101" pitchFamily="2" charset="-122"/>
              </a:rPr>
              <a:t>● 在已有技术基础上，克服了什么难题，有哪方面创新突破？</a:t>
            </a:r>
            <a:endParaRPr lang="en-US" altLang="zh-CN" sz="2000" dirty="0">
              <a:latin typeface="宋体" panose="02010600030101010101" pitchFamily="2" charset="-122"/>
            </a:endParaRPr>
          </a:p>
          <a:p>
            <a:pPr marL="342900" indent="-342900" eaLnBrk="1" hangingPunct="1">
              <a:lnSpc>
                <a:spcPct val="120000"/>
              </a:lnSpc>
            </a:pPr>
            <a:r>
              <a:rPr lang="zh-CN" altLang="en-US" sz="2000" dirty="0">
                <a:latin typeface="宋体" panose="02010600030101010101" pitchFamily="2" charset="-122"/>
              </a:rPr>
              <a:t>● 在引进、消化吸收国际先进技术上，与国际和国内同类产品比较的优势。</a:t>
            </a:r>
            <a:endParaRPr lang="en-US" altLang="zh-CN" sz="2000" dirty="0">
              <a:latin typeface="宋体" panose="02010600030101010101" pitchFamily="2" charset="-122"/>
            </a:endParaRPr>
          </a:p>
          <a:p>
            <a:pPr marL="342900" indent="-342900" eaLnBrk="1" hangingPunct="1">
              <a:lnSpc>
                <a:spcPct val="120000"/>
              </a:lnSpc>
            </a:pPr>
            <a:r>
              <a:rPr lang="zh-CN" altLang="en-US" sz="2000" dirty="0">
                <a:latin typeface="宋体" panose="02010600030101010101" pitchFamily="2" charset="-122"/>
              </a:rPr>
              <a:t>● 解决了科学研究上</a:t>
            </a:r>
            <a:r>
              <a:rPr lang="en-US" altLang="zh-CN" sz="2000" dirty="0">
                <a:latin typeface="宋体" panose="02010600030101010101" pitchFamily="2" charset="-122"/>
              </a:rPr>
              <a:t>/</a:t>
            </a:r>
            <a:r>
              <a:rPr lang="zh-CN" altLang="en-US" sz="2000" dirty="0">
                <a:latin typeface="宋体" panose="02010600030101010101" pitchFamily="2" charset="-122"/>
              </a:rPr>
              <a:t>行业领域上</a:t>
            </a:r>
            <a:r>
              <a:rPr lang="en-US" altLang="zh-CN" sz="2000" dirty="0">
                <a:latin typeface="宋体" panose="02010600030101010101" pitchFamily="2" charset="-122"/>
              </a:rPr>
              <a:t>/</a:t>
            </a:r>
            <a:r>
              <a:rPr lang="zh-CN" altLang="en-US" sz="2000" dirty="0">
                <a:latin typeface="宋体" panose="02010600030101010101" pitchFamily="2" charset="-122"/>
              </a:rPr>
              <a:t>技术工艺上</a:t>
            </a:r>
            <a:r>
              <a:rPr lang="en-US" altLang="zh-CN" sz="2000" dirty="0">
                <a:latin typeface="宋体" panose="02010600030101010101" pitchFamily="2" charset="-122"/>
              </a:rPr>
              <a:t>/</a:t>
            </a:r>
            <a:r>
              <a:rPr lang="zh-CN" altLang="en-US" sz="2000" dirty="0">
                <a:latin typeface="宋体" panose="02010600030101010101" pitchFamily="2" charset="-122"/>
              </a:rPr>
              <a:t>商业产品上的哪些</a:t>
            </a:r>
            <a:endParaRPr lang="zh-CN" altLang="en-US" sz="2000" dirty="0">
              <a:latin typeface="宋体" panose="02010600030101010101" pitchFamily="2" charset="-122"/>
            </a:endParaRPr>
          </a:p>
          <a:p>
            <a:pPr marL="342900" indent="-342900" eaLnBrk="1" hangingPunct="1">
              <a:lnSpc>
                <a:spcPct val="120000"/>
              </a:lnSpc>
            </a:pPr>
            <a:r>
              <a:rPr lang="zh-CN" altLang="en-US" sz="2000" dirty="0">
                <a:latin typeface="宋体" panose="02010600030101010101" pitchFamily="2" charset="-122"/>
              </a:rPr>
              <a:t>  关键问题。</a:t>
            </a:r>
            <a:endParaRPr lang="en-US" altLang="zh-CN" sz="2000" dirty="0">
              <a:latin typeface="宋体" panose="02010600030101010101" pitchFamily="2" charset="-122"/>
            </a:endParaRPr>
          </a:p>
          <a:p>
            <a:pPr marL="342900" indent="-342900" eaLnBrk="1" hangingPunct="1">
              <a:lnSpc>
                <a:spcPct val="120000"/>
              </a:lnSpc>
            </a:pPr>
            <a:r>
              <a:rPr lang="zh-CN" altLang="en-US" sz="2000" dirty="0">
                <a:latin typeface="宋体" panose="02010600030101010101" pitchFamily="2" charset="-122"/>
              </a:rPr>
              <a:t>● 在研究和开发的潜在应用面上技术价值、应用价值有哪些</a:t>
            </a:r>
            <a:r>
              <a:rPr lang="en-US" altLang="zh-CN" sz="2000" dirty="0">
                <a:latin typeface="宋体" panose="02010600030101010101" pitchFamily="2" charset="-122"/>
              </a:rPr>
              <a:t>?</a:t>
            </a:r>
            <a:endParaRPr lang="en-US" altLang="zh-CN" sz="2000" dirty="0">
              <a:latin typeface="宋体" panose="02010600030101010101" pitchFamily="2" charset="-122"/>
            </a:endParaRPr>
          </a:p>
          <a:p>
            <a:pPr marL="342900" indent="-342900" eaLnBrk="1" hangingPunct="1">
              <a:lnSpc>
                <a:spcPct val="120000"/>
              </a:lnSpc>
            </a:pPr>
            <a:r>
              <a:rPr lang="zh-CN" altLang="en-US" sz="2000" dirty="0">
                <a:latin typeface="宋体" panose="02010600030101010101" pitchFamily="2" charset="-122"/>
              </a:rPr>
              <a:t>● 国家大力提倡鼓励</a:t>
            </a:r>
            <a:r>
              <a:rPr lang="en-US" altLang="zh-CN" sz="2000" dirty="0">
                <a:latin typeface="宋体" panose="02010600030101010101" pitchFamily="2" charset="-122"/>
              </a:rPr>
              <a:t>/</a:t>
            </a:r>
            <a:r>
              <a:rPr lang="zh-CN" altLang="en-US" sz="2000" dirty="0">
                <a:latin typeface="宋体" panose="02010600030101010101" pitchFamily="2" charset="-122"/>
              </a:rPr>
              <a:t>经济社会迫切急需</a:t>
            </a:r>
            <a:r>
              <a:rPr lang="en-US" altLang="zh-CN" sz="2000" dirty="0">
                <a:latin typeface="宋体" panose="02010600030101010101" pitchFamily="2" charset="-122"/>
              </a:rPr>
              <a:t>/</a:t>
            </a:r>
            <a:r>
              <a:rPr lang="zh-CN" altLang="en-US" sz="2000" dirty="0">
                <a:latin typeface="宋体" panose="02010600030101010101" pitchFamily="2" charset="-122"/>
              </a:rPr>
              <a:t>发现、发明和实用发明，</a:t>
            </a:r>
            <a:endParaRPr lang="zh-CN" altLang="en-US" sz="2000" dirty="0">
              <a:latin typeface="宋体" panose="02010600030101010101" pitchFamily="2" charset="-122"/>
            </a:endParaRPr>
          </a:p>
          <a:p>
            <a:pPr marL="342900" indent="-342900" eaLnBrk="1" hangingPunct="1">
              <a:lnSpc>
                <a:spcPct val="120000"/>
              </a:lnSpc>
            </a:pPr>
            <a:r>
              <a:rPr lang="zh-CN" altLang="en-US" sz="2000" dirty="0">
                <a:latin typeface="宋体" panose="02010600030101010101" pitchFamily="2" charset="-122"/>
              </a:rPr>
              <a:t>  </a:t>
            </a:r>
            <a:r>
              <a:rPr lang="zh-CN" altLang="en-US" sz="2000" dirty="0" smtClean="0">
                <a:latin typeface="宋体" panose="02010600030101010101" pitchFamily="2" charset="-122"/>
              </a:rPr>
              <a:t>如：资源</a:t>
            </a:r>
            <a:r>
              <a:rPr lang="zh-CN" altLang="en-US" sz="2000" dirty="0">
                <a:latin typeface="宋体" panose="02010600030101010101" pitchFamily="2" charset="-122"/>
              </a:rPr>
              <a:t>利用、低能环保、健康保健、产品转型升级等等。</a:t>
            </a:r>
            <a:endParaRPr lang="zh-CN" altLang="en-US" sz="2000"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Line 5"/>
          <p:cNvSpPr/>
          <p:nvPr/>
        </p:nvSpPr>
        <p:spPr>
          <a:xfrm>
            <a:off x="479425" y="1831340"/>
            <a:ext cx="4332605" cy="16510"/>
          </a:xfrm>
          <a:prstGeom prst="line">
            <a:avLst/>
          </a:prstGeom>
          <a:ln w="38100" cap="flat" cmpd="sng">
            <a:solidFill>
              <a:schemeClr val="tx1"/>
            </a:solidFill>
            <a:prstDash val="solid"/>
            <a:headEnd type="none" w="med" len="med"/>
            <a:tailEnd type="none" w="med" len="med"/>
          </a:ln>
        </p:spPr>
      </p:sp>
      <p:sp>
        <p:nvSpPr>
          <p:cNvPr id="14" name="Rectangle 2"/>
          <p:cNvSpPr>
            <a:spLocks noGrp="1"/>
          </p:cNvSpPr>
          <p:nvPr/>
        </p:nvSpPr>
        <p:spPr>
          <a:xfrm>
            <a:off x="179388" y="1056323"/>
            <a:ext cx="6118225" cy="719137"/>
          </a:xfrm>
          <a:prstGeom prst="rect">
            <a:avLst/>
          </a:prstGeom>
          <a:noFill/>
          <a:ln w="9525">
            <a:noFill/>
          </a:ln>
        </p:spPr>
        <p:txBody>
          <a:bodyPr lIns="91436" tIns="45718" rIns="91436" bIns="45718" anchor="ctr"/>
          <a:lstStyle/>
          <a:p>
            <a:pPr eaLnBrk="1" hangingPunct="1"/>
            <a:r>
              <a:rPr lang="zh-CN" altLang="en-US" sz="3600" dirty="0">
                <a:latin typeface="黑体" panose="02010609060101010101" pitchFamily="49" charset="-122"/>
                <a:ea typeface="黑体" panose="02010609060101010101" pitchFamily="49" charset="-122"/>
              </a:rPr>
              <a:t> </a:t>
            </a:r>
            <a:r>
              <a:rPr lang="zh-CN" altLang="en-US" sz="3200" b="1" dirty="0">
                <a:solidFill>
                  <a:srgbClr val="FF9409"/>
                </a:solidFill>
                <a:latin typeface="Century Gothic" panose="020B0502020202020204" pitchFamily="34" charset="0"/>
              </a:rPr>
              <a:t>三、实践性、价值性</a:t>
            </a:r>
            <a:endParaRPr lang="zh-CN" altLang="en-US" sz="3200" b="1" dirty="0">
              <a:solidFill>
                <a:srgbClr val="FF9409"/>
              </a:solidFill>
              <a:latin typeface="Century Gothic" panose="020B0502020202020204" pitchFamily="34" charset="0"/>
            </a:endParaRPr>
          </a:p>
        </p:txBody>
      </p:sp>
      <p:sp>
        <p:nvSpPr>
          <p:cNvPr id="15" name="Rectangle 5"/>
          <p:cNvSpPr txBox="1">
            <a:spLocks noChangeArrowheads="1"/>
          </p:cNvSpPr>
          <p:nvPr/>
        </p:nvSpPr>
        <p:spPr bwMode="auto">
          <a:xfrm>
            <a:off x="479425" y="2373745"/>
            <a:ext cx="11018087" cy="3384550"/>
          </a:xfrm>
          <a:prstGeom prst="rect">
            <a:avLst/>
          </a:prstGeom>
          <a:noFill/>
          <a:ln>
            <a:noFill/>
          </a:ln>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79705" marR="0" lvl="0" indent="-252095" algn="l" defTabSz="914400" rtl="0" eaLnBrk="1" fontAlgn="base" latinLnBrk="0" hangingPunct="1">
              <a:lnSpc>
                <a:spcPct val="11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●凸显较好的科学价值、现实意义、应用前景。如：疾病  </a:t>
            </a:r>
            <a:r>
              <a:rPr kumimoji="0" lang="zh-CN" altLang="en-US" sz="2400" i="0" u="none" strike="noStrike" kern="1200" cap="none" spc="0" normalizeH="0" baseline="0" noProof="0" dirty="0" smtClean="0">
                <a:ln>
                  <a:noFill/>
                </a:ln>
                <a:effectLst/>
                <a:uLnTx/>
                <a:uFillTx/>
                <a:latin typeface="Arial" panose="020B0604020202020204" pitchFamily="34" charset="0"/>
                <a:ea typeface="宋体" panose="02010600030101010101" pitchFamily="2" charset="-122"/>
                <a:cs typeface="+mn-cs"/>
              </a:rPr>
              <a:t>检测诊断、灾害</a:t>
            </a:r>
            <a:r>
              <a:rPr kumimoji="0" lang="zh-CN" altLang="en-US" sz="240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防治。</a:t>
            </a:r>
            <a:endParaRPr kumimoji="0" lang="en-US" altLang="zh-CN" sz="240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60000"/>
              </a:lnSpc>
              <a:spcBef>
                <a:spcPct val="0"/>
              </a:spcBef>
              <a:spcAft>
                <a:spcPct val="0"/>
              </a:spcAft>
              <a:buClrTx/>
              <a:buSzTx/>
              <a:buFontTx/>
              <a:buNone/>
              <a:defRPr/>
            </a:pPr>
            <a:endParaRPr kumimoji="0" lang="zh-CN" altLang="en-US" sz="240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1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●具有一定的借鉴参考意义，可为以后的研究提供新思路、揭示新机制、参照标准等。</a:t>
            </a:r>
            <a:endParaRPr kumimoji="0" lang="en-US" altLang="zh-CN" sz="240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60000"/>
              </a:lnSpc>
              <a:spcBef>
                <a:spcPct val="0"/>
              </a:spcBef>
              <a:spcAft>
                <a:spcPct val="0"/>
              </a:spcAft>
              <a:buClrTx/>
              <a:buSzTx/>
              <a:buFontTx/>
              <a:buNone/>
              <a:defRPr/>
            </a:pPr>
            <a:endParaRPr kumimoji="0" lang="zh-CN" altLang="en-US" sz="240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10000"/>
              </a:lnSpc>
              <a:spcBef>
                <a:spcPct val="0"/>
              </a:spcBef>
              <a:spcAft>
                <a:spcPct val="0"/>
              </a:spcAft>
              <a:buClrTx/>
              <a:buSzTx/>
              <a:buFontTx/>
              <a:buNone/>
              <a:defRPr/>
            </a:pPr>
            <a:r>
              <a:rPr kumimoji="0" lang="zh-CN" altLang="en-US" sz="240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●具有良好的市场前景、商业价值。如：新产品制造、新药和医疗器械研发。</a:t>
            </a:r>
            <a:endParaRPr kumimoji="0" lang="zh-CN" altLang="en-US" sz="240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193675" y="10138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719378" y="986988"/>
            <a:ext cx="2535238" cy="742383"/>
          </a:xfrm>
          <a:prstGeom prst="rect">
            <a:avLst/>
          </a:prstGeom>
          <a:noFill/>
          <a:ln w="9525">
            <a:noFill/>
          </a:ln>
        </p:spPr>
        <p:txBody>
          <a:bodyPr>
            <a:spAutoFit/>
          </a:bodyPr>
          <a:lstStyle/>
          <a:p>
            <a:pPr eaLnBrk="1" hangingPunct="1">
              <a:lnSpc>
                <a:spcPct val="150000"/>
              </a:lnSpc>
            </a:pPr>
            <a:r>
              <a:rPr lang="zh-CN" altLang="en-US" sz="3200" b="1" dirty="0">
                <a:solidFill>
                  <a:srgbClr val="FF9409"/>
                </a:solidFill>
                <a:latin typeface="Century Gothic" panose="020B0502020202020204" pitchFamily="34" charset="0"/>
                <a:ea typeface="+mj-ea"/>
              </a:rPr>
              <a:t>例如</a:t>
            </a:r>
            <a:endParaRPr lang="zh-CN" altLang="en-US" sz="3200" b="1" dirty="0">
              <a:solidFill>
                <a:srgbClr val="FF9409"/>
              </a:solidFill>
              <a:latin typeface="Century Gothic" panose="020B0502020202020204" pitchFamily="34" charset="0"/>
              <a:ea typeface="+mj-ea"/>
            </a:endParaRPr>
          </a:p>
        </p:txBody>
      </p:sp>
      <p:sp>
        <p:nvSpPr>
          <p:cNvPr id="14" name="Rectangle 5"/>
          <p:cNvSpPr txBox="1"/>
          <p:nvPr/>
        </p:nvSpPr>
        <p:spPr>
          <a:xfrm>
            <a:off x="780650" y="2199410"/>
            <a:ext cx="10383344" cy="3436938"/>
          </a:xfrm>
          <a:prstGeom prst="rect">
            <a:avLst/>
          </a:prstGeom>
          <a:noFill/>
          <a:ln w="9525">
            <a:noFill/>
          </a:ln>
        </p:spPr>
        <p:txBody>
          <a:bodyPr/>
          <a:lstStyle/>
          <a:p>
            <a:pPr marL="342900" indent="-342900" eaLnBrk="1" hangingPunct="1">
              <a:lnSpc>
                <a:spcPct val="110000"/>
              </a:lnSpc>
            </a:pPr>
            <a:r>
              <a:rPr lang="zh-CN" altLang="en-US" sz="2000" dirty="0">
                <a:latin typeface="+mn-ea"/>
              </a:rPr>
              <a:t>◆甲胎蛋白阴性肝癌患者与正常人的循坏</a:t>
            </a:r>
            <a:r>
              <a:rPr lang="en-US" altLang="zh-CN" sz="2000" dirty="0">
                <a:latin typeface="+mn-ea"/>
              </a:rPr>
              <a:t>miRNA</a:t>
            </a:r>
            <a:r>
              <a:rPr lang="zh-CN" altLang="en-US" sz="2000" dirty="0">
                <a:latin typeface="+mn-ea"/>
              </a:rPr>
              <a:t>表达比较研究</a:t>
            </a:r>
            <a:endParaRPr lang="zh-CN" altLang="en-US" sz="2000" dirty="0">
              <a:latin typeface="+mn-ea"/>
            </a:endParaRPr>
          </a:p>
          <a:p>
            <a:pPr marL="342900" indent="-342900" eaLnBrk="1" hangingPunct="1">
              <a:lnSpc>
                <a:spcPct val="110000"/>
              </a:lnSpc>
            </a:pPr>
            <a:r>
              <a:rPr lang="zh-CN" altLang="en-US" sz="2000" dirty="0">
                <a:latin typeface="+mn-ea"/>
              </a:rPr>
              <a:t>● 该作品中血清</a:t>
            </a:r>
            <a:r>
              <a:rPr lang="en-US" altLang="zh-CN" sz="2000" dirty="0">
                <a:latin typeface="+mn-ea"/>
              </a:rPr>
              <a:t>miRNA</a:t>
            </a:r>
            <a:r>
              <a:rPr lang="zh-CN" altLang="en-US" sz="2000" dirty="0">
                <a:latin typeface="+mn-ea"/>
              </a:rPr>
              <a:t>定量检测平台的建立，可为肝疾病</a:t>
            </a:r>
            <a:r>
              <a:rPr lang="en-US" altLang="zh-CN" sz="2000" dirty="0">
                <a:latin typeface="+mn-ea"/>
              </a:rPr>
              <a:t>miRNA</a:t>
            </a:r>
            <a:r>
              <a:rPr lang="zh-CN" altLang="en-US" sz="2000" dirty="0">
                <a:latin typeface="+mn-ea"/>
              </a:rPr>
              <a:t>靶向治疗提供实验依据。</a:t>
            </a:r>
            <a:endParaRPr lang="en-US" altLang="zh-CN" sz="2000" dirty="0">
              <a:latin typeface="+mn-ea"/>
            </a:endParaRPr>
          </a:p>
          <a:p>
            <a:pPr marL="342900" indent="-342900" eaLnBrk="1" hangingPunct="1">
              <a:lnSpc>
                <a:spcPct val="60000"/>
              </a:lnSpc>
            </a:pPr>
            <a:endParaRPr lang="en-US" altLang="zh-CN" sz="2000" dirty="0">
              <a:latin typeface="+mn-ea"/>
            </a:endParaRPr>
          </a:p>
          <a:p>
            <a:pPr marL="342900" indent="-342900" eaLnBrk="1" hangingPunct="1">
              <a:lnSpc>
                <a:spcPct val="110000"/>
              </a:lnSpc>
            </a:pPr>
            <a:r>
              <a:rPr lang="zh-CN" altLang="en-US" sz="2000" dirty="0">
                <a:latin typeface="+mn-ea"/>
              </a:rPr>
              <a:t>● 筛选新的可靠的血清</a:t>
            </a:r>
            <a:r>
              <a:rPr lang="en-GB" altLang="en-US" sz="2000" dirty="0">
                <a:latin typeface="+mn-ea"/>
              </a:rPr>
              <a:t>microRNA</a:t>
            </a:r>
            <a:r>
              <a:rPr lang="zh-CN" altLang="en-US" sz="2000" dirty="0">
                <a:latin typeface="+mn-ea"/>
              </a:rPr>
              <a:t>作为肝癌生物标志物以及相应检测试剂盒的研制，对于肝癌的早期诊断具有重要的临床意义，可为</a:t>
            </a:r>
            <a:r>
              <a:rPr lang="en-US" altLang="zh-CN" sz="2000" dirty="0">
                <a:latin typeface="+mn-ea"/>
              </a:rPr>
              <a:t>AFP</a:t>
            </a:r>
            <a:r>
              <a:rPr lang="zh-CN" altLang="en-US" sz="2000" dirty="0">
                <a:latin typeface="+mn-ea"/>
              </a:rPr>
              <a:t>阴性患者肝癌诊断提供参考指标。</a:t>
            </a:r>
            <a:endParaRPr lang="en-US" altLang="zh-CN" sz="2000" dirty="0">
              <a:latin typeface="+mn-ea"/>
            </a:endParaRPr>
          </a:p>
          <a:p>
            <a:pPr marL="342900" indent="-342900" eaLnBrk="1" hangingPunct="1">
              <a:lnSpc>
                <a:spcPct val="60000"/>
              </a:lnSpc>
            </a:pPr>
            <a:endParaRPr lang="en-US" altLang="zh-CN" sz="2000" dirty="0">
              <a:latin typeface="+mn-ea"/>
            </a:endParaRPr>
          </a:p>
          <a:p>
            <a:pPr marL="342900" indent="-342900" eaLnBrk="1" hangingPunct="1">
              <a:lnSpc>
                <a:spcPct val="110000"/>
              </a:lnSpc>
            </a:pPr>
            <a:r>
              <a:rPr lang="zh-CN" altLang="en-US" sz="2000" dirty="0">
                <a:latin typeface="+mn-ea"/>
              </a:rPr>
              <a:t>● 有较大的潜在应用前景。</a:t>
            </a:r>
            <a:endParaRPr lang="zh-CN" altLang="en-US" sz="2000" dirty="0">
              <a:latin typeface="+mn-ea"/>
            </a:endParaRPr>
          </a:p>
        </p:txBody>
      </p:sp>
      <p:sp>
        <p:nvSpPr>
          <p:cNvPr id="15" name="Line 5"/>
          <p:cNvSpPr/>
          <p:nvPr/>
        </p:nvSpPr>
        <p:spPr>
          <a:xfrm>
            <a:off x="872666" y="1728101"/>
            <a:ext cx="1090295" cy="1270"/>
          </a:xfrm>
          <a:prstGeom prst="line">
            <a:avLst/>
          </a:prstGeom>
          <a:ln w="38100" cap="flat" cmpd="sng">
            <a:solidFill>
              <a:schemeClr val="tx1"/>
            </a:solidFill>
            <a:prstDash val="solid"/>
            <a:headEnd type="none" w="med" len="med"/>
            <a:tailEnd type="none" w="med" len="med"/>
          </a:ln>
        </p:spPr>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Line 5"/>
          <p:cNvSpPr/>
          <p:nvPr/>
        </p:nvSpPr>
        <p:spPr>
          <a:xfrm>
            <a:off x="840740" y="2134235"/>
            <a:ext cx="4428490" cy="635"/>
          </a:xfrm>
          <a:prstGeom prst="line">
            <a:avLst/>
          </a:prstGeom>
          <a:ln w="38100" cap="flat" cmpd="sng">
            <a:solidFill>
              <a:schemeClr val="tx1"/>
            </a:solidFill>
            <a:prstDash val="solid"/>
            <a:headEnd type="none" w="med" len="med"/>
            <a:tailEnd type="none" w="med" len="med"/>
          </a:ln>
        </p:spPr>
      </p:sp>
      <p:sp>
        <p:nvSpPr>
          <p:cNvPr id="14" name="Rectangle 2"/>
          <p:cNvSpPr>
            <a:spLocks noGrp="1"/>
          </p:cNvSpPr>
          <p:nvPr/>
        </p:nvSpPr>
        <p:spPr>
          <a:xfrm>
            <a:off x="612140" y="1268760"/>
            <a:ext cx="6118225" cy="719138"/>
          </a:xfrm>
          <a:prstGeom prst="rect">
            <a:avLst/>
          </a:prstGeom>
          <a:noFill/>
          <a:ln w="9525">
            <a:noFill/>
          </a:ln>
        </p:spPr>
        <p:txBody>
          <a:bodyPr lIns="91436" tIns="45718" rIns="91436" bIns="45718" anchor="ctr"/>
          <a:lstStyle/>
          <a:p>
            <a:pPr eaLnBrk="1" hangingPunct="1"/>
            <a:r>
              <a:rPr lang="zh-CN" altLang="en-US" sz="4000" dirty="0">
                <a:latin typeface="黑体" panose="02010609060101010101" pitchFamily="49" charset="-122"/>
                <a:ea typeface="黑体" panose="02010609060101010101" pitchFamily="49" charset="-122"/>
              </a:rPr>
              <a:t> </a:t>
            </a:r>
            <a:r>
              <a:rPr lang="zh-CN" altLang="en-US" sz="3200" b="1" dirty="0">
                <a:solidFill>
                  <a:srgbClr val="FF9409"/>
                </a:solidFill>
                <a:latin typeface="Century Gothic" panose="020B0502020202020204" pitchFamily="34" charset="0"/>
                <a:ea typeface="+mj-ea"/>
              </a:rPr>
              <a:t>四、参与性、适合性</a:t>
            </a:r>
            <a:endParaRPr lang="zh-CN" altLang="en-US" sz="3200" b="1" dirty="0">
              <a:solidFill>
                <a:srgbClr val="FF9409"/>
              </a:solidFill>
              <a:latin typeface="Century Gothic" panose="020B0502020202020204" pitchFamily="34" charset="0"/>
              <a:ea typeface="+mj-ea"/>
            </a:endParaRPr>
          </a:p>
        </p:txBody>
      </p:sp>
      <p:sp>
        <p:nvSpPr>
          <p:cNvPr id="15" name="Rectangle 5"/>
          <p:cNvSpPr txBox="1"/>
          <p:nvPr/>
        </p:nvSpPr>
        <p:spPr>
          <a:xfrm>
            <a:off x="933993" y="2500717"/>
            <a:ext cx="9141032" cy="2520950"/>
          </a:xfrm>
          <a:prstGeom prst="rect">
            <a:avLst/>
          </a:prstGeom>
          <a:noFill/>
          <a:ln w="9525">
            <a:noFill/>
          </a:ln>
        </p:spPr>
        <p:txBody>
          <a:bodyPr/>
          <a:lstStyle/>
          <a:p>
            <a:pPr marL="342900" indent="-342900" eaLnBrk="1" hangingPunct="1">
              <a:lnSpc>
                <a:spcPct val="140000"/>
              </a:lnSpc>
            </a:pPr>
            <a:r>
              <a:rPr lang="zh-CN" altLang="en-US" sz="2000" dirty="0">
                <a:latin typeface="宋体" panose="02010600030101010101" pitchFamily="2" charset="-122"/>
              </a:rPr>
              <a:t>● 实验设计难易恰当，符合大学生水平。</a:t>
            </a:r>
            <a:endParaRPr lang="zh-CN" altLang="en-US" sz="2000" dirty="0">
              <a:latin typeface="宋体" panose="02010600030101010101" pitchFamily="2" charset="-122"/>
            </a:endParaRPr>
          </a:p>
          <a:p>
            <a:pPr marL="342900" indent="-342900" eaLnBrk="1" hangingPunct="1">
              <a:lnSpc>
                <a:spcPct val="140000"/>
              </a:lnSpc>
            </a:pPr>
            <a:r>
              <a:rPr lang="zh-CN" altLang="en-US" sz="2000" dirty="0">
                <a:latin typeface="宋体" panose="02010600030101010101" pitchFamily="2" charset="-122"/>
              </a:rPr>
              <a:t>● 实验方案操作性强，充分调动学生的参与度。</a:t>
            </a:r>
            <a:endParaRPr lang="zh-CN" altLang="en-US" sz="2000" dirty="0">
              <a:latin typeface="宋体" panose="02010600030101010101" pitchFamily="2" charset="-122"/>
            </a:endParaRPr>
          </a:p>
          <a:p>
            <a:pPr marL="342900" indent="-342900" eaLnBrk="1" hangingPunct="1">
              <a:lnSpc>
                <a:spcPct val="140000"/>
              </a:lnSpc>
            </a:pPr>
            <a:r>
              <a:rPr lang="zh-CN" altLang="en-US" sz="2000" dirty="0">
                <a:latin typeface="宋体" panose="02010600030101010101" pitchFamily="2" charset="-122"/>
              </a:rPr>
              <a:t>● 实验操作</a:t>
            </a:r>
            <a:r>
              <a:rPr lang="en-US" altLang="zh-CN" sz="2000" dirty="0">
                <a:latin typeface="宋体" panose="02010600030101010101" pitchFamily="2" charset="-122"/>
              </a:rPr>
              <a:t>SOP</a:t>
            </a:r>
            <a:r>
              <a:rPr lang="zh-CN" altLang="en-US" sz="2000" dirty="0">
                <a:latin typeface="宋体" panose="02010600030101010101" pitchFamily="2" charset="-122"/>
              </a:rPr>
              <a:t>，数据可重复性好。</a:t>
            </a:r>
            <a:endParaRPr lang="en-US" altLang="zh-CN" sz="2000" dirty="0">
              <a:latin typeface="宋体" panose="02010600030101010101" pitchFamily="2" charset="-122"/>
            </a:endParaRPr>
          </a:p>
          <a:p>
            <a:pPr marL="342900" indent="-342900" eaLnBrk="1" hangingPunct="1">
              <a:lnSpc>
                <a:spcPct val="140000"/>
              </a:lnSpc>
            </a:pPr>
            <a:r>
              <a:rPr lang="zh-CN" altLang="en-US" sz="2000" dirty="0">
                <a:latin typeface="宋体" panose="02010600030101010101" pitchFamily="2" charset="-122"/>
              </a:rPr>
              <a:t>● 实验规范、数据可靠、结果可信。</a:t>
            </a:r>
            <a:endParaRPr lang="zh-CN" altLang="en-US" sz="2000"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984250" y="1051878"/>
            <a:ext cx="2535238" cy="742383"/>
          </a:xfrm>
          <a:prstGeom prst="rect">
            <a:avLst/>
          </a:prstGeom>
          <a:noFill/>
          <a:ln w="9525">
            <a:noFill/>
          </a:ln>
        </p:spPr>
        <p:txBody>
          <a:bodyPr>
            <a:spAutoFit/>
          </a:bodyPr>
          <a:lstStyle/>
          <a:p>
            <a:pPr eaLnBrk="1" hangingPunct="1">
              <a:lnSpc>
                <a:spcPct val="150000"/>
              </a:lnSpc>
            </a:pPr>
            <a:r>
              <a:rPr lang="zh-CN" altLang="en-US" sz="3200" b="1" dirty="0">
                <a:solidFill>
                  <a:srgbClr val="FF9409"/>
                </a:solidFill>
                <a:latin typeface="Century Gothic" panose="020B0502020202020204" pitchFamily="34" charset="0"/>
                <a:ea typeface="+mj-ea"/>
              </a:rPr>
              <a:t>例如</a:t>
            </a:r>
            <a:endParaRPr lang="zh-CN" altLang="en-US" sz="3200" b="1" dirty="0">
              <a:solidFill>
                <a:srgbClr val="FF9409"/>
              </a:solidFill>
              <a:latin typeface="Century Gothic" panose="020B0502020202020204" pitchFamily="34" charset="0"/>
              <a:ea typeface="+mj-ea"/>
            </a:endParaRPr>
          </a:p>
        </p:txBody>
      </p:sp>
      <p:sp>
        <p:nvSpPr>
          <p:cNvPr id="14" name="Rectangle 5"/>
          <p:cNvSpPr txBox="1"/>
          <p:nvPr/>
        </p:nvSpPr>
        <p:spPr>
          <a:xfrm>
            <a:off x="780705" y="2074718"/>
            <a:ext cx="10458102" cy="3436938"/>
          </a:xfrm>
          <a:prstGeom prst="rect">
            <a:avLst/>
          </a:prstGeom>
          <a:noFill/>
          <a:ln w="9525">
            <a:noFill/>
          </a:ln>
        </p:spPr>
        <p:txBody>
          <a:bodyPr/>
          <a:lstStyle/>
          <a:p>
            <a:pPr marL="342900" indent="-342900" eaLnBrk="1" hangingPunct="1">
              <a:lnSpc>
                <a:spcPct val="120000"/>
              </a:lnSpc>
            </a:pPr>
            <a:r>
              <a:rPr lang="zh-CN" altLang="en-US" sz="2800" b="1" dirty="0">
                <a:solidFill>
                  <a:srgbClr val="FF9409"/>
                </a:solidFill>
                <a:latin typeface="Century Gothic" panose="020B0502020202020204" pitchFamily="34" charset="0"/>
                <a:ea typeface="+mj-ea"/>
              </a:rPr>
              <a:t>◆神经激肽受体拮抗剂对骨癌痛小鼠的作用及其作用机制研究</a:t>
            </a:r>
            <a:endParaRPr lang="zh-CN" altLang="en-US" sz="2800" b="1" dirty="0">
              <a:solidFill>
                <a:srgbClr val="FF9409"/>
              </a:solidFill>
              <a:latin typeface="Century Gothic" panose="020B0502020202020204" pitchFamily="34" charset="0"/>
              <a:ea typeface="+mj-ea"/>
            </a:endParaRPr>
          </a:p>
          <a:p>
            <a:pPr marL="342900" indent="-342900" eaLnBrk="1" hangingPunct="1">
              <a:lnSpc>
                <a:spcPct val="120000"/>
              </a:lnSpc>
            </a:pPr>
            <a:r>
              <a:rPr lang="zh-CN" altLang="en-US" sz="2800" dirty="0">
                <a:latin typeface="宋体" panose="02010600030101010101" pitchFamily="2" charset="-122"/>
              </a:rPr>
              <a:t>  </a:t>
            </a:r>
            <a:r>
              <a:rPr lang="zh-CN" altLang="en-US" sz="2400" dirty="0">
                <a:latin typeface="宋体" panose="02010600030101010101" pitchFamily="2" charset="-122"/>
              </a:rPr>
              <a:t>作品中实验方法设计科学可行，建立小鼠微创性的骨癌痛模型、自发性疼痛评分、斜板实验、机械痛缩足反射阈值测定、鼠尾光照测痛实验等直观又</a:t>
            </a:r>
            <a:r>
              <a:rPr lang="zh-CN" altLang="en-US" sz="2400" dirty="0" smtClean="0">
                <a:latin typeface="宋体" panose="02010600030101010101" pitchFamily="2" charset="-122"/>
              </a:rPr>
              <a:t>有技巧难度</a:t>
            </a:r>
            <a:r>
              <a:rPr lang="zh-CN" altLang="en-US" sz="2400" dirty="0">
                <a:latin typeface="宋体" panose="02010600030101010101" pitchFamily="2" charset="-122"/>
              </a:rPr>
              <a:t>，能够充分调动大学生的兴趣与积极性、参与度高。</a:t>
            </a:r>
            <a:endParaRPr lang="zh-CN" altLang="en-US" sz="2400" dirty="0">
              <a:latin typeface="宋体" panose="02010600030101010101" pitchFamily="2" charset="-122"/>
            </a:endParaRPr>
          </a:p>
        </p:txBody>
      </p:sp>
      <p:sp>
        <p:nvSpPr>
          <p:cNvPr id="15" name="Line 5"/>
          <p:cNvSpPr/>
          <p:nvPr/>
        </p:nvSpPr>
        <p:spPr>
          <a:xfrm>
            <a:off x="984250" y="1774190"/>
            <a:ext cx="1125855" cy="1270"/>
          </a:xfrm>
          <a:prstGeom prst="line">
            <a:avLst/>
          </a:prstGeom>
          <a:ln w="38100" cap="flat" cmpd="sng">
            <a:solidFill>
              <a:schemeClr val="tx1"/>
            </a:solidFill>
            <a:prstDash val="solid"/>
            <a:headEnd type="none" w="med" len="med"/>
            <a:tailEnd type="none" w="med" len="med"/>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1869193" y="3103971"/>
            <a:ext cx="1498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3093" y="3369401"/>
            <a:ext cx="1498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任意多边形 26"/>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1195" y="-1"/>
            <a:ext cx="1417774" cy="723901"/>
            <a:chOff x="-391195" y="-1"/>
            <a:chExt cx="1697596" cy="866775"/>
          </a:xfrm>
        </p:grpSpPr>
        <p:sp>
          <p:nvSpPr>
            <p:cNvPr id="29" name="任意多边形 2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连接符 34"/>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18651" y="7041"/>
            <a:ext cx="2426012" cy="369332"/>
          </a:xfrm>
          <a:prstGeom prst="rect">
            <a:avLst/>
          </a:prstGeom>
          <a:noFill/>
        </p:spPr>
        <p:txBody>
          <a:bodyPr wrap="square" rtlCol="0">
            <a:spAutoFit/>
            <a:scene3d>
              <a:camera prst="orthographicFront"/>
              <a:lightRig rig="threePt" dir="t"/>
            </a:scene3d>
            <a:sp3d contourW="12700"/>
          </a:bodyPr>
          <a:lstStyle/>
          <a:p>
            <a:pPr algn="ctr"/>
            <a:r>
              <a:rPr lang="zh-CN" altLang="en-US" b="1" dirty="0" smtClean="0">
                <a:solidFill>
                  <a:srgbClr val="FF9409"/>
                </a:solidFill>
                <a:latin typeface="Century Gothic" panose="020B0502020202020204" pitchFamily="34" charset="0"/>
                <a:ea typeface="+mj-ea"/>
              </a:rPr>
              <a:t>政策支持</a:t>
            </a:r>
            <a:endParaRPr lang="zh-CN" altLang="en-US" b="1" dirty="0" smtClean="0">
              <a:solidFill>
                <a:srgbClr val="FF9409"/>
              </a:solidFill>
              <a:latin typeface="Century Gothic" panose="020B0502020202020204" pitchFamily="34" charset="0"/>
              <a:ea typeface="+mj-ea"/>
            </a:endParaRPr>
          </a:p>
        </p:txBody>
      </p:sp>
      <p:sp>
        <p:nvSpPr>
          <p:cNvPr id="15" name="文本框 14"/>
          <p:cNvSpPr txBox="1"/>
          <p:nvPr/>
        </p:nvSpPr>
        <p:spPr>
          <a:xfrm>
            <a:off x="566714" y="1026526"/>
            <a:ext cx="10612704" cy="4942507"/>
          </a:xfrm>
          <a:prstGeom prst="rect">
            <a:avLst/>
          </a:prstGeom>
          <a:noFill/>
          <a:ln>
            <a:noFill/>
          </a:ln>
        </p:spPr>
        <p:txBody>
          <a:bodyPr wrap="square" rtlCol="0" anchor="t">
            <a:spAutoFit/>
          </a:bodyPr>
          <a:lstStyle/>
          <a:p>
            <a:pPr marL="285750" indent="-285750" algn="just">
              <a:lnSpc>
                <a:spcPct val="200000"/>
              </a:lnSpc>
              <a:spcBef>
                <a:spcPts val="30"/>
              </a:spcBef>
              <a:spcAft>
                <a:spcPts val="25"/>
              </a:spcAft>
              <a:buClr>
                <a:srgbClr val="512276"/>
              </a:buClr>
              <a:buFont typeface="Wingdings" panose="05000000000000000000" charset="0"/>
              <a:buChar char="n"/>
            </a:pPr>
            <a:r>
              <a:rPr lang="en-US" altLang="zh-CN" sz="1600" dirty="0">
                <a:latin typeface="+mn-ea"/>
                <a:cs typeface="+mn-ea"/>
                <a:sym typeface="+mn-lt"/>
              </a:rPr>
              <a:t>2017</a:t>
            </a:r>
            <a:r>
              <a:rPr lang="zh-CN" altLang="en-US" sz="1600" dirty="0">
                <a:latin typeface="+mn-ea"/>
                <a:cs typeface="+mn-ea"/>
                <a:sym typeface="+mn-lt"/>
              </a:rPr>
              <a:t>年</a:t>
            </a:r>
            <a:r>
              <a:rPr lang="en-US" altLang="zh-CN" sz="1600" dirty="0">
                <a:latin typeface="+mn-ea"/>
                <a:cs typeface="+mn-ea"/>
                <a:sym typeface="+mn-lt"/>
              </a:rPr>
              <a:t>9</a:t>
            </a:r>
            <a:r>
              <a:rPr lang="zh-CN" altLang="en-US" sz="1600" dirty="0">
                <a:latin typeface="+mn-ea"/>
                <a:cs typeface="+mn-ea"/>
                <a:sym typeface="+mn-lt"/>
              </a:rPr>
              <a:t>月江苏省教育厅发文，获得互联网</a:t>
            </a:r>
            <a:r>
              <a:rPr lang="en-US" altLang="zh-CN" sz="1600" dirty="0">
                <a:latin typeface="+mn-ea"/>
                <a:cs typeface="+mn-ea"/>
                <a:sym typeface="+mn-lt"/>
              </a:rPr>
              <a:t>+</a:t>
            </a:r>
            <a:r>
              <a:rPr lang="zh-CN" altLang="en-US" sz="1600" dirty="0">
                <a:latin typeface="+mn-ea"/>
                <a:cs typeface="+mn-ea"/>
                <a:sym typeface="+mn-lt"/>
              </a:rPr>
              <a:t>大赛省赛金奖的团队指导老师，等同教学成果二等奖（实践类）。</a:t>
            </a:r>
            <a:endParaRPr lang="en-US" altLang="zh-CN" sz="1600" dirty="0">
              <a:latin typeface="+mn-ea"/>
              <a:cs typeface="+mn-ea"/>
              <a:sym typeface="+mn-lt"/>
            </a:endParaRPr>
          </a:p>
          <a:p>
            <a:pPr marL="285750" indent="-285750" algn="just">
              <a:lnSpc>
                <a:spcPct val="200000"/>
              </a:lnSpc>
              <a:spcBef>
                <a:spcPts val="30"/>
              </a:spcBef>
              <a:spcAft>
                <a:spcPts val="25"/>
              </a:spcAft>
              <a:buClr>
                <a:srgbClr val="512276"/>
              </a:buClr>
              <a:buFont typeface="Wingdings" panose="05000000000000000000" charset="0"/>
              <a:buChar char="n"/>
            </a:pPr>
            <a:r>
              <a:rPr lang="en-US" altLang="zh-CN" sz="1600" dirty="0">
                <a:latin typeface="+mn-ea"/>
              </a:rPr>
              <a:t>2018-09-13</a:t>
            </a:r>
            <a:r>
              <a:rPr lang="zh-CN" altLang="zh-CN" sz="1600" dirty="0">
                <a:latin typeface="+mn-ea"/>
              </a:rPr>
              <a:t>江苏省委省政府《关于深化科技体制机制改革推动高质量发展若干政策实施细则的通知》中指出</a:t>
            </a:r>
            <a:r>
              <a:rPr lang="zh-CN" altLang="en-US" sz="1600" dirty="0">
                <a:latin typeface="+mn-ea"/>
              </a:rPr>
              <a:t>：高</a:t>
            </a:r>
            <a:r>
              <a:rPr lang="zh-CN" altLang="zh-CN" sz="1600" dirty="0">
                <a:latin typeface="+mn-ea"/>
              </a:rPr>
              <a:t>等学校在省内开展科技成果转化、承担省内企事业单位委托项目纳入江苏高水平大学建设年度绩效评价指标体系，并作为研究生招生计划分配的重要参考因素。</a:t>
            </a:r>
            <a:endParaRPr lang="en-US" altLang="zh-CN" sz="1600" dirty="0">
              <a:latin typeface="+mn-ea"/>
              <a:cs typeface="+mn-ea"/>
              <a:sym typeface="+mn-lt"/>
            </a:endParaRPr>
          </a:p>
          <a:p>
            <a:pPr marL="285750" indent="-285750" algn="just">
              <a:lnSpc>
                <a:spcPct val="200000"/>
              </a:lnSpc>
              <a:spcBef>
                <a:spcPts val="30"/>
              </a:spcBef>
              <a:spcAft>
                <a:spcPts val="25"/>
              </a:spcAft>
              <a:buClr>
                <a:srgbClr val="512276"/>
              </a:buClr>
              <a:buFont typeface="Wingdings" panose="05000000000000000000" charset="0"/>
              <a:buChar char="n"/>
            </a:pPr>
            <a:r>
              <a:rPr lang="en-US" altLang="zh-CN" sz="1600" dirty="0">
                <a:latin typeface="+mn-ea"/>
                <a:cs typeface="+mn-ea"/>
                <a:sym typeface="+mn-lt"/>
              </a:rPr>
              <a:t>2018</a:t>
            </a:r>
            <a:r>
              <a:rPr lang="zh-CN" altLang="en-US" sz="1600" dirty="0">
                <a:latin typeface="+mn-ea"/>
                <a:cs typeface="+mn-ea"/>
                <a:sym typeface="+mn-lt"/>
              </a:rPr>
              <a:t>年</a:t>
            </a:r>
            <a:r>
              <a:rPr lang="en-US" altLang="zh-CN" sz="1600" dirty="0">
                <a:latin typeface="+mn-ea"/>
                <a:cs typeface="+mn-ea"/>
                <a:sym typeface="+mn-lt"/>
              </a:rPr>
              <a:t>3</a:t>
            </a:r>
            <a:r>
              <a:rPr lang="zh-CN" altLang="en-US" sz="1600" dirty="0">
                <a:latin typeface="+mn-ea"/>
                <a:cs typeface="+mn-ea"/>
                <a:sym typeface="+mn-lt"/>
              </a:rPr>
              <a:t>月出台南京市</a:t>
            </a:r>
            <a:r>
              <a:rPr lang="en-US" altLang="zh-CN" sz="1600" dirty="0">
                <a:latin typeface="+mn-ea"/>
                <a:cs typeface="+mn-ea"/>
                <a:sym typeface="+mn-lt"/>
              </a:rPr>
              <a:t>1</a:t>
            </a:r>
            <a:r>
              <a:rPr lang="zh-CN" altLang="en-US" sz="1600" dirty="0">
                <a:latin typeface="+mn-ea"/>
                <a:cs typeface="+mn-ea"/>
                <a:sym typeface="+mn-lt"/>
              </a:rPr>
              <a:t>号文件：创新人才资金支持、创新创业政策奖励、人才吸引落户计划</a:t>
            </a:r>
            <a:r>
              <a:rPr lang="en-US" altLang="zh-CN" sz="1600" dirty="0">
                <a:latin typeface="+mn-ea"/>
                <a:cs typeface="+mn-ea"/>
                <a:sym typeface="+mn-lt"/>
              </a:rPr>
              <a:t>……</a:t>
            </a:r>
            <a:endParaRPr lang="en-US" altLang="zh-CN" sz="1600" dirty="0">
              <a:latin typeface="+mn-ea"/>
              <a:cs typeface="+mn-ea"/>
              <a:sym typeface="+mn-lt"/>
            </a:endParaRPr>
          </a:p>
          <a:p>
            <a:pPr marL="285750" indent="-285750" algn="just">
              <a:lnSpc>
                <a:spcPct val="200000"/>
              </a:lnSpc>
              <a:spcBef>
                <a:spcPts val="30"/>
              </a:spcBef>
              <a:spcAft>
                <a:spcPts val="25"/>
              </a:spcAft>
              <a:buClr>
                <a:srgbClr val="512276"/>
              </a:buClr>
              <a:buFont typeface="Wingdings" panose="05000000000000000000" charset="0"/>
              <a:buChar char="n"/>
            </a:pPr>
            <a:r>
              <a:rPr lang="zh-CN" altLang="en-US" sz="1600" dirty="0">
                <a:latin typeface="+mn-ea"/>
                <a:cs typeface="+mn-ea"/>
                <a:sym typeface="+mn-lt"/>
              </a:rPr>
              <a:t>南京市宁聚计划：青年大学生在我市实现首次创业，领取营业执照后，给予一次性</a:t>
            </a:r>
            <a:r>
              <a:rPr lang="en-US" altLang="zh-CN" sz="1600" dirty="0">
                <a:latin typeface="+mn-ea"/>
                <a:cs typeface="+mn-ea"/>
                <a:sym typeface="+mn-lt"/>
              </a:rPr>
              <a:t>2000</a:t>
            </a:r>
            <a:r>
              <a:rPr lang="zh-CN" altLang="en-US" sz="1600" dirty="0">
                <a:latin typeface="+mn-ea"/>
                <a:cs typeface="+mn-ea"/>
                <a:sym typeface="+mn-lt"/>
              </a:rPr>
              <a:t>元的开业补贴；“赢在南京</a:t>
            </a:r>
            <a:r>
              <a:rPr lang="en-US" altLang="zh-CN" sz="1600" dirty="0">
                <a:latin typeface="+mn-ea"/>
                <a:cs typeface="+mn-ea"/>
                <a:sym typeface="+mn-lt"/>
              </a:rPr>
              <a:t>”</a:t>
            </a:r>
            <a:r>
              <a:rPr lang="zh-CN" altLang="en-US" sz="1600" dirty="0">
                <a:latin typeface="+mn-ea"/>
                <a:cs typeface="+mn-ea"/>
                <a:sym typeface="+mn-lt"/>
              </a:rPr>
              <a:t>、南京市优秀创业项目最高领取</a:t>
            </a:r>
            <a:r>
              <a:rPr lang="en-US" altLang="zh-CN" sz="1600" dirty="0">
                <a:latin typeface="+mn-ea"/>
                <a:cs typeface="+mn-ea"/>
                <a:sym typeface="+mn-lt"/>
              </a:rPr>
              <a:t>50</a:t>
            </a:r>
            <a:r>
              <a:rPr lang="zh-CN" altLang="en-US" sz="1600" dirty="0">
                <a:latin typeface="+mn-ea"/>
                <a:cs typeface="+mn-ea"/>
                <a:sym typeface="+mn-lt"/>
              </a:rPr>
              <a:t>万元奖金；符合条件的社保人员每人</a:t>
            </a:r>
            <a:r>
              <a:rPr lang="en-US" altLang="zh-CN" sz="1600" dirty="0">
                <a:latin typeface="+mn-ea"/>
                <a:cs typeface="+mn-ea"/>
                <a:sym typeface="+mn-lt"/>
              </a:rPr>
              <a:t>2000</a:t>
            </a:r>
            <a:r>
              <a:rPr lang="zh-CN" altLang="en-US" sz="1600" dirty="0">
                <a:latin typeface="+mn-ea"/>
                <a:cs typeface="+mn-ea"/>
                <a:sym typeface="+mn-lt"/>
              </a:rPr>
              <a:t>元补贴；应届毕业生最高领取</a:t>
            </a:r>
            <a:r>
              <a:rPr lang="en-US" altLang="zh-CN" sz="1600" dirty="0">
                <a:latin typeface="+mn-ea"/>
                <a:cs typeface="+mn-ea"/>
                <a:sym typeface="+mn-lt"/>
              </a:rPr>
              <a:t>72000</a:t>
            </a:r>
            <a:r>
              <a:rPr lang="zh-CN" altLang="en-US" sz="1600" dirty="0">
                <a:latin typeface="+mn-ea"/>
                <a:cs typeface="+mn-ea"/>
                <a:sym typeface="+mn-lt"/>
              </a:rPr>
              <a:t>元的租房补助；创业贴息贷款、融资补助等一系列优惠政策</a:t>
            </a:r>
            <a:r>
              <a:rPr lang="en-US" altLang="zh-CN" sz="1600" dirty="0">
                <a:latin typeface="+mn-ea"/>
                <a:cs typeface="+mn-ea"/>
                <a:sym typeface="+mn-lt"/>
              </a:rPr>
              <a:t>……</a:t>
            </a:r>
            <a:endParaRPr lang="en-US" altLang="zh-CN" sz="1600" dirty="0">
              <a:latin typeface="+mn-ea"/>
              <a:cs typeface="+mn-ea"/>
              <a:sym typeface="+mn-lt"/>
            </a:endParaRPr>
          </a:p>
          <a:p>
            <a:pPr marL="285750" indent="-285750" algn="just">
              <a:lnSpc>
                <a:spcPct val="200000"/>
              </a:lnSpc>
              <a:spcBef>
                <a:spcPts val="30"/>
              </a:spcBef>
              <a:spcAft>
                <a:spcPts val="25"/>
              </a:spcAft>
              <a:buClr>
                <a:srgbClr val="512276"/>
              </a:buClr>
              <a:buFont typeface="Wingdings" panose="05000000000000000000" charset="0"/>
              <a:buChar char="n"/>
            </a:pPr>
            <a:r>
              <a:rPr lang="en-US" altLang="zh-CN" sz="1600" dirty="0">
                <a:latin typeface="+mn-ea"/>
                <a:cs typeface="+mn-ea"/>
                <a:sym typeface="+mn-lt"/>
              </a:rPr>
              <a:t>2019</a:t>
            </a:r>
            <a:r>
              <a:rPr lang="zh-CN" altLang="en-US" sz="1600" dirty="0">
                <a:latin typeface="+mn-ea"/>
                <a:cs typeface="+mn-ea"/>
                <a:sym typeface="+mn-lt"/>
              </a:rPr>
              <a:t>年江苏高校针对三大赛纷纷出台政策，除了丰厚的奖金支持，在学生保研、加分，教师职称评定、学院评优等方面出台一系列奖励政策，助推江苏省高校创新创业工作高质量可持续发展。</a:t>
            </a:r>
            <a:endParaRPr lang="en-US" altLang="zh-CN" sz="1600" dirty="0">
              <a:latin typeface="+mn-ea"/>
              <a:cs typeface="+mn-ea"/>
              <a:sym typeface="+mn-lt"/>
            </a:endParaRPr>
          </a:p>
        </p:txBody>
      </p:sp>
    </p:spTree>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Line 5"/>
          <p:cNvSpPr/>
          <p:nvPr/>
        </p:nvSpPr>
        <p:spPr>
          <a:xfrm>
            <a:off x="552450" y="1556792"/>
            <a:ext cx="7561263" cy="0"/>
          </a:xfrm>
          <a:prstGeom prst="line">
            <a:avLst/>
          </a:prstGeom>
          <a:ln w="38100" cap="flat" cmpd="sng">
            <a:solidFill>
              <a:schemeClr val="tx1"/>
            </a:solidFill>
            <a:prstDash val="solid"/>
            <a:headEnd type="none" w="med" len="med"/>
            <a:tailEnd type="none" w="med" len="med"/>
          </a:ln>
        </p:spPr>
      </p:sp>
      <p:sp>
        <p:nvSpPr>
          <p:cNvPr id="14" name="Rectangle 2"/>
          <p:cNvSpPr>
            <a:spLocks noGrp="1"/>
          </p:cNvSpPr>
          <p:nvPr/>
        </p:nvSpPr>
        <p:spPr>
          <a:xfrm>
            <a:off x="323850" y="692697"/>
            <a:ext cx="7416800" cy="1008112"/>
          </a:xfrm>
          <a:prstGeom prst="rect">
            <a:avLst/>
          </a:prstGeom>
          <a:noFill/>
          <a:ln w="9525">
            <a:noFill/>
          </a:ln>
        </p:spPr>
        <p:txBody>
          <a:bodyPr lIns="91436" tIns="45718" rIns="91436" bIns="45718" anchor="ctr"/>
          <a:lstStyle/>
          <a:p>
            <a:pPr eaLnBrk="1" hangingPunct="1"/>
            <a:r>
              <a:rPr lang="zh-CN" altLang="en-US" sz="4000" dirty="0">
                <a:latin typeface="黑体" panose="02010609060101010101" pitchFamily="49" charset="-122"/>
                <a:ea typeface="黑体" panose="02010609060101010101" pitchFamily="49" charset="-122"/>
              </a:rPr>
              <a:t> </a:t>
            </a:r>
            <a:r>
              <a:rPr lang="zh-CN" altLang="en-US" sz="3200" b="1" dirty="0">
                <a:solidFill>
                  <a:srgbClr val="FF9409"/>
                </a:solidFill>
                <a:latin typeface="Century Gothic" panose="020B0502020202020204" pitchFamily="34" charset="0"/>
              </a:rPr>
              <a:t>五、</a:t>
            </a:r>
            <a:r>
              <a:rPr lang="zh-CN" altLang="zh-CN" sz="3200" b="1" dirty="0">
                <a:solidFill>
                  <a:srgbClr val="FF9409"/>
                </a:solidFill>
                <a:latin typeface="Century Gothic" panose="020B0502020202020204" pitchFamily="34" charset="0"/>
              </a:rPr>
              <a:t>竞赛规则更加规范合理</a:t>
            </a:r>
            <a:endParaRPr lang="zh-CN" altLang="en-US" b="1" dirty="0">
              <a:solidFill>
                <a:srgbClr val="FF9409"/>
              </a:solidFill>
              <a:latin typeface="Century Gothic" panose="020B0502020202020204" pitchFamily="34" charset="0"/>
            </a:endParaRPr>
          </a:p>
        </p:txBody>
      </p:sp>
      <p:sp>
        <p:nvSpPr>
          <p:cNvPr id="15" name="Rectangle 5"/>
          <p:cNvSpPr txBox="1"/>
          <p:nvPr/>
        </p:nvSpPr>
        <p:spPr>
          <a:xfrm>
            <a:off x="552449" y="1700809"/>
            <a:ext cx="10935739" cy="2736254"/>
          </a:xfrm>
          <a:prstGeom prst="rect">
            <a:avLst/>
          </a:prstGeom>
          <a:noFill/>
          <a:ln w="9525">
            <a:noFill/>
          </a:ln>
        </p:spPr>
        <p:txBody>
          <a:bodyPr/>
          <a:lstStyle/>
          <a:p>
            <a:pPr marL="342900" indent="-342900" eaLnBrk="1" hangingPunct="1">
              <a:lnSpc>
                <a:spcPts val="2600"/>
              </a:lnSpc>
            </a:pPr>
            <a:r>
              <a:rPr lang="zh-CN" altLang="en-US" sz="2000" dirty="0">
                <a:latin typeface="宋体" panose="02010600030101010101" pitchFamily="2" charset="-122"/>
              </a:rPr>
              <a:t>●</a:t>
            </a:r>
            <a:r>
              <a:rPr lang="zh-CN" altLang="en-US" dirty="0">
                <a:latin typeface="宋体" panose="02010600030101010101" pitchFamily="2" charset="-122"/>
              </a:rPr>
              <a:t> </a:t>
            </a:r>
            <a:r>
              <a:rPr lang="en-US" altLang="zh-CN" sz="2000" dirty="0">
                <a:latin typeface="+mn-ea"/>
                <a:cs typeface="Times New Roman" panose="02020603050405020304" pitchFamily="18" charset="0"/>
              </a:rPr>
              <a:t>2019</a:t>
            </a:r>
            <a:r>
              <a:rPr lang="zh-CN" altLang="zh-CN" sz="2000" dirty="0">
                <a:latin typeface="+mn-ea"/>
                <a:cs typeface="Times New Roman" panose="02020603050405020304" pitchFamily="18" charset="0"/>
              </a:rPr>
              <a:t>年的</a:t>
            </a:r>
            <a:r>
              <a:rPr lang="zh-CN" altLang="en-US" sz="2000" dirty="0">
                <a:latin typeface="+mn-ea"/>
                <a:cs typeface="Times New Roman" panose="02020603050405020304" pitchFamily="18" charset="0"/>
              </a:rPr>
              <a:t>答辩</a:t>
            </a:r>
            <a:r>
              <a:rPr lang="zh-CN" altLang="zh-CN" sz="2000" dirty="0">
                <a:latin typeface="+mn-ea"/>
                <a:cs typeface="Times New Roman" panose="02020603050405020304" pitchFamily="18" charset="0"/>
              </a:rPr>
              <a:t>评分标准和相关规定作为一些调整</a:t>
            </a:r>
            <a:r>
              <a:rPr lang="zh-CN" altLang="en-US" sz="2000" dirty="0">
                <a:latin typeface="+mn-ea"/>
                <a:cs typeface="Times New Roman" panose="02020603050405020304" pitchFamily="18" charset="0"/>
              </a:rPr>
              <a:t>和细化</a:t>
            </a:r>
            <a:r>
              <a:rPr lang="zh-CN" altLang="zh-CN" sz="2000" dirty="0">
                <a:latin typeface="+mn-ea"/>
                <a:cs typeface="Times New Roman" panose="02020603050405020304" pitchFamily="18" charset="0"/>
              </a:rPr>
              <a:t>，从过去的</a:t>
            </a:r>
            <a:r>
              <a:rPr lang="en-US" altLang="zh-CN" sz="2000" dirty="0" smtClean="0">
                <a:latin typeface="+mn-ea"/>
                <a:cs typeface="Times New Roman" panose="02020603050405020304" pitchFamily="18" charset="0"/>
              </a:rPr>
              <a:t>4</a:t>
            </a:r>
            <a:r>
              <a:rPr lang="zh-CN" altLang="en-US" sz="2000" dirty="0" smtClean="0">
                <a:latin typeface="+mn-ea"/>
                <a:cs typeface="Times New Roman" panose="02020603050405020304" pitchFamily="18" charset="0"/>
              </a:rPr>
              <a:t>个方面</a:t>
            </a:r>
            <a:r>
              <a:rPr lang="zh-CN" altLang="en-US" sz="2000" dirty="0">
                <a:latin typeface="+mn-ea"/>
                <a:cs typeface="Times New Roman" panose="02020603050405020304" pitchFamily="18" charset="0"/>
              </a:rPr>
              <a:t>改进为</a:t>
            </a:r>
            <a:r>
              <a:rPr lang="en-US" altLang="zh-CN" sz="2000" dirty="0" smtClean="0">
                <a:latin typeface="+mn-ea"/>
                <a:cs typeface="Times New Roman" panose="02020603050405020304" pitchFamily="18" charset="0"/>
              </a:rPr>
              <a:t>6</a:t>
            </a:r>
            <a:r>
              <a:rPr lang="zh-CN" altLang="en-US" sz="2000" dirty="0" smtClean="0">
                <a:latin typeface="+mn-ea"/>
                <a:cs typeface="Times New Roman" panose="02020603050405020304" pitchFamily="18" charset="0"/>
              </a:rPr>
              <a:t>个方面</a:t>
            </a:r>
            <a:r>
              <a:rPr lang="zh-CN" altLang="en-US" sz="2000" dirty="0">
                <a:latin typeface="+mn-ea"/>
                <a:cs typeface="Times New Roman" panose="02020603050405020304" pitchFamily="18" charset="0"/>
              </a:rPr>
              <a:t>，包括了：</a:t>
            </a:r>
            <a:endParaRPr lang="en-US" altLang="zh-CN" sz="2000" dirty="0">
              <a:latin typeface="+mn-ea"/>
              <a:cs typeface="Times New Roman" panose="02020603050405020304" pitchFamily="18" charset="0"/>
            </a:endParaRPr>
          </a:p>
          <a:p>
            <a:pPr marL="342900" indent="-342900" eaLnBrk="1" hangingPunct="1">
              <a:lnSpc>
                <a:spcPts val="26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a:t>
            </a:r>
            <a:r>
              <a:rPr lang="en-US" altLang="zh-CN" sz="2000" dirty="0">
                <a:latin typeface="+mn-ea"/>
                <a:cs typeface="Times New Roman" panose="02020603050405020304" pitchFamily="18" charset="0"/>
              </a:rPr>
              <a:t>1</a:t>
            </a:r>
            <a:r>
              <a:rPr lang="zh-CN" altLang="en-US" sz="2000" dirty="0">
                <a:latin typeface="+mn-ea"/>
                <a:cs typeface="Times New Roman" panose="02020603050405020304" pitchFamily="18" charset="0"/>
              </a:rPr>
              <a:t>）基础理论与专业知识；</a:t>
            </a:r>
            <a:endParaRPr lang="en-US" altLang="zh-CN" sz="2000" dirty="0">
              <a:latin typeface="+mn-ea"/>
              <a:cs typeface="Times New Roman" panose="02020603050405020304" pitchFamily="18" charset="0"/>
            </a:endParaRPr>
          </a:p>
          <a:p>
            <a:pPr marL="342900" indent="-342900" eaLnBrk="1" hangingPunct="1">
              <a:lnSpc>
                <a:spcPts val="26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a:t>
            </a:r>
            <a:r>
              <a:rPr lang="en-US" altLang="zh-CN" sz="2000" dirty="0">
                <a:latin typeface="+mn-ea"/>
                <a:cs typeface="Times New Roman" panose="02020603050405020304" pitchFamily="18" charset="0"/>
              </a:rPr>
              <a:t>2</a:t>
            </a:r>
            <a:r>
              <a:rPr lang="zh-CN" altLang="en-US" sz="2000" dirty="0">
                <a:latin typeface="+mn-ea"/>
                <a:cs typeface="Times New Roman" panose="02020603050405020304" pitchFamily="18" charset="0"/>
              </a:rPr>
              <a:t>）科技含量及创新性特点；</a:t>
            </a:r>
            <a:endParaRPr lang="en-US" altLang="zh-CN" sz="2000" dirty="0">
              <a:latin typeface="+mn-ea"/>
              <a:cs typeface="Times New Roman" panose="02020603050405020304" pitchFamily="18" charset="0"/>
            </a:endParaRPr>
          </a:p>
          <a:p>
            <a:pPr marL="342900" indent="-342900" eaLnBrk="1" hangingPunct="1">
              <a:lnSpc>
                <a:spcPts val="26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a:t>
            </a:r>
            <a:r>
              <a:rPr lang="en-US" altLang="zh-CN" sz="2000" dirty="0">
                <a:latin typeface="+mn-ea"/>
                <a:cs typeface="Times New Roman" panose="02020603050405020304" pitchFamily="18" charset="0"/>
              </a:rPr>
              <a:t>3</a:t>
            </a:r>
            <a:r>
              <a:rPr lang="zh-CN" altLang="en-US" sz="2000" dirty="0">
                <a:latin typeface="+mn-ea"/>
                <a:cs typeface="Times New Roman" panose="02020603050405020304" pitchFamily="18" charset="0"/>
              </a:rPr>
              <a:t>）学生参与性、实践性；</a:t>
            </a:r>
            <a:endParaRPr lang="en-US" altLang="zh-CN" sz="2000" dirty="0">
              <a:latin typeface="+mn-ea"/>
              <a:cs typeface="Times New Roman" panose="02020603050405020304" pitchFamily="18" charset="0"/>
            </a:endParaRPr>
          </a:p>
          <a:p>
            <a:pPr marL="342900" indent="-342900" eaLnBrk="1" hangingPunct="1">
              <a:lnSpc>
                <a:spcPts val="26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a:t>
            </a:r>
            <a:r>
              <a:rPr lang="en-US" altLang="zh-CN" sz="2000" dirty="0">
                <a:latin typeface="+mn-ea"/>
                <a:cs typeface="Times New Roman" panose="02020603050405020304" pitchFamily="18" charset="0"/>
              </a:rPr>
              <a:t>4</a:t>
            </a:r>
            <a:r>
              <a:rPr lang="zh-CN" altLang="en-US" sz="2000" dirty="0">
                <a:latin typeface="+mn-ea"/>
                <a:cs typeface="Times New Roman" panose="02020603050405020304" pitchFamily="18" charset="0"/>
              </a:rPr>
              <a:t>）应用价值、论文；</a:t>
            </a:r>
            <a:endParaRPr lang="en-US" altLang="zh-CN" sz="2000" dirty="0">
              <a:latin typeface="+mn-ea"/>
              <a:cs typeface="Times New Roman" panose="02020603050405020304" pitchFamily="18" charset="0"/>
            </a:endParaRPr>
          </a:p>
          <a:p>
            <a:pPr marL="342900" indent="-342900" eaLnBrk="1" hangingPunct="1">
              <a:lnSpc>
                <a:spcPts val="26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a:t>
            </a:r>
            <a:r>
              <a:rPr lang="en-US" altLang="zh-CN" sz="2000" dirty="0">
                <a:latin typeface="+mn-ea"/>
                <a:cs typeface="Times New Roman" panose="02020603050405020304" pitchFamily="18" charset="0"/>
              </a:rPr>
              <a:t>5</a:t>
            </a:r>
            <a:r>
              <a:rPr lang="zh-CN" altLang="en-US" sz="2000" dirty="0">
                <a:latin typeface="+mn-ea"/>
                <a:cs typeface="Times New Roman" panose="02020603050405020304" pitchFamily="18" charset="0"/>
              </a:rPr>
              <a:t>）答辩提纲与语言表达能力；</a:t>
            </a:r>
            <a:endParaRPr lang="en-US" altLang="zh-CN" sz="2000" dirty="0">
              <a:latin typeface="+mn-ea"/>
              <a:cs typeface="Times New Roman" panose="02020603050405020304" pitchFamily="18" charset="0"/>
            </a:endParaRPr>
          </a:p>
          <a:p>
            <a:pPr marL="342900" indent="-342900" eaLnBrk="1" hangingPunct="1">
              <a:lnSpc>
                <a:spcPts val="26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a:t>
            </a:r>
            <a:r>
              <a:rPr lang="en-US" altLang="zh-CN" sz="2000" dirty="0">
                <a:latin typeface="+mn-ea"/>
                <a:cs typeface="Times New Roman" panose="02020603050405020304" pitchFamily="18" charset="0"/>
              </a:rPr>
              <a:t>6</a:t>
            </a:r>
            <a:r>
              <a:rPr lang="zh-CN" altLang="en-US" sz="2000" dirty="0">
                <a:latin typeface="+mn-ea"/>
                <a:cs typeface="Times New Roman" panose="02020603050405020304" pitchFamily="18" charset="0"/>
              </a:rPr>
              <a:t>）服饰整洁、表情和肢体语言、精神面貌等方面</a:t>
            </a:r>
            <a:r>
              <a:rPr lang="zh-CN" altLang="en-US" sz="2000" dirty="0" smtClean="0">
                <a:latin typeface="+mn-ea"/>
                <a:cs typeface="Times New Roman" panose="02020603050405020304" pitchFamily="18" charset="0"/>
              </a:rPr>
              <a:t>进行考量；</a:t>
            </a:r>
            <a:endParaRPr lang="en-US" altLang="zh-CN" sz="2000" dirty="0" smtClean="0">
              <a:latin typeface="+mn-ea"/>
              <a:cs typeface="Times New Roman" panose="02020603050405020304" pitchFamily="18" charset="0"/>
            </a:endParaRPr>
          </a:p>
          <a:p>
            <a:pPr marL="342900" indent="-342900" eaLnBrk="1" hangingPunct="1">
              <a:lnSpc>
                <a:spcPts val="1600"/>
              </a:lnSpc>
            </a:pPr>
            <a:endParaRPr lang="en-US" altLang="zh-CN" sz="2400" dirty="0" smtClean="0">
              <a:latin typeface="Calibri" panose="020F0502020204030204" pitchFamily="34" charset="0"/>
              <a:cs typeface="Times New Roman" panose="02020603050405020304" pitchFamily="18" charset="0"/>
            </a:endParaRPr>
          </a:p>
          <a:p>
            <a:pPr marL="342900" indent="-342900" eaLnBrk="1" hangingPunct="1">
              <a:lnSpc>
                <a:spcPts val="2600"/>
              </a:lnSpc>
            </a:pPr>
            <a:r>
              <a:rPr lang="zh-CN" altLang="en-US" sz="2000" dirty="0" smtClean="0">
                <a:latin typeface="+mn-ea"/>
              </a:rPr>
              <a:t>● </a:t>
            </a:r>
            <a:r>
              <a:rPr lang="zh-CN" altLang="en-US" sz="2000" dirty="0" smtClean="0">
                <a:latin typeface="+mn-ea"/>
                <a:cs typeface="Times New Roman" panose="02020603050405020304" pitchFamily="18" charset="0"/>
              </a:rPr>
              <a:t>强化了大学生的科技创新活动的作用和贡献，要求参赛学生有一作的论文或参与的专利。</a:t>
            </a:r>
            <a:endParaRPr lang="en-US" altLang="zh-CN" sz="2000" dirty="0" smtClean="0">
              <a:latin typeface="+mn-ea"/>
              <a:cs typeface="Times New Roman" panose="02020603050405020304" pitchFamily="18" charset="0"/>
            </a:endParaRPr>
          </a:p>
          <a:p>
            <a:pPr marL="342900" indent="-342900" eaLnBrk="1" hangingPunct="1">
              <a:lnSpc>
                <a:spcPts val="1600"/>
              </a:lnSpc>
            </a:pPr>
            <a:endParaRPr lang="en-US" altLang="zh-CN" sz="2000" dirty="0">
              <a:latin typeface="+mn-ea"/>
              <a:cs typeface="Times New Roman" panose="02020603050405020304" pitchFamily="18" charset="0"/>
            </a:endParaRPr>
          </a:p>
          <a:p>
            <a:pPr marL="342900" indent="-342900" eaLnBrk="1" hangingPunct="1">
              <a:lnSpc>
                <a:spcPts val="2600"/>
              </a:lnSpc>
            </a:pPr>
            <a:r>
              <a:rPr lang="zh-CN" altLang="en-US" sz="2000" dirty="0">
                <a:latin typeface="+mn-ea"/>
              </a:rPr>
              <a:t>● </a:t>
            </a:r>
            <a:r>
              <a:rPr lang="zh-CN" altLang="en-US" sz="2000" dirty="0">
                <a:latin typeface="+mn-ea"/>
                <a:cs typeface="Times New Roman" panose="02020603050405020304" pitchFamily="18" charset="0"/>
              </a:rPr>
              <a:t>全面地反应了竞赛作品各方面的质量和学生的科技素质能力等综合因素，以达到更加客观、公正、公平、合理</a:t>
            </a:r>
            <a:r>
              <a:rPr lang="zh-CN" altLang="en-US" sz="2000" dirty="0" smtClean="0">
                <a:latin typeface="+mn-ea"/>
                <a:cs typeface="Times New Roman" panose="02020603050405020304" pitchFamily="18" charset="0"/>
              </a:rPr>
              <a:t>。</a:t>
            </a:r>
            <a:endParaRPr lang="en-US" altLang="zh-CN" sz="2000" dirty="0" smtClean="0">
              <a:latin typeface="+mn-ea"/>
              <a:cs typeface="Times New Roman" panose="02020603050405020304" pitchFamily="18" charset="0"/>
            </a:endParaRPr>
          </a:p>
          <a:p>
            <a:pPr marL="342900" indent="-342900" eaLnBrk="1" hangingPunct="1">
              <a:lnSpc>
                <a:spcPts val="2600"/>
              </a:lnSpc>
            </a:pPr>
            <a:endParaRPr lang="zh-CN" altLang="en-US" sz="2400" dirty="0">
              <a:latin typeface="Calibri" panose="020F0502020204030204" pitchFamily="34" charset="0"/>
              <a:ea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6" name="Text Box 8"/>
          <p:cNvSpPr txBox="1"/>
          <p:nvPr/>
        </p:nvSpPr>
        <p:spPr>
          <a:xfrm>
            <a:off x="580668" y="872052"/>
            <a:ext cx="10480688" cy="584775"/>
          </a:xfrm>
          <a:prstGeom prst="rect">
            <a:avLst/>
          </a:prstGeom>
          <a:noFill/>
          <a:ln w="9525">
            <a:noFill/>
          </a:ln>
        </p:spPr>
        <p:txBody>
          <a:bodyPr wrap="square">
            <a:spAutoFit/>
          </a:bodyPr>
          <a:lstStyle/>
          <a:p>
            <a:pPr eaLnBrk="1" hangingPunct="1">
              <a:spcBef>
                <a:spcPct val="50000"/>
              </a:spcBef>
            </a:pPr>
            <a:r>
              <a:rPr lang="zh-CN" altLang="en-US" sz="3200" b="1" dirty="0">
                <a:solidFill>
                  <a:srgbClr val="FF9409"/>
                </a:solidFill>
                <a:latin typeface="Century Gothic" panose="020B0502020202020204" pitchFamily="34" charset="0"/>
              </a:rPr>
              <a:t>项目包装：善用多用有利加分的支撑旁证材料 </a:t>
            </a:r>
            <a:endParaRPr lang="zh-CN" altLang="en-US" sz="3200" b="1" dirty="0">
              <a:solidFill>
                <a:srgbClr val="FF9409"/>
              </a:solidFill>
              <a:latin typeface="Century Gothic" panose="020B0502020202020204" pitchFamily="34" charset="0"/>
            </a:endParaRPr>
          </a:p>
        </p:txBody>
      </p:sp>
      <p:sp>
        <p:nvSpPr>
          <p:cNvPr id="17" name="Text Box 9"/>
          <p:cNvSpPr txBox="1"/>
          <p:nvPr/>
        </p:nvSpPr>
        <p:spPr>
          <a:xfrm>
            <a:off x="702859" y="1773055"/>
            <a:ext cx="11550101" cy="4123693"/>
          </a:xfrm>
          <a:prstGeom prst="rect">
            <a:avLst/>
          </a:prstGeom>
          <a:noFill/>
          <a:ln w="9525">
            <a:noFill/>
          </a:ln>
        </p:spPr>
        <p:txBody>
          <a:bodyPr wrap="square">
            <a:spAutoFit/>
          </a:bodyPr>
          <a:lstStyle/>
          <a:p>
            <a:pPr marL="342900" indent="-342900" eaLnBrk="1" hangingPunct="1">
              <a:lnSpc>
                <a:spcPct val="120000"/>
              </a:lnSpc>
            </a:pPr>
            <a:r>
              <a:rPr lang="zh-CN" altLang="en-US" sz="2000" dirty="0">
                <a:latin typeface="+mn-ea"/>
              </a:rPr>
              <a:t>◇专利（学术论文类</a:t>
            </a:r>
            <a:r>
              <a:rPr lang="en-US" altLang="zh-CN" sz="2000" dirty="0">
                <a:latin typeface="+mn-ea"/>
              </a:rPr>
              <a:t>/</a:t>
            </a:r>
            <a:r>
              <a:rPr lang="zh-CN" altLang="en-US" sz="2000" dirty="0">
                <a:latin typeface="+mn-ea"/>
              </a:rPr>
              <a:t>发明制作类） （有申请号比没有好）</a:t>
            </a:r>
            <a:endParaRPr lang="zh-CN" altLang="en-US" sz="2000" dirty="0">
              <a:latin typeface="+mn-ea"/>
            </a:endParaRPr>
          </a:p>
          <a:p>
            <a:pPr marL="342900" indent="-342900" eaLnBrk="1" hangingPunct="1">
              <a:lnSpc>
                <a:spcPct val="120000"/>
              </a:lnSpc>
            </a:pPr>
            <a:r>
              <a:rPr lang="zh-CN" altLang="en-US" sz="2000" dirty="0">
                <a:latin typeface="+mn-ea"/>
              </a:rPr>
              <a:t>◇各种第三方评价证明支持（权威机构出具的更好）</a:t>
            </a:r>
            <a:r>
              <a:rPr lang="en-US" altLang="zh-CN" sz="2000" dirty="0">
                <a:latin typeface="+mn-ea"/>
              </a:rPr>
              <a:t>/</a:t>
            </a:r>
            <a:r>
              <a:rPr lang="zh-CN" altLang="en-US" sz="2000" dirty="0">
                <a:latin typeface="+mn-ea"/>
              </a:rPr>
              <a:t>行业专家鉴定意见</a:t>
            </a:r>
            <a:endParaRPr lang="zh-CN" altLang="en-US" sz="2000" dirty="0">
              <a:latin typeface="+mn-ea"/>
            </a:endParaRPr>
          </a:p>
          <a:p>
            <a:pPr marL="342900" indent="-342900" eaLnBrk="1" hangingPunct="1">
              <a:lnSpc>
                <a:spcPct val="120000"/>
              </a:lnSpc>
            </a:pPr>
            <a:r>
              <a:rPr lang="zh-CN" altLang="en-US" sz="2000" dirty="0">
                <a:latin typeface="+mn-ea"/>
              </a:rPr>
              <a:t>◇产品试制小样</a:t>
            </a:r>
            <a:endParaRPr lang="zh-CN" altLang="en-US" sz="2000" dirty="0">
              <a:latin typeface="+mn-ea"/>
            </a:endParaRPr>
          </a:p>
          <a:p>
            <a:pPr marL="342900" indent="-342900" eaLnBrk="1" hangingPunct="1">
              <a:lnSpc>
                <a:spcPct val="120000"/>
              </a:lnSpc>
            </a:pPr>
            <a:r>
              <a:rPr lang="zh-CN" altLang="en-US" sz="2000" dirty="0">
                <a:latin typeface="+mn-ea"/>
              </a:rPr>
              <a:t>◇企业合作协议</a:t>
            </a:r>
            <a:endParaRPr lang="zh-CN" altLang="en-US" sz="2000" dirty="0">
              <a:latin typeface="+mn-ea"/>
            </a:endParaRPr>
          </a:p>
          <a:p>
            <a:pPr marL="342900" indent="-342900" eaLnBrk="1" hangingPunct="1">
              <a:lnSpc>
                <a:spcPct val="120000"/>
              </a:lnSpc>
            </a:pPr>
            <a:r>
              <a:rPr lang="zh-CN" altLang="en-US" sz="2000" dirty="0">
                <a:latin typeface="+mn-ea"/>
              </a:rPr>
              <a:t>◇技术转让合同</a:t>
            </a:r>
            <a:endParaRPr lang="zh-CN" altLang="en-US" sz="2000" dirty="0">
              <a:latin typeface="+mn-ea"/>
            </a:endParaRPr>
          </a:p>
          <a:p>
            <a:pPr marL="342900" indent="-342900" eaLnBrk="1" hangingPunct="1">
              <a:lnSpc>
                <a:spcPct val="120000"/>
              </a:lnSpc>
            </a:pPr>
            <a:r>
              <a:rPr lang="zh-CN" altLang="en-US" sz="2000" dirty="0">
                <a:latin typeface="+mn-ea"/>
              </a:rPr>
              <a:t>◇应用证明与反应</a:t>
            </a:r>
            <a:endParaRPr lang="zh-CN" altLang="en-US" sz="2000" dirty="0">
              <a:latin typeface="+mn-ea"/>
            </a:endParaRPr>
          </a:p>
          <a:p>
            <a:pPr marL="342900" indent="-342900" eaLnBrk="1" hangingPunct="1">
              <a:lnSpc>
                <a:spcPct val="120000"/>
              </a:lnSpc>
            </a:pPr>
            <a:r>
              <a:rPr lang="zh-CN" altLang="en-US" sz="2000" dirty="0">
                <a:latin typeface="+mn-ea"/>
              </a:rPr>
              <a:t>◇成果查新检索、他引证明</a:t>
            </a:r>
            <a:endParaRPr lang="zh-CN" altLang="en-US" sz="2000" dirty="0">
              <a:latin typeface="+mn-ea"/>
            </a:endParaRPr>
          </a:p>
          <a:p>
            <a:pPr marL="342900" indent="-342900" eaLnBrk="1" hangingPunct="1">
              <a:lnSpc>
                <a:spcPct val="120000"/>
              </a:lnSpc>
            </a:pPr>
            <a:r>
              <a:rPr lang="zh-CN" altLang="en-US" sz="2000" dirty="0">
                <a:latin typeface="+mn-ea"/>
              </a:rPr>
              <a:t>◇期刊媒体有关报道，包括引用权威性文献，标志性，热点性，如</a:t>
            </a:r>
            <a:r>
              <a:rPr lang="zh-CN" altLang="en-US" sz="2000" dirty="0" smtClean="0">
                <a:latin typeface="+mn-ea"/>
              </a:rPr>
              <a:t>年度</a:t>
            </a:r>
            <a:r>
              <a:rPr lang="zh-CN" altLang="en-US" sz="2000" dirty="0">
                <a:latin typeface="+mn-ea"/>
              </a:rPr>
              <a:t>科技进展，国内的</a:t>
            </a:r>
            <a:r>
              <a:rPr lang="en-US" altLang="zh-CN" sz="2000" dirty="0">
                <a:latin typeface="+mn-ea"/>
              </a:rPr>
              <a:t>10</a:t>
            </a:r>
            <a:r>
              <a:rPr lang="zh-CN" altLang="en-US" sz="2000" dirty="0">
                <a:latin typeface="+mn-ea"/>
              </a:rPr>
              <a:t>大年度科技新闻等</a:t>
            </a:r>
            <a:endParaRPr lang="zh-CN" altLang="en-US" sz="2000" dirty="0">
              <a:latin typeface="+mn-ea"/>
            </a:endParaRPr>
          </a:p>
          <a:p>
            <a:pPr marL="342900" indent="-342900" eaLnBrk="1" hangingPunct="1">
              <a:lnSpc>
                <a:spcPct val="120000"/>
              </a:lnSpc>
            </a:pPr>
            <a:r>
              <a:rPr lang="zh-CN" altLang="en-US" sz="2000" dirty="0">
                <a:latin typeface="+mn-ea"/>
              </a:rPr>
              <a:t>◇作品已获得的一些竞赛奖项资料及图片</a:t>
            </a:r>
            <a:endParaRPr lang="zh-CN" altLang="en-US" sz="2000" dirty="0">
              <a:latin typeface="+mn-ea"/>
            </a:endParaRPr>
          </a:p>
          <a:p>
            <a:pPr marL="342900" indent="-342900" eaLnBrk="1" hangingPunct="1">
              <a:lnSpc>
                <a:spcPct val="120000"/>
              </a:lnSpc>
            </a:pPr>
            <a:r>
              <a:rPr lang="zh-CN" altLang="en-US" sz="2000" dirty="0">
                <a:latin typeface="+mn-ea"/>
              </a:rPr>
              <a:t>◇项目的有关立项资助证明资料</a:t>
            </a:r>
            <a:endParaRPr lang="zh-CN" altLang="en-US" sz="2000" dirty="0">
              <a:latin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2688786" y="949819"/>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作品撰写提要及注意事项（申报表一）</a:t>
            </a:r>
            <a:endParaRPr lang="zh-CN" altLang="en-US" b="1" dirty="0">
              <a:solidFill>
                <a:srgbClr val="FF9409"/>
              </a:solidFill>
              <a:latin typeface="Century Gothic" panose="020B0502020202020204" pitchFamily="34" charset="0"/>
            </a:endParaRPr>
          </a:p>
        </p:txBody>
      </p:sp>
      <p:pic>
        <p:nvPicPr>
          <p:cNvPr id="14" name="Picture 2"/>
          <p:cNvPicPr>
            <a:picLocks noChangeAspect="1" noChangeArrowheads="1"/>
          </p:cNvPicPr>
          <p:nvPr/>
        </p:nvPicPr>
        <p:blipFill>
          <a:blip r:embed="rId2" cstate="print"/>
          <a:srcRect/>
          <a:stretch>
            <a:fillRect/>
          </a:stretch>
        </p:blipFill>
        <p:spPr bwMode="auto">
          <a:xfrm>
            <a:off x="1795797" y="1538234"/>
            <a:ext cx="5605326" cy="4288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3029607" y="949819"/>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a:t>
            </a:r>
            <a:r>
              <a:rPr lang="zh-CN" altLang="en-US" b="1" dirty="0" smtClean="0">
                <a:solidFill>
                  <a:srgbClr val="FF9409"/>
                </a:solidFill>
                <a:latin typeface="Century Gothic" panose="020B0502020202020204" pitchFamily="34" charset="0"/>
              </a:rPr>
              <a:t>表二）</a:t>
            </a:r>
            <a:endParaRPr lang="zh-CN" altLang="en-US" b="1" dirty="0">
              <a:solidFill>
                <a:srgbClr val="FF9409"/>
              </a:solidFill>
              <a:latin typeface="Century Gothic" panose="020B0502020202020204" pitchFamily="34" charset="0"/>
            </a:endParaRPr>
          </a:p>
        </p:txBody>
      </p:sp>
      <p:pic>
        <p:nvPicPr>
          <p:cNvPr id="15" name="Picture 3"/>
          <p:cNvPicPr>
            <a:picLocks noChangeAspect="1" noChangeArrowheads="1"/>
          </p:cNvPicPr>
          <p:nvPr/>
        </p:nvPicPr>
        <p:blipFill>
          <a:blip r:embed="rId2" cstate="print"/>
          <a:srcRect/>
          <a:stretch>
            <a:fillRect/>
          </a:stretch>
        </p:blipFill>
        <p:spPr bwMode="auto">
          <a:xfrm>
            <a:off x="2484624" y="1396918"/>
            <a:ext cx="5146460" cy="46782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2688786" y="949819"/>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a:t>
            </a:r>
            <a:r>
              <a:rPr lang="zh-CN" altLang="en-US" b="1" dirty="0" smtClean="0">
                <a:solidFill>
                  <a:srgbClr val="FF9409"/>
                </a:solidFill>
                <a:latin typeface="Century Gothic" panose="020B0502020202020204" pitchFamily="34" charset="0"/>
              </a:rPr>
              <a:t>表三）</a:t>
            </a:r>
            <a:endParaRPr lang="zh-CN" altLang="en-US" b="1" dirty="0">
              <a:solidFill>
                <a:srgbClr val="FF9409"/>
              </a:solidFill>
              <a:latin typeface="Century Gothic" panose="020B0502020202020204" pitchFamily="34" charset="0"/>
            </a:endParaRPr>
          </a:p>
        </p:txBody>
      </p:sp>
      <p:pic>
        <p:nvPicPr>
          <p:cNvPr id="15" name="Picture 2"/>
          <p:cNvPicPr>
            <a:picLocks noChangeAspect="1" noChangeArrowheads="1"/>
          </p:cNvPicPr>
          <p:nvPr/>
        </p:nvPicPr>
        <p:blipFill>
          <a:blip r:embed="rId2" cstate="print"/>
          <a:srcRect/>
          <a:stretch>
            <a:fillRect/>
          </a:stretch>
        </p:blipFill>
        <p:spPr bwMode="auto">
          <a:xfrm>
            <a:off x="2612121" y="1666138"/>
            <a:ext cx="4486948" cy="39570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2688786" y="949819"/>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a:t>
            </a:r>
            <a:r>
              <a:rPr lang="zh-CN" altLang="en-US" b="1" dirty="0" smtClean="0">
                <a:solidFill>
                  <a:srgbClr val="FF9409"/>
                </a:solidFill>
                <a:latin typeface="Century Gothic" panose="020B0502020202020204" pitchFamily="34" charset="0"/>
              </a:rPr>
              <a:t>表四）</a:t>
            </a:r>
            <a:endParaRPr lang="zh-CN" altLang="en-US" b="1" dirty="0">
              <a:solidFill>
                <a:srgbClr val="FF9409"/>
              </a:solidFill>
              <a:latin typeface="Century Gothic" panose="020B0502020202020204" pitchFamily="34" charset="0"/>
            </a:endParaRPr>
          </a:p>
        </p:txBody>
      </p:sp>
      <p:pic>
        <p:nvPicPr>
          <p:cNvPr id="15" name="Picture 2"/>
          <p:cNvPicPr>
            <a:picLocks noChangeAspect="1" noChangeArrowheads="1"/>
          </p:cNvPicPr>
          <p:nvPr/>
        </p:nvPicPr>
        <p:blipFill>
          <a:blip r:embed="rId2" cstate="print"/>
          <a:srcRect/>
          <a:stretch>
            <a:fillRect/>
          </a:stretch>
        </p:blipFill>
        <p:spPr bwMode="auto">
          <a:xfrm>
            <a:off x="1533317" y="1497077"/>
            <a:ext cx="6157700" cy="42948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2688786" y="949819"/>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a:t>
            </a:r>
            <a:r>
              <a:rPr lang="zh-CN" altLang="en-US" b="1" dirty="0" smtClean="0">
                <a:solidFill>
                  <a:srgbClr val="FF9409"/>
                </a:solidFill>
                <a:latin typeface="Century Gothic" panose="020B0502020202020204" pitchFamily="34" charset="0"/>
              </a:rPr>
              <a:t>表五）</a:t>
            </a:r>
            <a:endParaRPr lang="zh-CN" altLang="en-US" b="1" dirty="0">
              <a:solidFill>
                <a:srgbClr val="FF9409"/>
              </a:solidFill>
              <a:latin typeface="Century Gothic" panose="020B0502020202020204" pitchFamily="34" charset="0"/>
            </a:endParaRPr>
          </a:p>
        </p:txBody>
      </p:sp>
      <p:pic>
        <p:nvPicPr>
          <p:cNvPr id="15" name="Picture 2"/>
          <p:cNvPicPr>
            <a:picLocks noChangeAspect="1" noChangeArrowheads="1"/>
          </p:cNvPicPr>
          <p:nvPr/>
        </p:nvPicPr>
        <p:blipFill>
          <a:blip r:embed="rId2" cstate="print"/>
          <a:srcRect/>
          <a:stretch>
            <a:fillRect/>
          </a:stretch>
        </p:blipFill>
        <p:spPr bwMode="auto">
          <a:xfrm>
            <a:off x="2137062" y="1396918"/>
            <a:ext cx="5415377" cy="45296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2688786" y="949819"/>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a:t>
            </a:r>
            <a:r>
              <a:rPr lang="zh-CN" altLang="en-US" b="1" dirty="0" smtClean="0">
                <a:solidFill>
                  <a:srgbClr val="FF9409"/>
                </a:solidFill>
                <a:latin typeface="Century Gothic" panose="020B0502020202020204" pitchFamily="34" charset="0"/>
              </a:rPr>
              <a:t>表六）</a:t>
            </a:r>
            <a:endParaRPr lang="zh-CN" altLang="en-US" b="1" dirty="0">
              <a:solidFill>
                <a:srgbClr val="FF9409"/>
              </a:solidFill>
              <a:latin typeface="Century Gothic" panose="020B0502020202020204" pitchFamily="34" charset="0"/>
            </a:endParaRPr>
          </a:p>
        </p:txBody>
      </p:sp>
      <p:pic>
        <p:nvPicPr>
          <p:cNvPr id="15" name="Picture 2"/>
          <p:cNvPicPr>
            <a:picLocks noChangeAspect="1" noChangeArrowheads="1"/>
          </p:cNvPicPr>
          <p:nvPr/>
        </p:nvPicPr>
        <p:blipFill>
          <a:blip r:embed="rId2" cstate="print"/>
          <a:srcRect/>
          <a:stretch>
            <a:fillRect/>
          </a:stretch>
        </p:blipFill>
        <p:spPr bwMode="auto">
          <a:xfrm>
            <a:off x="2013604" y="1396918"/>
            <a:ext cx="5925051" cy="4626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2688786" y="949819"/>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a:t>
            </a:r>
            <a:r>
              <a:rPr lang="zh-CN" altLang="en-US" b="1" dirty="0" smtClean="0">
                <a:solidFill>
                  <a:srgbClr val="FF9409"/>
                </a:solidFill>
                <a:latin typeface="Century Gothic" panose="020B0502020202020204" pitchFamily="34" charset="0"/>
              </a:rPr>
              <a:t>表七）</a:t>
            </a:r>
            <a:endParaRPr lang="zh-CN" altLang="en-US" b="1" dirty="0">
              <a:solidFill>
                <a:srgbClr val="FF9409"/>
              </a:solidFill>
              <a:latin typeface="Century Gothic" panose="020B0502020202020204" pitchFamily="34" charset="0"/>
            </a:endParaRPr>
          </a:p>
        </p:txBody>
      </p:sp>
      <p:pic>
        <p:nvPicPr>
          <p:cNvPr id="16" name="Picture 2"/>
          <p:cNvPicPr>
            <a:picLocks noChangeAspect="1" noChangeArrowheads="1"/>
          </p:cNvPicPr>
          <p:nvPr/>
        </p:nvPicPr>
        <p:blipFill>
          <a:blip r:embed="rId2" cstate="print"/>
          <a:srcRect/>
          <a:stretch>
            <a:fillRect/>
          </a:stretch>
        </p:blipFill>
        <p:spPr bwMode="auto">
          <a:xfrm>
            <a:off x="1949909" y="1396918"/>
            <a:ext cx="5789240" cy="46534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2688786" y="949819"/>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a:t>
            </a:r>
            <a:r>
              <a:rPr lang="zh-CN" altLang="en-US" b="1" dirty="0" smtClean="0">
                <a:solidFill>
                  <a:srgbClr val="FF9409"/>
                </a:solidFill>
                <a:latin typeface="Century Gothic" panose="020B0502020202020204" pitchFamily="34" charset="0"/>
              </a:rPr>
              <a:t>表八）</a:t>
            </a:r>
            <a:endParaRPr lang="zh-CN" altLang="en-US" b="1" dirty="0">
              <a:solidFill>
                <a:srgbClr val="FF9409"/>
              </a:solidFill>
              <a:latin typeface="Century Gothic" panose="020B0502020202020204" pitchFamily="34" charset="0"/>
            </a:endParaRPr>
          </a:p>
        </p:txBody>
      </p:sp>
      <p:pic>
        <p:nvPicPr>
          <p:cNvPr id="16" name="Picture 2"/>
          <p:cNvPicPr>
            <a:picLocks noChangeAspect="1" noChangeArrowheads="1"/>
          </p:cNvPicPr>
          <p:nvPr/>
        </p:nvPicPr>
        <p:blipFill>
          <a:blip r:embed="rId2" cstate="print"/>
          <a:srcRect/>
          <a:stretch>
            <a:fillRect/>
          </a:stretch>
        </p:blipFill>
        <p:spPr bwMode="auto">
          <a:xfrm>
            <a:off x="2008099" y="1319151"/>
            <a:ext cx="6271378" cy="48968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20253"/>
            <a:ext cx="12192000" cy="28206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8"/>
          <p:cNvSpPr/>
          <p:nvPr/>
        </p:nvSpPr>
        <p:spPr>
          <a:xfrm>
            <a:off x="458659"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135701"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812743"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1032523" y="1739505"/>
            <a:ext cx="2194349" cy="3582188"/>
          </a:xfrm>
          <a:custGeom>
            <a:avLst/>
            <a:gdLst>
              <a:gd name="connsiteX0" fmla="*/ 895550 w 2194349"/>
              <a:gd name="connsiteY0" fmla="*/ 0 h 3582188"/>
              <a:gd name="connsiteX1" fmla="*/ 1288446 w 2194349"/>
              <a:gd name="connsiteY1" fmla="*/ 0 h 3582188"/>
              <a:gd name="connsiteX2" fmla="*/ 1380209 w 2194349"/>
              <a:gd name="connsiteY2" fmla="*/ 0 h 3582188"/>
              <a:gd name="connsiteX3" fmla="*/ 1709690 w 2194349"/>
              <a:gd name="connsiteY3" fmla="*/ 0 h 3582188"/>
              <a:gd name="connsiteX4" fmla="*/ 1773105 w 2194349"/>
              <a:gd name="connsiteY4" fmla="*/ 0 h 3582188"/>
              <a:gd name="connsiteX5" fmla="*/ 2194349 w 2194349"/>
              <a:gd name="connsiteY5" fmla="*/ 0 h 3582188"/>
              <a:gd name="connsiteX6" fmla="*/ 1298799 w 2194349"/>
              <a:gd name="connsiteY6" fmla="*/ 3582188 h 3582188"/>
              <a:gd name="connsiteX7" fmla="*/ 877555 w 2194349"/>
              <a:gd name="connsiteY7" fmla="*/ 3582188 h 3582188"/>
              <a:gd name="connsiteX8" fmla="*/ 814140 w 2194349"/>
              <a:gd name="connsiteY8" fmla="*/ 3582188 h 3582188"/>
              <a:gd name="connsiteX9" fmla="*/ 484659 w 2194349"/>
              <a:gd name="connsiteY9" fmla="*/ 3582188 h 3582188"/>
              <a:gd name="connsiteX10" fmla="*/ 392896 w 2194349"/>
              <a:gd name="connsiteY10" fmla="*/ 3582188 h 3582188"/>
              <a:gd name="connsiteX11" fmla="*/ 0 w 2194349"/>
              <a:gd name="connsiteY11" fmla="*/ 3582188 h 358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4349" h="3582188">
                <a:moveTo>
                  <a:pt x="895550" y="0"/>
                </a:moveTo>
                <a:lnTo>
                  <a:pt x="1288446" y="0"/>
                </a:lnTo>
                <a:lnTo>
                  <a:pt x="1380209" y="0"/>
                </a:lnTo>
                <a:lnTo>
                  <a:pt x="1709690" y="0"/>
                </a:lnTo>
                <a:lnTo>
                  <a:pt x="1773105" y="0"/>
                </a:lnTo>
                <a:lnTo>
                  <a:pt x="2194349" y="0"/>
                </a:lnTo>
                <a:lnTo>
                  <a:pt x="1298799" y="3582188"/>
                </a:lnTo>
                <a:lnTo>
                  <a:pt x="877555" y="3582188"/>
                </a:lnTo>
                <a:lnTo>
                  <a:pt x="814140" y="3582188"/>
                </a:lnTo>
                <a:lnTo>
                  <a:pt x="484659" y="3582188"/>
                </a:lnTo>
                <a:lnTo>
                  <a:pt x="392896"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0" y="5759957"/>
            <a:ext cx="867388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0" y="6068699"/>
            <a:ext cx="748051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6377441"/>
            <a:ext cx="6096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11549555"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143797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1132638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1121480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1110321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1099163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088004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1076846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1065687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054529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043370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1032212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021053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1009895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998736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987578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976419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965261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954102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942944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931785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920627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909468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898310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7151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75993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864834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853676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842517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831359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a:off x="4238707" y="2850991"/>
            <a:ext cx="0" cy="143033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890634" y="2765940"/>
            <a:ext cx="1154483" cy="1600438"/>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solidFill>
                  <a:schemeClr val="bg1"/>
                </a:solidFill>
                <a:latin typeface="Century Gothic" panose="020B0502020202020204" pitchFamily="34" charset="0"/>
                <a:cs typeface="经典综艺体简" panose="02010609000101010101" pitchFamily="49" charset="-122"/>
              </a:rPr>
              <a:t>PART</a:t>
            </a:r>
            <a:endParaRPr lang="en-US" altLang="zh-CN" sz="3200" dirty="0" smtClean="0">
              <a:solidFill>
                <a:schemeClr val="bg1"/>
              </a:solidFill>
              <a:latin typeface="Century Gothic" panose="020B0502020202020204" pitchFamily="34" charset="0"/>
              <a:cs typeface="经典综艺体简" panose="02010609000101010101" pitchFamily="49" charset="-122"/>
            </a:endParaRPr>
          </a:p>
          <a:p>
            <a:pPr algn="ctr"/>
            <a:r>
              <a:rPr lang="en-US" altLang="zh-CN" sz="6600" b="1" dirty="0" smtClean="0">
                <a:solidFill>
                  <a:schemeClr val="bg1"/>
                </a:solidFill>
                <a:latin typeface="Century Gothic" panose="020B0502020202020204" pitchFamily="34" charset="0"/>
                <a:cs typeface="经典综艺体简" panose="02010609000101010101" pitchFamily="49" charset="-122"/>
              </a:rPr>
              <a:t>02</a:t>
            </a:r>
            <a:endParaRPr lang="zh-CN" altLang="en-US" sz="6600" b="1" dirty="0">
              <a:solidFill>
                <a:schemeClr val="bg1"/>
              </a:solidFill>
              <a:latin typeface="Century Gothic" panose="020B0502020202020204" pitchFamily="34" charset="0"/>
              <a:cs typeface="经典综艺体简" panose="02010609000101010101" pitchFamily="49" charset="-122"/>
            </a:endParaRPr>
          </a:p>
        </p:txBody>
      </p:sp>
      <p:sp>
        <p:nvSpPr>
          <p:cNvPr id="53" name="文本框 52"/>
          <p:cNvSpPr txBox="1"/>
          <p:nvPr/>
        </p:nvSpPr>
        <p:spPr>
          <a:xfrm>
            <a:off x="4336942" y="3204111"/>
            <a:ext cx="7366119" cy="1323439"/>
          </a:xfrm>
          <a:prstGeom prst="rect">
            <a:avLst/>
          </a:prstGeom>
          <a:noFill/>
        </p:spPr>
        <p:txBody>
          <a:bodyPr wrap="none" rtlCol="0">
            <a:spAutoFit/>
            <a:scene3d>
              <a:camera prst="orthographicFront"/>
              <a:lightRig rig="threePt" dir="t"/>
            </a:scene3d>
            <a:sp3d contourW="12700"/>
          </a:bodyPr>
          <a:lstStyle/>
          <a:p>
            <a:pPr defTabSz="914400">
              <a:defRPr/>
            </a:pPr>
            <a:r>
              <a:rPr lang="zh-CN" altLang="en-US" sz="4000" b="1" dirty="0">
                <a:solidFill>
                  <a:schemeClr val="bg1"/>
                </a:solidFill>
                <a:latin typeface="+mj-ea"/>
                <a:ea typeface="+mj-ea"/>
                <a:cs typeface="经典综艺体简" panose="02010609000101010101" pitchFamily="49" charset="-122"/>
              </a:rPr>
              <a:t>挑战杯全国大学生创业计划竞赛</a:t>
            </a:r>
            <a:endParaRPr lang="zh-CN" altLang="en-US" sz="4000" b="1" dirty="0">
              <a:solidFill>
                <a:schemeClr val="bg1"/>
              </a:solidFill>
              <a:latin typeface="+mj-ea"/>
              <a:ea typeface="+mj-ea"/>
              <a:cs typeface="经典综艺体简" panose="02010609000101010101" pitchFamily="49" charset="-122"/>
            </a:endParaRPr>
          </a:p>
          <a:p>
            <a:pPr defTabSz="914400">
              <a:defRPr/>
            </a:pPr>
            <a:endParaRPr lang="zh-CN" altLang="en-US" sz="4000" b="1" dirty="0" smtClean="0">
              <a:solidFill>
                <a:schemeClr val="bg1"/>
              </a:solidFill>
              <a:latin typeface="+mj-ea"/>
              <a:ea typeface="+mj-ea"/>
              <a:cs typeface="经典综艺体简" panose="02010609000101010101" pitchFamily="49"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up)">
                                      <p:cBhvr>
                                        <p:cTn id="13" dur="500"/>
                                        <p:tgtEl>
                                          <p:spTgt spid="51"/>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1+#ppt_w/2"/>
                                          </p:val>
                                        </p:tav>
                                        <p:tav tm="100000">
                                          <p:val>
                                            <p:strVal val="#ppt_x"/>
                                          </p:val>
                                        </p:tav>
                                      </p:tavLst>
                                    </p:anim>
                                    <p:anim calcmode="lin" valueType="num">
                                      <p:cBhvr additive="base">
                                        <p:cTn id="18"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2688786" y="949819"/>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a:t>
            </a:r>
            <a:r>
              <a:rPr lang="zh-CN" altLang="en-US" b="1" dirty="0" smtClean="0">
                <a:solidFill>
                  <a:srgbClr val="FF9409"/>
                </a:solidFill>
                <a:latin typeface="Century Gothic" panose="020B0502020202020204" pitchFamily="34" charset="0"/>
              </a:rPr>
              <a:t>表九）</a:t>
            </a:r>
            <a:endParaRPr lang="zh-CN" altLang="en-US" b="1" dirty="0">
              <a:solidFill>
                <a:srgbClr val="FF9409"/>
              </a:solidFill>
              <a:latin typeface="Century Gothic" panose="020B0502020202020204" pitchFamily="34" charset="0"/>
            </a:endParaRPr>
          </a:p>
        </p:txBody>
      </p:sp>
      <p:pic>
        <p:nvPicPr>
          <p:cNvPr id="16" name="Picture 2"/>
          <p:cNvPicPr>
            <a:picLocks noChangeAspect="1" noChangeArrowheads="1"/>
          </p:cNvPicPr>
          <p:nvPr/>
        </p:nvPicPr>
        <p:blipFill>
          <a:blip r:embed="rId2" cstate="print"/>
          <a:srcRect/>
          <a:stretch>
            <a:fillRect/>
          </a:stretch>
        </p:blipFill>
        <p:spPr bwMode="auto">
          <a:xfrm>
            <a:off x="1924970" y="1396917"/>
            <a:ext cx="6213189" cy="48962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2605658" y="711609"/>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a:t>
            </a:r>
            <a:r>
              <a:rPr lang="zh-CN" altLang="en-US" b="1" dirty="0" smtClean="0">
                <a:solidFill>
                  <a:srgbClr val="FF9409"/>
                </a:solidFill>
                <a:latin typeface="Century Gothic" panose="020B0502020202020204" pitchFamily="34" charset="0"/>
              </a:rPr>
              <a:t>表十）</a:t>
            </a:r>
            <a:endParaRPr lang="zh-CN" altLang="en-US" b="1" dirty="0">
              <a:solidFill>
                <a:srgbClr val="FF9409"/>
              </a:solidFill>
              <a:latin typeface="Century Gothic" panose="020B0502020202020204" pitchFamily="34" charset="0"/>
            </a:endParaRPr>
          </a:p>
        </p:txBody>
      </p:sp>
      <p:pic>
        <p:nvPicPr>
          <p:cNvPr id="15" name="Picture 2"/>
          <p:cNvPicPr>
            <a:picLocks noChangeAspect="1" noChangeArrowheads="1"/>
          </p:cNvPicPr>
          <p:nvPr/>
        </p:nvPicPr>
        <p:blipFill>
          <a:blip r:embed="rId2" cstate="print"/>
          <a:srcRect/>
          <a:stretch>
            <a:fillRect/>
          </a:stretch>
        </p:blipFill>
        <p:spPr bwMode="auto">
          <a:xfrm>
            <a:off x="1894419" y="1080941"/>
            <a:ext cx="6044235" cy="49493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329817" y="145034"/>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2840244" y="784696"/>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a:t>
            </a:r>
            <a:r>
              <a:rPr lang="zh-CN" altLang="en-US" b="1" dirty="0" smtClean="0">
                <a:solidFill>
                  <a:srgbClr val="FF9409"/>
                </a:solidFill>
                <a:latin typeface="Century Gothic" panose="020B0502020202020204" pitchFamily="34" charset="0"/>
              </a:rPr>
              <a:t>表十一）</a:t>
            </a:r>
            <a:endParaRPr lang="zh-CN" altLang="en-US" b="1" dirty="0">
              <a:solidFill>
                <a:srgbClr val="FF9409"/>
              </a:solidFill>
              <a:latin typeface="Century Gothic" panose="020B0502020202020204" pitchFamily="34" charset="0"/>
            </a:endParaRPr>
          </a:p>
        </p:txBody>
      </p:sp>
      <p:pic>
        <p:nvPicPr>
          <p:cNvPr id="15" name="Picture 2"/>
          <p:cNvPicPr>
            <a:picLocks noChangeAspect="1" noChangeArrowheads="1"/>
          </p:cNvPicPr>
          <p:nvPr/>
        </p:nvPicPr>
        <p:blipFill>
          <a:blip r:embed="rId2" cstate="print"/>
          <a:srcRect/>
          <a:stretch>
            <a:fillRect/>
          </a:stretch>
        </p:blipFill>
        <p:spPr bwMode="auto">
          <a:xfrm>
            <a:off x="1983159" y="1154028"/>
            <a:ext cx="6570638" cy="5027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Text Box 6"/>
          <p:cNvSpPr txBox="1"/>
          <p:nvPr/>
        </p:nvSpPr>
        <p:spPr>
          <a:xfrm>
            <a:off x="2765429" y="687386"/>
            <a:ext cx="7885881" cy="369332"/>
          </a:xfrm>
          <a:prstGeom prst="rect">
            <a:avLst/>
          </a:prstGeom>
          <a:noFill/>
          <a:ln w="9525">
            <a:noFill/>
          </a:ln>
        </p:spPr>
        <p:txBody>
          <a:bodyPr wrap="square">
            <a:spAutoFit/>
          </a:bodyPr>
          <a:lstStyle/>
          <a:p>
            <a:pPr eaLnBrk="1" hangingPunct="1">
              <a:spcBef>
                <a:spcPct val="50000"/>
              </a:spcBef>
            </a:pPr>
            <a:r>
              <a:rPr lang="zh-CN" altLang="en-US" b="1" dirty="0">
                <a:solidFill>
                  <a:srgbClr val="FF9409"/>
                </a:solidFill>
                <a:latin typeface="Century Gothic" panose="020B0502020202020204" pitchFamily="34" charset="0"/>
              </a:rPr>
              <a:t>作品撰写提要及注意事项（申报</a:t>
            </a:r>
            <a:r>
              <a:rPr lang="zh-CN" altLang="en-US" b="1" dirty="0" smtClean="0">
                <a:solidFill>
                  <a:srgbClr val="FF9409"/>
                </a:solidFill>
                <a:latin typeface="Century Gothic" panose="020B0502020202020204" pitchFamily="34" charset="0"/>
              </a:rPr>
              <a:t>表十二）</a:t>
            </a:r>
            <a:endParaRPr lang="zh-CN" altLang="en-US" b="1" dirty="0">
              <a:solidFill>
                <a:srgbClr val="FF9409"/>
              </a:solidFill>
              <a:latin typeface="Century Gothic" panose="020B0502020202020204" pitchFamily="34" charset="0"/>
            </a:endParaRPr>
          </a:p>
        </p:txBody>
      </p:sp>
      <p:pic>
        <p:nvPicPr>
          <p:cNvPr id="15" name="Picture 2"/>
          <p:cNvPicPr>
            <a:picLocks noChangeAspect="1" noChangeArrowheads="1"/>
          </p:cNvPicPr>
          <p:nvPr/>
        </p:nvPicPr>
        <p:blipFill>
          <a:blip r:embed="rId2" cstate="print"/>
          <a:srcRect/>
          <a:stretch>
            <a:fillRect/>
          </a:stretch>
        </p:blipFill>
        <p:spPr bwMode="auto">
          <a:xfrm>
            <a:off x="1941597" y="1056718"/>
            <a:ext cx="6934952" cy="53108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602670436646&amp;di=0b9d20631b5889930a85d436bd83f281&amp;imgtype=0&amp;src=http%3A%2F%2Ftxt2226.book118.com%2F2016%2F1221%2Fbook72961%2F7296068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255002" y="136721"/>
            <a:ext cx="6910568" cy="735331"/>
            <a:chOff x="-391195" y="-1"/>
            <a:chExt cx="6910568" cy="735331"/>
          </a:xfrm>
        </p:grpSpPr>
        <p:sp>
          <p:nvSpPr>
            <p:cNvPr id="20" name="任意多边形 19"/>
            <p:cNvSpPr/>
            <p:nvPr/>
          </p:nvSpPr>
          <p:spPr>
            <a:xfrm>
              <a:off x="-134022" y="2"/>
              <a:ext cx="6196195"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1195" y="-1"/>
              <a:ext cx="1417774" cy="723901"/>
              <a:chOff x="-391195" y="-1"/>
              <a:chExt cx="1697596" cy="866775"/>
            </a:xfrm>
          </p:grpSpPr>
          <p:sp>
            <p:nvSpPr>
              <p:cNvPr id="23" name="任意多边形 22"/>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785840" y="88999"/>
              <a:ext cx="5733533" cy="646331"/>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全国大学生课外</a:t>
              </a:r>
              <a:r>
                <a:rPr lang="zh-CN" altLang="en-US" b="1" dirty="0">
                  <a:solidFill>
                    <a:srgbClr val="FF9409"/>
                  </a:solidFill>
                  <a:latin typeface="Century Gothic" panose="020B0502020202020204" pitchFamily="34" charset="0"/>
                  <a:ea typeface="+mj-ea"/>
                </a:rPr>
                <a:t>学术科技作品竞赛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13" name="Line 5"/>
          <p:cNvSpPr/>
          <p:nvPr/>
        </p:nvSpPr>
        <p:spPr>
          <a:xfrm>
            <a:off x="755015" y="1630045"/>
            <a:ext cx="2945765" cy="635"/>
          </a:xfrm>
          <a:prstGeom prst="line">
            <a:avLst/>
          </a:prstGeom>
          <a:ln w="38100" cap="flat" cmpd="sng">
            <a:solidFill>
              <a:schemeClr val="tx1"/>
            </a:solidFill>
            <a:prstDash val="solid"/>
            <a:headEnd type="none" w="med" len="med"/>
            <a:tailEnd type="none" w="med" len="med"/>
          </a:ln>
        </p:spPr>
      </p:sp>
      <p:sp>
        <p:nvSpPr>
          <p:cNvPr id="14" name="Text Box 6"/>
          <p:cNvSpPr txBox="1"/>
          <p:nvPr/>
        </p:nvSpPr>
        <p:spPr>
          <a:xfrm>
            <a:off x="683578" y="972503"/>
            <a:ext cx="6840537" cy="584775"/>
          </a:xfrm>
          <a:prstGeom prst="rect">
            <a:avLst/>
          </a:prstGeom>
          <a:noFill/>
          <a:ln w="9525">
            <a:noFill/>
          </a:ln>
        </p:spPr>
        <p:txBody>
          <a:bodyPr>
            <a:spAutoFit/>
          </a:bodyPr>
          <a:lstStyle/>
          <a:p>
            <a:pPr eaLnBrk="1" hangingPunct="1">
              <a:spcBef>
                <a:spcPct val="50000"/>
              </a:spcBef>
            </a:pPr>
            <a:r>
              <a:rPr lang="zh-CN" altLang="en-US" sz="3200" b="1" dirty="0">
                <a:solidFill>
                  <a:srgbClr val="FF9409"/>
                </a:solidFill>
                <a:latin typeface="Century Gothic" panose="020B0502020202020204" pitchFamily="34" charset="0"/>
              </a:rPr>
              <a:t>成果努力方向 </a:t>
            </a:r>
            <a:endParaRPr lang="zh-CN" altLang="en-US" sz="3200" b="1" dirty="0">
              <a:solidFill>
                <a:srgbClr val="FF9409"/>
              </a:solidFill>
              <a:latin typeface="Century Gothic" panose="020B0502020202020204" pitchFamily="34" charset="0"/>
            </a:endParaRPr>
          </a:p>
        </p:txBody>
      </p:sp>
      <p:sp>
        <p:nvSpPr>
          <p:cNvPr id="15" name="Text Box 7"/>
          <p:cNvSpPr txBox="1"/>
          <p:nvPr/>
        </p:nvSpPr>
        <p:spPr>
          <a:xfrm>
            <a:off x="1059623" y="2135332"/>
            <a:ext cx="9981651" cy="2562305"/>
          </a:xfrm>
          <a:prstGeom prst="rect">
            <a:avLst/>
          </a:prstGeom>
          <a:noFill/>
          <a:ln w="9525">
            <a:noFill/>
          </a:ln>
        </p:spPr>
        <p:txBody>
          <a:bodyPr wrap="square">
            <a:spAutoFit/>
          </a:bodyPr>
          <a:lstStyle/>
          <a:p>
            <a:pPr marL="342900" indent="-342900" eaLnBrk="1" hangingPunct="1">
              <a:lnSpc>
                <a:spcPct val="130000"/>
              </a:lnSpc>
            </a:pPr>
            <a:r>
              <a:rPr lang="zh-CN" altLang="en-US" sz="2000" dirty="0">
                <a:latin typeface="+mn-ea"/>
              </a:rPr>
              <a:t>◇“挑战杯”每年举行一次，早作计划早设计早安排</a:t>
            </a:r>
            <a:r>
              <a:rPr lang="zh-CN" altLang="en-US" sz="2000" dirty="0" smtClean="0">
                <a:latin typeface="+mn-ea"/>
              </a:rPr>
              <a:t>，资源</a:t>
            </a:r>
            <a:r>
              <a:rPr lang="zh-CN" altLang="en-US" sz="2000" dirty="0">
                <a:latin typeface="+mn-ea"/>
              </a:rPr>
              <a:t>整合梯队建设。</a:t>
            </a:r>
            <a:endParaRPr lang="zh-CN" altLang="en-US" sz="2000" dirty="0">
              <a:latin typeface="+mn-ea"/>
            </a:endParaRPr>
          </a:p>
          <a:p>
            <a:pPr marL="342900" indent="-342900" eaLnBrk="1" hangingPunct="1">
              <a:lnSpc>
                <a:spcPct val="130000"/>
              </a:lnSpc>
            </a:pPr>
            <a:r>
              <a:rPr lang="zh-CN" altLang="en-US" sz="2000" dirty="0">
                <a:latin typeface="+mn-ea"/>
              </a:rPr>
              <a:t>◇要有科学思想，不能“为了比赛而比赛”，脱离实际可操作性以及市场认可度。 </a:t>
            </a:r>
            <a:endParaRPr lang="zh-CN" altLang="en-US" sz="2000" dirty="0">
              <a:latin typeface="+mn-ea"/>
            </a:endParaRPr>
          </a:p>
          <a:p>
            <a:pPr marL="342900" indent="-342900" eaLnBrk="1" hangingPunct="1">
              <a:lnSpc>
                <a:spcPct val="130000"/>
              </a:lnSpc>
            </a:pPr>
            <a:r>
              <a:rPr lang="zh-CN" altLang="en-US" sz="2000" dirty="0">
                <a:latin typeface="+mn-ea"/>
              </a:rPr>
              <a:t>◇发表</a:t>
            </a:r>
            <a:r>
              <a:rPr lang="en-US" altLang="zh-CN" sz="2000" dirty="0">
                <a:latin typeface="+mn-ea"/>
              </a:rPr>
              <a:t>/</a:t>
            </a:r>
            <a:r>
              <a:rPr lang="zh-CN" altLang="en-US" sz="2000" dirty="0">
                <a:latin typeface="+mn-ea"/>
              </a:rPr>
              <a:t>投稿论文、专利申请。</a:t>
            </a:r>
            <a:endParaRPr lang="zh-CN" altLang="en-US" sz="2000" dirty="0">
              <a:latin typeface="+mn-ea"/>
            </a:endParaRPr>
          </a:p>
          <a:p>
            <a:pPr marL="342900" indent="-342900" eaLnBrk="1" hangingPunct="1">
              <a:lnSpc>
                <a:spcPct val="130000"/>
              </a:lnSpc>
            </a:pPr>
            <a:r>
              <a:rPr lang="zh-CN" altLang="en-US" sz="2000" dirty="0">
                <a:latin typeface="+mn-ea"/>
              </a:rPr>
              <a:t>◇技术检测试剂盒、产品试制与小样。</a:t>
            </a:r>
            <a:endParaRPr lang="en-US" altLang="zh-CN" sz="2000" dirty="0">
              <a:latin typeface="+mn-ea"/>
            </a:endParaRPr>
          </a:p>
          <a:p>
            <a:pPr marL="342900" indent="-342900" eaLnBrk="1" hangingPunct="1">
              <a:lnSpc>
                <a:spcPct val="130000"/>
              </a:lnSpc>
            </a:pPr>
            <a:r>
              <a:rPr lang="zh-CN" altLang="en-US" sz="2000" dirty="0">
                <a:latin typeface="+mn-ea"/>
              </a:rPr>
              <a:t>◇成果技术转化应用。</a:t>
            </a:r>
            <a:endParaRPr lang="en-US" altLang="zh-CN" sz="2000" dirty="0">
              <a:latin typeface="+mn-ea"/>
            </a:endParaRPr>
          </a:p>
          <a:p>
            <a:pPr marL="342900" indent="-342900" eaLnBrk="1" hangingPunct="1">
              <a:lnSpc>
                <a:spcPct val="130000"/>
              </a:lnSpc>
            </a:pPr>
            <a:endParaRPr lang="zh-CN" altLang="en-US" sz="2600" dirty="0">
              <a:latin typeface="+mn-e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20253"/>
            <a:ext cx="12192000" cy="28206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458659"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135701"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812743"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2489785"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166825"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1032523" y="1739505"/>
            <a:ext cx="2194349" cy="3582188"/>
          </a:xfrm>
          <a:custGeom>
            <a:avLst/>
            <a:gdLst>
              <a:gd name="connsiteX0" fmla="*/ 895550 w 2194349"/>
              <a:gd name="connsiteY0" fmla="*/ 0 h 3582188"/>
              <a:gd name="connsiteX1" fmla="*/ 1288446 w 2194349"/>
              <a:gd name="connsiteY1" fmla="*/ 0 h 3582188"/>
              <a:gd name="connsiteX2" fmla="*/ 1380209 w 2194349"/>
              <a:gd name="connsiteY2" fmla="*/ 0 h 3582188"/>
              <a:gd name="connsiteX3" fmla="*/ 1709690 w 2194349"/>
              <a:gd name="connsiteY3" fmla="*/ 0 h 3582188"/>
              <a:gd name="connsiteX4" fmla="*/ 1773105 w 2194349"/>
              <a:gd name="connsiteY4" fmla="*/ 0 h 3582188"/>
              <a:gd name="connsiteX5" fmla="*/ 2194349 w 2194349"/>
              <a:gd name="connsiteY5" fmla="*/ 0 h 3582188"/>
              <a:gd name="connsiteX6" fmla="*/ 1298799 w 2194349"/>
              <a:gd name="connsiteY6" fmla="*/ 3582188 h 3582188"/>
              <a:gd name="connsiteX7" fmla="*/ 877555 w 2194349"/>
              <a:gd name="connsiteY7" fmla="*/ 3582188 h 3582188"/>
              <a:gd name="connsiteX8" fmla="*/ 814140 w 2194349"/>
              <a:gd name="connsiteY8" fmla="*/ 3582188 h 3582188"/>
              <a:gd name="connsiteX9" fmla="*/ 484659 w 2194349"/>
              <a:gd name="connsiteY9" fmla="*/ 3582188 h 3582188"/>
              <a:gd name="connsiteX10" fmla="*/ 392896 w 2194349"/>
              <a:gd name="connsiteY10" fmla="*/ 3582188 h 3582188"/>
              <a:gd name="connsiteX11" fmla="*/ 0 w 2194349"/>
              <a:gd name="connsiteY11" fmla="*/ 3582188 h 358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4349" h="3582188">
                <a:moveTo>
                  <a:pt x="895550" y="0"/>
                </a:moveTo>
                <a:lnTo>
                  <a:pt x="1288446" y="0"/>
                </a:lnTo>
                <a:lnTo>
                  <a:pt x="1380209" y="0"/>
                </a:lnTo>
                <a:lnTo>
                  <a:pt x="1709690" y="0"/>
                </a:lnTo>
                <a:lnTo>
                  <a:pt x="1773105" y="0"/>
                </a:lnTo>
                <a:lnTo>
                  <a:pt x="2194349" y="0"/>
                </a:lnTo>
                <a:lnTo>
                  <a:pt x="1298799" y="3582188"/>
                </a:lnTo>
                <a:lnTo>
                  <a:pt x="877555" y="3582188"/>
                </a:lnTo>
                <a:lnTo>
                  <a:pt x="814140" y="3582188"/>
                </a:lnTo>
                <a:lnTo>
                  <a:pt x="484659" y="3582188"/>
                </a:lnTo>
                <a:lnTo>
                  <a:pt x="392896"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0" y="5759957"/>
            <a:ext cx="867388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0" y="6068699"/>
            <a:ext cx="748051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6377441"/>
            <a:ext cx="6096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11549555"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143797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1132638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1121480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1110321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1099163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088004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1076846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1065687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054529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043370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1032212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021053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1009895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998736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987578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976419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965261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954102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942944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931785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920627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909468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898310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7151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75993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864834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853676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842517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831359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a:off x="6355834" y="2765942"/>
            <a:ext cx="0" cy="143033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929506" y="2718991"/>
            <a:ext cx="1154483" cy="1600438"/>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solidFill>
                  <a:schemeClr val="bg1"/>
                </a:solidFill>
                <a:latin typeface="Century Gothic" panose="020B0502020202020204" pitchFamily="34" charset="0"/>
                <a:cs typeface="经典综艺体简" panose="02010609000101010101" pitchFamily="49" charset="-122"/>
              </a:rPr>
              <a:t>PART</a:t>
            </a:r>
            <a:endParaRPr lang="en-US" altLang="zh-CN" sz="3200" dirty="0" smtClean="0">
              <a:solidFill>
                <a:schemeClr val="bg1"/>
              </a:solidFill>
              <a:latin typeface="Century Gothic" panose="020B0502020202020204" pitchFamily="34" charset="0"/>
              <a:cs typeface="经典综艺体简" panose="02010609000101010101" pitchFamily="49" charset="-122"/>
            </a:endParaRPr>
          </a:p>
          <a:p>
            <a:pPr algn="ctr"/>
            <a:r>
              <a:rPr lang="en-US" altLang="zh-CN" sz="6600" b="1" dirty="0" smtClean="0">
                <a:solidFill>
                  <a:schemeClr val="bg1"/>
                </a:solidFill>
                <a:latin typeface="Century Gothic" panose="020B0502020202020204" pitchFamily="34" charset="0"/>
                <a:cs typeface="经典综艺体简" panose="02010609000101010101" pitchFamily="49" charset="-122"/>
              </a:rPr>
              <a:t>04</a:t>
            </a:r>
            <a:endParaRPr lang="zh-CN" altLang="en-US" sz="6600" b="1" dirty="0">
              <a:solidFill>
                <a:schemeClr val="bg1"/>
              </a:solidFill>
              <a:latin typeface="Century Gothic" panose="020B0502020202020204" pitchFamily="34" charset="0"/>
              <a:cs typeface="经典综艺体简" panose="02010609000101010101" pitchFamily="49" charset="-122"/>
            </a:endParaRPr>
          </a:p>
        </p:txBody>
      </p:sp>
      <p:sp>
        <p:nvSpPr>
          <p:cNvPr id="55" name="文本框 54"/>
          <p:cNvSpPr txBox="1"/>
          <p:nvPr/>
        </p:nvSpPr>
        <p:spPr>
          <a:xfrm>
            <a:off x="6565450" y="3136888"/>
            <a:ext cx="2236510" cy="584775"/>
          </a:xfrm>
          <a:prstGeom prst="rect">
            <a:avLst/>
          </a:prstGeom>
          <a:noFill/>
        </p:spPr>
        <p:txBody>
          <a:bodyPr wrap="none" rtlCol="0">
            <a:spAutoFit/>
            <a:scene3d>
              <a:camera prst="orthographicFront"/>
              <a:lightRig rig="threePt" dir="t"/>
            </a:scene3d>
            <a:sp3d contourW="12700"/>
          </a:bodyPr>
          <a:lstStyle/>
          <a:p>
            <a:pPr defTabSz="914400">
              <a:defRPr/>
            </a:pPr>
            <a:r>
              <a:rPr lang="zh-CN" altLang="en-US" sz="3200" b="1" dirty="0" smtClean="0">
                <a:solidFill>
                  <a:schemeClr val="bg1"/>
                </a:solidFill>
                <a:latin typeface="+mj-ea"/>
                <a:ea typeface="+mj-ea"/>
                <a:cs typeface="经典综艺体简" panose="02010609000101010101" pitchFamily="49" charset="-122"/>
              </a:rPr>
              <a:t>商业计划书</a:t>
            </a:r>
            <a:endParaRPr lang="zh-CN" altLang="en-US" sz="3200" b="1" dirty="0" smtClean="0">
              <a:solidFill>
                <a:schemeClr val="bg1"/>
              </a:solidFill>
              <a:latin typeface="+mj-ea"/>
              <a:ea typeface="+mj-ea"/>
              <a:cs typeface="经典综艺体简" panose="02010609000101010101" pitchFamily="49"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up)">
                                      <p:cBhvr>
                                        <p:cTn id="13" dur="500"/>
                                        <p:tgtEl>
                                          <p:spTgt spid="51"/>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1+#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2628421" y="4159664"/>
            <a:ext cx="3103245" cy="1686560"/>
            <a:chOff x="1289553" y="4069250"/>
            <a:chExt cx="3103245" cy="1686560"/>
          </a:xfrm>
        </p:grpSpPr>
        <p:sp>
          <p:nvSpPr>
            <p:cNvPr id="32" name="矩形 31"/>
            <p:cNvSpPr/>
            <p:nvPr/>
          </p:nvSpPr>
          <p:spPr>
            <a:xfrm>
              <a:off x="1938523" y="4069250"/>
              <a:ext cx="1805008" cy="53403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公益组</a:t>
              </a:r>
              <a:endParaRPr lang="zh-CN" altLang="en-US" sz="2400" b="1"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33" name="矩形 32"/>
            <p:cNvSpPr/>
            <p:nvPr/>
          </p:nvSpPr>
          <p:spPr>
            <a:xfrm>
              <a:off x="1595623" y="4368703"/>
              <a:ext cx="1805008" cy="349250"/>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1400" dirty="0">
                <a:solidFill>
                  <a:schemeClr val="tx1">
                    <a:lumMod val="75000"/>
                    <a:lumOff val="25000"/>
                  </a:schemeClr>
                </a:solidFill>
                <a:latin typeface="+mn-ea"/>
              </a:endParaRPr>
            </a:p>
          </p:txBody>
        </p:sp>
        <p:sp>
          <p:nvSpPr>
            <p:cNvPr id="34" name="矩形 33"/>
            <p:cNvSpPr/>
            <p:nvPr/>
          </p:nvSpPr>
          <p:spPr>
            <a:xfrm>
              <a:off x="1289553" y="4668055"/>
              <a:ext cx="3103245" cy="108775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a:sym typeface="+mn-ea"/>
                </a:rPr>
                <a:t>师生共创的公益项目，若符合</a:t>
              </a:r>
              <a:r>
                <a:rPr lang="en-US" altLang="zh-CN">
                  <a:sym typeface="+mn-ea"/>
                </a:rPr>
                <a:t>“</a:t>
              </a:r>
              <a:r>
                <a:rPr lang="zh-CN" altLang="en-US">
                  <a:sym typeface="+mn-ea"/>
                </a:rPr>
                <a:t>青年红色筑梦之旅”赛道要求，</a:t>
              </a:r>
              <a:r>
                <a:rPr lang="zh-CN" altLang="en-US">
                  <a:solidFill>
                    <a:srgbClr val="FF0000"/>
                  </a:solidFill>
                  <a:sym typeface="+mn-ea"/>
                </a:rPr>
                <a:t>可以参加该组。</a:t>
              </a:r>
              <a:endParaRPr lang="zh-CN" altLang="en-US" dirty="0">
                <a:solidFill>
                  <a:srgbClr val="FF0000"/>
                </a:solidFill>
                <a:latin typeface="+mn-ea"/>
                <a:sym typeface="+mn-ea"/>
              </a:endParaRPr>
            </a:p>
          </p:txBody>
        </p:sp>
      </p:grpSp>
      <p:grpSp>
        <p:nvGrpSpPr>
          <p:cNvPr id="39" name="组合 38"/>
          <p:cNvGrpSpPr/>
          <p:nvPr/>
        </p:nvGrpSpPr>
        <p:grpSpPr>
          <a:xfrm>
            <a:off x="6533873" y="4109499"/>
            <a:ext cx="2927350" cy="1736725"/>
            <a:chOff x="1288918" y="4019085"/>
            <a:chExt cx="2927350" cy="1736725"/>
          </a:xfrm>
        </p:grpSpPr>
        <p:sp>
          <p:nvSpPr>
            <p:cNvPr id="40" name="矩形 39"/>
            <p:cNvSpPr/>
            <p:nvPr/>
          </p:nvSpPr>
          <p:spPr>
            <a:xfrm>
              <a:off x="1755008" y="4019085"/>
              <a:ext cx="1805008" cy="349250"/>
            </a:xfrm>
            <a:prstGeom prst="rect">
              <a:avLst/>
            </a:prstGeom>
          </p:spPr>
          <p:txBody>
            <a:bodyPr wrap="square">
              <a:spAutoFit/>
              <a:scene3d>
                <a:camera prst="orthographicFront"/>
                <a:lightRig rig="threePt" dir="t"/>
              </a:scene3d>
              <a:sp3d contourW="12700"/>
            </a:bodyPr>
            <a:lstStyle/>
            <a:p>
              <a:pPr algn="ctr">
                <a:lnSpc>
                  <a:spcPct val="120000"/>
                </a:lnSpc>
                <a:buClrTx/>
                <a:buSzTx/>
                <a:buFontTx/>
              </a:pPr>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商业组</a:t>
              </a:r>
              <a:endParaRPr lang="zh-CN" altLang="en-US" sz="2400" b="1"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42" name="矩形 41"/>
            <p:cNvSpPr/>
            <p:nvPr/>
          </p:nvSpPr>
          <p:spPr>
            <a:xfrm>
              <a:off x="1288918" y="4668055"/>
              <a:ext cx="2927350" cy="108775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a:sym typeface="+mn-ea"/>
                </a:rPr>
                <a:t>师生共创的商业组项目只能参加高教主赛道，</a:t>
              </a:r>
              <a:r>
                <a:rPr lang="zh-CN" altLang="en-US">
                  <a:solidFill>
                    <a:srgbClr val="FF0000"/>
                  </a:solidFill>
                  <a:sym typeface="+mn-ea"/>
                </a:rPr>
                <a:t>不能参加该组</a:t>
              </a:r>
              <a:endParaRPr lang="zh-CN" altLang="en-US" dirty="0">
                <a:solidFill>
                  <a:srgbClr val="FF0000"/>
                </a:solidFill>
                <a:latin typeface="+mn-ea"/>
                <a:sym typeface="+mn-ea"/>
              </a:endParaRPr>
            </a:p>
          </p:txBody>
        </p:sp>
      </p:grpSp>
      <p:pic>
        <p:nvPicPr>
          <p:cNvPr id="54" name="图片占位符 53"/>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98" b="98"/>
          <a:stretch>
            <a:fillRect/>
          </a:stretch>
        </p:blipFill>
        <p:spPr>
          <a:xfrm>
            <a:off x="3099047" y="1765383"/>
            <a:ext cx="2128676" cy="2128676"/>
          </a:xfrm>
        </p:spPr>
      </p:pic>
      <p:pic>
        <p:nvPicPr>
          <p:cNvPr id="56" name="图片占位符 55"/>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a:stretch>
            <a:fillRect/>
          </a:stretch>
        </p:blipFill>
        <p:spPr>
          <a:xfrm>
            <a:off x="6838764" y="1765383"/>
            <a:ext cx="2128676" cy="2128676"/>
          </a:xfrm>
        </p:spPr>
      </p:pic>
      <p:sp>
        <p:nvSpPr>
          <p:cNvPr id="9" name="Oval 7"/>
          <p:cNvSpPr/>
          <p:nvPr/>
        </p:nvSpPr>
        <p:spPr>
          <a:xfrm>
            <a:off x="4360993" y="1765093"/>
            <a:ext cx="508572" cy="508572"/>
          </a:xfrm>
          <a:prstGeom prst="ellipse">
            <a:avLst/>
          </a:prstGeom>
          <a:solidFill>
            <a:schemeClr val="accent1"/>
          </a:soli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6350"/>
          </a:bodyPr>
          <a:lstStyle/>
          <a:p>
            <a:pPr algn="ctr"/>
            <a:r>
              <a:rPr lang="en-US" altLang="zh-CN" dirty="0">
                <a:solidFill>
                  <a:schemeClr val="bg1"/>
                </a:solidFill>
                <a:latin typeface="Century Gothic" panose="020B0502020202020204" pitchFamily="34" charset="0"/>
              </a:rPr>
              <a:t>1</a:t>
            </a:r>
            <a:endParaRPr lang="en-US" altLang="zh-CN" dirty="0">
              <a:solidFill>
                <a:schemeClr val="bg1"/>
              </a:solidFill>
              <a:latin typeface="Century Gothic" panose="020B0502020202020204" pitchFamily="34" charset="0"/>
            </a:endParaRPr>
          </a:p>
        </p:txBody>
      </p:sp>
      <p:sp>
        <p:nvSpPr>
          <p:cNvPr id="10" name="Oval 8"/>
          <p:cNvSpPr/>
          <p:nvPr/>
        </p:nvSpPr>
        <p:spPr>
          <a:xfrm>
            <a:off x="8139536" y="1765093"/>
            <a:ext cx="508572" cy="508572"/>
          </a:xfrm>
          <a:prstGeom prst="ellipse">
            <a:avLst/>
          </a:prstGeom>
          <a:solidFill>
            <a:schemeClr val="accent2"/>
          </a:soli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6350"/>
          </a:bodyPr>
          <a:lstStyle/>
          <a:p>
            <a:pPr algn="ctr"/>
            <a:r>
              <a:rPr lang="en-US" altLang="zh-CN">
                <a:solidFill>
                  <a:schemeClr val="bg1"/>
                </a:solidFill>
                <a:latin typeface="Century Gothic" panose="020B0502020202020204" pitchFamily="34" charset="0"/>
              </a:rPr>
              <a:t>2</a:t>
            </a:r>
            <a:endParaRPr lang="en-US" altLang="zh-CN">
              <a:solidFill>
                <a:schemeClr val="bg1"/>
              </a:solidFill>
              <a:latin typeface="Century Gothic" panose="020B0502020202020204" pitchFamily="34" charset="0"/>
            </a:endParaRPr>
          </a:p>
        </p:txBody>
      </p:sp>
      <p:sp>
        <p:nvSpPr>
          <p:cNvPr id="26" name="任意多边形 25"/>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391195" y="-1"/>
            <a:ext cx="1417774" cy="723901"/>
            <a:chOff x="-391195" y="-1"/>
            <a:chExt cx="1697596" cy="866775"/>
          </a:xfrm>
        </p:grpSpPr>
        <p:sp>
          <p:nvSpPr>
            <p:cNvPr id="28" name="任意多边形 27"/>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594152" y="723643"/>
            <a:ext cx="6527800"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smtClean="0">
                <a:solidFill>
                  <a:schemeClr val="tx2"/>
                </a:solidFill>
                <a:latin typeface="Century Gothic" panose="020B0502020202020204" pitchFamily="34" charset="0"/>
                <a:ea typeface="+mj-ea"/>
              </a:rPr>
              <a:t>红旅赛道</a:t>
            </a:r>
            <a:r>
              <a:rPr lang="en-US" altLang="zh-CN" sz="3200" b="1" dirty="0" smtClean="0">
                <a:solidFill>
                  <a:schemeClr val="tx2"/>
                </a:solidFill>
                <a:latin typeface="Century Gothic" panose="020B0502020202020204" pitchFamily="34" charset="0"/>
                <a:ea typeface="+mj-ea"/>
              </a:rPr>
              <a:t>· </a:t>
            </a:r>
            <a:r>
              <a:rPr lang="zh-CN" altLang="en-US" sz="3200" b="1" dirty="0" smtClean="0">
                <a:solidFill>
                  <a:schemeClr val="tx2"/>
                </a:solidFill>
                <a:latin typeface="Century Gothic" panose="020B0502020202020204" pitchFamily="34" charset="0"/>
                <a:ea typeface="+mj-ea"/>
              </a:rPr>
              <a:t>教师科技成果转化的项目</a:t>
            </a:r>
            <a:endParaRPr lang="zh-CN" altLang="en-US" sz="3200" b="1" dirty="0" smtClean="0">
              <a:solidFill>
                <a:schemeClr val="tx2"/>
              </a:solidFill>
              <a:latin typeface="Century Gothic" panose="020B0502020202020204" pitchFamily="34" charset="0"/>
              <a:ea typeface="+mj-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53" presetClass="entr" presetSubtype="16"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1000"/>
                                        <p:tgtEl>
                                          <p:spTgt spid="39"/>
                                        </p:tgtEl>
                                      </p:cBhvr>
                                    </p:animEffect>
                                    <p:anim calcmode="lin" valueType="num">
                                      <p:cBhvr>
                                        <p:cTn id="31" dur="1000" fill="hold"/>
                                        <p:tgtEl>
                                          <p:spTgt spid="39"/>
                                        </p:tgtEl>
                                        <p:attrNameLst>
                                          <p:attrName>ppt_x</p:attrName>
                                        </p:attrNameLst>
                                      </p:cBhvr>
                                      <p:tavLst>
                                        <p:tav tm="0">
                                          <p:val>
                                            <p:strVal val="#ppt_x"/>
                                          </p:val>
                                        </p:tav>
                                        <p:tav tm="100000">
                                          <p:val>
                                            <p:strVal val="#ppt_x"/>
                                          </p:val>
                                        </p:tav>
                                      </p:tavLst>
                                    </p:anim>
                                    <p:anim calcmode="lin" valueType="num">
                                      <p:cBhvr>
                                        <p:cTn id="32"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7"/>
          <p:cNvSpPr txBox="1"/>
          <p:nvPr>
            <p:custDataLst>
              <p:tags r:id="rId1"/>
            </p:custDataLst>
          </p:nvPr>
        </p:nvSpPr>
        <p:spPr>
          <a:xfrm>
            <a:off x="4018883" y="644691"/>
            <a:ext cx="4130709" cy="748988"/>
          </a:xfrm>
          <a:prstGeom prst="rect">
            <a:avLst/>
          </a:prstGeom>
          <a:noFill/>
        </p:spPr>
        <p:txBody>
          <a:bodyPr wrap="square" lIns="91440" tIns="45720" rIns="91440" bIns="45720" rtlCol="0">
            <a:spAutoFit/>
          </a:bodyPr>
          <a:lstStyle/>
          <a:p>
            <a:pPr algn="ctr"/>
            <a:r>
              <a:rPr lang="zh-CN" altLang="en-US" sz="4265" b="1" dirty="0" smtClean="0">
                <a:latin typeface="+mj-lt"/>
                <a:ea typeface="+mj-ea"/>
                <a:cs typeface="+mj-cs"/>
              </a:rPr>
              <a:t>创业计划</a:t>
            </a:r>
            <a:r>
              <a:rPr lang="zh-CN" altLang="en-US" sz="4265" b="1" dirty="0">
                <a:latin typeface="+mj-lt"/>
                <a:ea typeface="+mj-ea"/>
                <a:cs typeface="+mj-cs"/>
              </a:rPr>
              <a:t>书</a:t>
            </a:r>
            <a:endParaRPr lang="zh-CN" altLang="en-US" sz="4265" b="1" dirty="0">
              <a:latin typeface="+mj-lt"/>
              <a:ea typeface="+mj-ea"/>
              <a:cs typeface="+mj-cs"/>
            </a:endParaRPr>
          </a:p>
        </p:txBody>
      </p:sp>
      <p:sp>
        <p:nvSpPr>
          <p:cNvPr id="4" name="燕尾形 3"/>
          <p:cNvSpPr/>
          <p:nvPr>
            <p:custDataLst>
              <p:tags r:id="rId2"/>
            </p:custDataLst>
          </p:nvPr>
        </p:nvSpPr>
        <p:spPr>
          <a:xfrm>
            <a:off x="3055266" y="1679563"/>
            <a:ext cx="6057945" cy="59910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000" dirty="0">
                <a:solidFill>
                  <a:schemeClr val="bg1"/>
                </a:solidFill>
              </a:rPr>
              <a:t>神奇吗？</a:t>
            </a:r>
            <a:endParaRPr lang="zh-CN" altLang="en-US" sz="2000" dirty="0">
              <a:solidFill>
                <a:schemeClr val="bg1"/>
              </a:solidFill>
            </a:endParaRPr>
          </a:p>
        </p:txBody>
      </p:sp>
      <p:sp>
        <p:nvSpPr>
          <p:cNvPr id="6" name="文本框 43"/>
          <p:cNvSpPr txBox="1"/>
          <p:nvPr>
            <p:custDataLst>
              <p:tags r:id="rId3"/>
            </p:custDataLst>
          </p:nvPr>
        </p:nvSpPr>
        <p:spPr>
          <a:xfrm>
            <a:off x="1103445" y="2756926"/>
            <a:ext cx="9793088" cy="2554867"/>
          </a:xfrm>
          <a:prstGeom prst="rect">
            <a:avLst/>
          </a:prstGeom>
          <a:noFill/>
        </p:spPr>
        <p:txBody>
          <a:bodyPr wrap="square" lIns="91440" tIns="45720" rIns="91440" bIns="45720" rtlCol="0">
            <a:spAutoFit/>
          </a:bodyPr>
          <a:lstStyle/>
          <a:p>
            <a:pPr algn="just">
              <a:lnSpc>
                <a:spcPct val="120000"/>
              </a:lnSpc>
            </a:pPr>
            <a:r>
              <a:rPr lang="zh-CN" altLang="en-US" sz="2665" dirty="0">
                <a:solidFill>
                  <a:srgbClr val="000000"/>
                </a:solidFill>
                <a:latin typeface="微软雅黑" panose="020B0503020204020204" pitchFamily="34" charset="-122"/>
                <a:ea typeface="微软雅黑" panose="020B0503020204020204" pitchFamily="34" charset="-122"/>
                <a:cs typeface="+mn-ea"/>
                <a:sym typeface="+mn-ea"/>
              </a:rPr>
              <a:t>       创业计划书是商业计划书的一种，是由创业者准备的书面计划，分析和描述创办一个新的企业时所需的各种因素，其目的是为了通过撰写计划的过程对企业自身进行自我评估，对创业前景有更加清晰的认识，并且期望通过计划书获得风险投资家的风险资本。</a:t>
            </a:r>
            <a:endParaRPr lang="zh-CN" altLang="en-US" sz="2665" dirty="0">
              <a:latin typeface="微软雅黑" panose="020B0503020204020204" pitchFamily="34" charset="-122"/>
              <a:ea typeface="微软雅黑" panose="020B0503020204020204" pitchFamily="34" charset="-122"/>
            </a:endParaRPr>
          </a:p>
        </p:txBody>
      </p:sp>
      <p:sp>
        <p:nvSpPr>
          <p:cNvPr id="5" name="任意多边形 4"/>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91195" y="-1"/>
            <a:ext cx="1417774" cy="723901"/>
            <a:chOff x="-391195" y="-1"/>
            <a:chExt cx="1697596" cy="866775"/>
          </a:xfrm>
        </p:grpSpPr>
        <p:sp>
          <p:nvSpPr>
            <p:cNvPr id="8" name="任意多边形 7"/>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823888" y="49770"/>
            <a:ext cx="1850908" cy="369332"/>
          </a:xfrm>
          <a:prstGeom prst="rect">
            <a:avLst/>
          </a:prstGeom>
          <a:noFill/>
        </p:spPr>
        <p:txBody>
          <a:bodyPr wrap="square" rtlCol="0">
            <a:spAutoFit/>
            <a:scene3d>
              <a:camera prst="orthographicFront"/>
              <a:lightRig rig="threePt" dir="t"/>
            </a:scene3d>
            <a:sp3d contourW="12700"/>
          </a:bodyPr>
          <a:lstStyle/>
          <a:p>
            <a:pPr algn="ctr"/>
            <a:r>
              <a:rPr lang="zh-CN" altLang="en-US" b="1" dirty="0" smtClean="0">
                <a:solidFill>
                  <a:srgbClr val="FF9409"/>
                </a:solidFill>
                <a:latin typeface="Century Gothic" panose="020B0502020202020204" pitchFamily="34" charset="0"/>
                <a:ea typeface="+mj-ea"/>
              </a:rPr>
              <a:t>商业计划书</a:t>
            </a:r>
            <a:endParaRPr lang="zh-CN" altLang="en-US" b="1" dirty="0" smtClean="0">
              <a:solidFill>
                <a:srgbClr val="FF9409"/>
              </a:solidFill>
              <a:latin typeface="Century Gothic" panose="020B0502020202020204" pitchFamily="34" charset="0"/>
              <a:ea typeface="+mj-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1963" y="1220755"/>
            <a:ext cx="10518613" cy="1569660"/>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PPT</a:t>
            </a:r>
            <a:r>
              <a:rPr lang="zh-CN" altLang="en-US" sz="2400" dirty="0">
                <a:latin typeface="微软雅黑" panose="020B0503020204020204" pitchFamily="34" charset="-122"/>
                <a:ea typeface="微软雅黑" panose="020B0503020204020204" pitchFamily="34" charset="-122"/>
              </a:rPr>
              <a:t>版计划书</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内容精炼，文字、图片、数据匹配合理，关键核心环节阐述清晰</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Word</a:t>
            </a:r>
            <a:r>
              <a:rPr lang="zh-CN" altLang="en-US" sz="2400" dirty="0">
                <a:latin typeface="微软雅黑" panose="020B0503020204020204" pitchFamily="34" charset="-122"/>
                <a:ea typeface="微软雅黑" panose="020B0503020204020204" pitchFamily="34" charset="-122"/>
              </a:rPr>
              <a:t>版计划书</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按模板尽可能多的填写，原则是内容数据来源清晰明了，不为自己设坑。</a:t>
            </a:r>
            <a:endParaRPr lang="en-US" altLang="zh-CN" sz="2400" dirty="0">
              <a:latin typeface="微软雅黑" panose="020B0503020204020204" pitchFamily="34" charset="-122"/>
              <a:ea typeface="微软雅黑" panose="020B0503020204020204" pitchFamily="34" charset="-122"/>
            </a:endParaRPr>
          </a:p>
        </p:txBody>
      </p:sp>
      <p:sp>
        <p:nvSpPr>
          <p:cNvPr id="4" name="TextBox 3"/>
          <p:cNvSpPr txBox="1"/>
          <p:nvPr/>
        </p:nvSpPr>
        <p:spPr>
          <a:xfrm>
            <a:off x="1295467" y="3044957"/>
            <a:ext cx="7136890" cy="2677656"/>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项目展示原则：</a:t>
            </a:r>
            <a:endParaRPr lang="en-US" altLang="zh-CN" sz="2400" b="1"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、我们项目的</a:t>
            </a:r>
            <a:r>
              <a:rPr lang="zh-CN" altLang="en-US" sz="2400" dirty="0">
                <a:solidFill>
                  <a:srgbClr val="FF0000"/>
                </a:solidFill>
                <a:latin typeface="微软雅黑" panose="020B0503020204020204" pitchFamily="34" charset="-122"/>
                <a:ea typeface="微软雅黑" panose="020B0503020204020204" pitchFamily="34" charset="-122"/>
              </a:rPr>
              <a:t>核心价值</a:t>
            </a:r>
            <a:endParaRPr lang="en-US" altLang="zh-CN" sz="2400" dirty="0">
              <a:solidFill>
                <a:srgbClr val="FF0000"/>
              </a:solidFill>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、我们的</a:t>
            </a:r>
            <a:r>
              <a:rPr lang="zh-CN" altLang="en-US" sz="2400" dirty="0">
                <a:solidFill>
                  <a:srgbClr val="FF0000"/>
                </a:solidFill>
                <a:latin typeface="微软雅黑" panose="020B0503020204020204" pitchFamily="34" charset="-122"/>
                <a:ea typeface="微软雅黑" panose="020B0503020204020204" pitchFamily="34" charset="-122"/>
              </a:rPr>
              <a:t>核心能力</a:t>
            </a:r>
            <a:endParaRPr lang="en-US" altLang="zh-CN" sz="2400" dirty="0">
              <a:solidFill>
                <a:srgbClr val="FF0000"/>
              </a:solidFill>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、我们做了哪些工作，</a:t>
            </a:r>
            <a:r>
              <a:rPr lang="zh-CN" altLang="en-US" sz="2400" dirty="0">
                <a:solidFill>
                  <a:srgbClr val="FF0000"/>
                </a:solidFill>
                <a:latin typeface="微软雅黑" panose="020B0503020204020204" pitchFamily="34" charset="-122"/>
                <a:ea typeface="微软雅黑" panose="020B0503020204020204" pitchFamily="34" charset="-122"/>
              </a:rPr>
              <a:t>业绩、成果、数据</a:t>
            </a:r>
            <a:r>
              <a:rPr lang="zh-CN" altLang="en-US" sz="2400" dirty="0">
                <a:latin typeface="微软雅黑" panose="020B0503020204020204" pitchFamily="34" charset="-122"/>
                <a:ea typeface="微软雅黑" panose="020B0503020204020204" pitchFamily="34" charset="-122"/>
              </a:rPr>
              <a:t>是什么？</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、我们的</a:t>
            </a:r>
            <a:r>
              <a:rPr lang="zh-CN" altLang="en-US" sz="2400" dirty="0">
                <a:solidFill>
                  <a:srgbClr val="FF0000"/>
                </a:solidFill>
                <a:latin typeface="微软雅黑" panose="020B0503020204020204" pitchFamily="34" charset="-122"/>
                <a:ea typeface="微软雅黑" panose="020B0503020204020204" pitchFamily="34" charset="-122"/>
              </a:rPr>
              <a:t>核心资源</a:t>
            </a:r>
            <a:endParaRPr lang="en-US" altLang="zh-CN" sz="2400" dirty="0">
              <a:solidFill>
                <a:srgbClr val="FF0000"/>
              </a:solidFill>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、我们的</a:t>
            </a:r>
            <a:r>
              <a:rPr lang="zh-CN" altLang="en-US" sz="2400" dirty="0">
                <a:solidFill>
                  <a:srgbClr val="FF0000"/>
                </a:solidFill>
                <a:latin typeface="微软雅黑" panose="020B0503020204020204" pitchFamily="34" charset="-122"/>
                <a:ea typeface="微软雅黑" panose="020B0503020204020204" pitchFamily="34" charset="-122"/>
              </a:rPr>
              <a:t>标志性工作</a:t>
            </a:r>
            <a:endParaRPr lang="en-US" altLang="zh-CN" sz="2400" dirty="0">
              <a:solidFill>
                <a:srgbClr val="FF0000"/>
              </a:solidFill>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、团队架构、融资思路、发展计划</a:t>
            </a:r>
            <a:r>
              <a:rPr lang="zh-CN" altLang="en-US" sz="2400" dirty="0">
                <a:solidFill>
                  <a:srgbClr val="FF0000"/>
                </a:solidFill>
                <a:latin typeface="微软雅黑" panose="020B0503020204020204" pitchFamily="34" charset="-122"/>
                <a:ea typeface="微软雅黑" panose="020B0503020204020204" pitchFamily="34" charset="-122"/>
              </a:rPr>
              <a:t>阐述清晰</a:t>
            </a: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91195" y="-1"/>
            <a:ext cx="5289840" cy="723901"/>
            <a:chOff x="-391195" y="-1"/>
            <a:chExt cx="5289840" cy="723901"/>
          </a:xfrm>
        </p:grpSpPr>
        <p:sp>
          <p:nvSpPr>
            <p:cNvPr id="5" name="任意多边形 4"/>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91195" y="-1"/>
              <a:ext cx="1417774" cy="723901"/>
              <a:chOff x="-391195" y="-1"/>
              <a:chExt cx="1697596" cy="866775"/>
            </a:xfrm>
          </p:grpSpPr>
          <p:sp>
            <p:nvSpPr>
              <p:cNvPr id="7" name="任意多边形 6"/>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1054238" y="49770"/>
              <a:ext cx="2675770"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计划书的撰写</a:t>
              </a:r>
              <a:endParaRPr lang="zh-CN" altLang="en-US" b="1" dirty="0">
                <a:solidFill>
                  <a:srgbClr val="FF9409"/>
                </a:solidFill>
                <a:latin typeface="Century Gothic" panose="020B0502020202020204" pitchFamily="34" charset="0"/>
                <a:ea typeface="+mj-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9"/>
          <p:cNvSpPr>
            <a:spLocks noChangeArrowheads="1"/>
          </p:cNvSpPr>
          <p:nvPr/>
        </p:nvSpPr>
        <p:spPr bwMode="auto">
          <a:xfrm>
            <a:off x="402167" y="1253067"/>
            <a:ext cx="11455400" cy="445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FontTx/>
              <a:buChar char="•"/>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一、项目简介  （我们是谁，我们在做的项目，核心产品）</a:t>
            </a:r>
            <a:endPar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20000"/>
              </a:spcBef>
              <a:buFontTx/>
              <a:buChar char="•"/>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二、团队介绍   （团队成员、组织架构、股权分配比例）</a:t>
            </a:r>
            <a:endPar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20000"/>
              </a:spcBef>
              <a:buFontTx/>
              <a:buChar char="•"/>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三、产品与服务（核心产品，产品与服务的实现形式，市场范围、客户群体）</a:t>
            </a:r>
            <a:endPar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20000"/>
              </a:spcBef>
              <a:buFontTx/>
              <a:buChar char="•"/>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四、商业模式   （怎么实现盈利的？）</a:t>
            </a:r>
            <a:endPar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20000"/>
              </a:spcBef>
              <a:buFontTx/>
              <a:buChar char="•"/>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五、市场分析   （外部行业环境、自身发展环境）</a:t>
            </a:r>
            <a:endPar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20000"/>
              </a:spcBef>
              <a:buFontTx/>
              <a:buChar char="•"/>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六、竞争分析   （</a:t>
            </a:r>
            <a:r>
              <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SWOT</a:t>
            </a: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分析，竞争对手的特征，我们的核心优势）</a:t>
            </a:r>
            <a:endPar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20000"/>
              </a:spcBef>
              <a:buFontTx/>
              <a:buChar char="•"/>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七、运营状况   （目前项目阶段，战略战术计划，分几段计划）</a:t>
            </a:r>
            <a:endPar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20000"/>
              </a:spcBef>
              <a:buFontTx/>
              <a:buChar char="•"/>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八、发展规划   （现在业绩与成果，未来</a:t>
            </a:r>
            <a:r>
              <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1-3</a:t>
            </a: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年发展计划，用数据和业绩说话）</a:t>
            </a:r>
            <a:endPar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20000"/>
              </a:spcBef>
              <a:buFontTx/>
              <a:buChar char="•"/>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九、财务预测   （历史财务数据，未来财务计划，市场发展中的财务说明）</a:t>
            </a:r>
            <a:endPar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20000"/>
              </a:spcBef>
              <a:buFontTx/>
              <a:buChar char="•"/>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十、融资计划   （需要融资多少钱，出让多少股份，出让形式，钱用到哪里）</a:t>
            </a:r>
            <a:endParaRPr lang="en-US" altLang="zh-CN"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p:txBody>
      </p:sp>
      <p:cxnSp>
        <p:nvCxnSpPr>
          <p:cNvPr id="4" name="直接连接符 3"/>
          <p:cNvCxnSpPr/>
          <p:nvPr/>
        </p:nvCxnSpPr>
        <p:spPr>
          <a:xfrm>
            <a:off x="719403" y="1028733"/>
            <a:ext cx="1065718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91195" y="-1"/>
            <a:ext cx="5289840" cy="723901"/>
            <a:chOff x="-391195" y="-1"/>
            <a:chExt cx="5289840" cy="723901"/>
          </a:xfrm>
        </p:grpSpPr>
        <p:sp>
          <p:nvSpPr>
            <p:cNvPr id="7" name="任意多边形 6"/>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1195" y="-1"/>
              <a:ext cx="1417774" cy="723901"/>
              <a:chOff x="-391195" y="-1"/>
              <a:chExt cx="1697596" cy="866775"/>
            </a:xfrm>
          </p:grpSpPr>
          <p:sp>
            <p:nvSpPr>
              <p:cNvPr id="10" name="任意多边形 9"/>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计划书的</a:t>
              </a:r>
              <a:r>
                <a:rPr lang="zh-CN" altLang="en-US" b="1" dirty="0" smtClean="0">
                  <a:solidFill>
                    <a:srgbClr val="FF9409"/>
                  </a:solidFill>
                  <a:latin typeface="Century Gothic" panose="020B0502020202020204" pitchFamily="34" charset="0"/>
                  <a:ea typeface="+mj-ea"/>
                </a:rPr>
                <a:t>撰写逻辑（核心内容）</a:t>
              </a:r>
              <a:endParaRPr lang="zh-CN" altLang="en-US" b="1" dirty="0">
                <a:solidFill>
                  <a:srgbClr val="FF9409"/>
                </a:solidFill>
                <a:latin typeface="Century Gothic" panose="020B0502020202020204" pitchFamily="34" charset="0"/>
                <a:ea typeface="+mj-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939080"/>
            <a:ext cx="12190495" cy="5629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 strike="noStrike" noProof="1"/>
          </a:p>
        </p:txBody>
      </p:sp>
      <p:sp>
        <p:nvSpPr>
          <p:cNvPr id="12"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grpSp>
        <p:nvGrpSpPr>
          <p:cNvPr id="6" name="组合 5"/>
          <p:cNvGrpSpPr/>
          <p:nvPr/>
        </p:nvGrpSpPr>
        <p:grpSpPr>
          <a:xfrm>
            <a:off x="255002" y="136721"/>
            <a:ext cx="5306214" cy="735331"/>
            <a:chOff x="-391195" y="-1"/>
            <a:chExt cx="5306214" cy="735331"/>
          </a:xfrm>
        </p:grpSpPr>
        <p:sp>
          <p:nvSpPr>
            <p:cNvPr id="10" name="任意多边形 9"/>
            <p:cNvSpPr/>
            <p:nvPr/>
          </p:nvSpPr>
          <p:spPr>
            <a:xfrm>
              <a:off x="-134022" y="2"/>
              <a:ext cx="5049041" cy="53132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91195" y="-1"/>
              <a:ext cx="1417774" cy="723901"/>
              <a:chOff x="-391195" y="-1"/>
              <a:chExt cx="1697596" cy="866775"/>
            </a:xfrm>
          </p:grpSpPr>
          <p:sp>
            <p:nvSpPr>
              <p:cNvPr id="15" name="任意多边形 14"/>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785841" y="88999"/>
              <a:ext cx="4129178" cy="646331"/>
            </a:xfrm>
            <a:prstGeom prst="rect">
              <a:avLst/>
            </a:prstGeom>
            <a:noFill/>
          </p:spPr>
          <p:txBody>
            <a:bodyPr wrap="square" rtlCol="0">
              <a:spAutoFit/>
              <a:scene3d>
                <a:camera prst="orthographicFront"/>
                <a:lightRig rig="threePt" dir="t"/>
              </a:scene3d>
              <a:sp3d contourW="12700"/>
            </a:bodyPr>
            <a:lstStyle/>
            <a:p>
              <a:pPr algn="ct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a:solidFill>
                    <a:srgbClr val="FF9409"/>
                  </a:solidFill>
                  <a:latin typeface="Century Gothic" panose="020B0502020202020204" pitchFamily="34" charset="0"/>
                </a:rPr>
                <a:t>“挑战杯” 全国大学生创业计划竞赛</a:t>
              </a:r>
              <a:endParaRPr lang="zh-CN" altLang="en-US" b="1" dirty="0">
                <a:solidFill>
                  <a:srgbClr val="FF9409"/>
                </a:solidFill>
                <a:latin typeface="Century Gothic" panose="020B0502020202020204" pitchFamily="34" charset="0"/>
              </a:endParaRPr>
            </a:p>
            <a:p>
              <a:pPr algn="ctr"/>
              <a:endParaRPr lang="zh-CN" altLang="en-US" b="1" dirty="0">
                <a:solidFill>
                  <a:srgbClr val="FF9409"/>
                </a:solidFill>
                <a:latin typeface="Century Gothic" panose="020B0502020202020204" pitchFamily="34" charset="0"/>
                <a:ea typeface="+mj-ea"/>
              </a:endParaRPr>
            </a:p>
          </p:txBody>
        </p:sp>
      </p:gr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r="17918"/>
          <a:stretch>
            <a:fillRect/>
          </a:stretch>
        </p:blipFill>
        <p:spPr>
          <a:xfrm>
            <a:off x="4447913" y="4778778"/>
            <a:ext cx="7605387" cy="1595875"/>
          </a:xfrm>
          <a:prstGeom prst="rect">
            <a:avLst/>
          </a:prstGeom>
        </p:spPr>
      </p:pic>
      <p:sp>
        <p:nvSpPr>
          <p:cNvPr id="24"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25" name="book-closed-with-a-bookmark_21046"/>
          <p:cNvSpPr>
            <a:spLocks noChangeAspect="1"/>
          </p:cNvSpPr>
          <p:nvPr/>
        </p:nvSpPr>
        <p:spPr>
          <a:xfrm>
            <a:off x="543200" y="2189180"/>
            <a:ext cx="264551" cy="332276"/>
          </a:xfrm>
          <a:custGeom>
            <a:avLst/>
            <a:gdLst/>
            <a:ahLst/>
            <a:cxnLst>
              <a:cxn ang="0">
                <a:pos x="193098" y="202477"/>
              </a:cxn>
              <a:cxn ang="0">
                <a:pos x="197940" y="201873"/>
              </a:cxn>
              <a:cxn ang="0">
                <a:pos x="197940" y="0"/>
              </a:cxn>
              <a:cxn ang="0">
                <a:pos x="28147" y="0"/>
              </a:cxn>
              <a:cxn ang="0">
                <a:pos x="0" y="28105"/>
              </a:cxn>
              <a:cxn ang="0">
                <a:pos x="0" y="226654"/>
              </a:cxn>
              <a:cxn ang="0">
                <a:pos x="302" y="226351"/>
              </a:cxn>
              <a:cxn ang="0">
                <a:pos x="28147" y="249319"/>
              </a:cxn>
              <a:cxn ang="0">
                <a:pos x="193098" y="249319"/>
              </a:cxn>
              <a:cxn ang="0">
                <a:pos x="193098" y="239951"/>
              </a:cxn>
              <a:cxn ang="0">
                <a:pos x="187952" y="221214"/>
              </a:cxn>
              <a:cxn ang="0">
                <a:pos x="193098" y="202477"/>
              </a:cxn>
              <a:cxn ang="0">
                <a:pos x="28147" y="9368"/>
              </a:cxn>
              <a:cxn ang="0">
                <a:pos x="31779" y="9368"/>
              </a:cxn>
              <a:cxn ang="0">
                <a:pos x="31779" y="113931"/>
              </a:cxn>
              <a:cxn ang="0">
                <a:pos x="51755" y="84919"/>
              </a:cxn>
              <a:cxn ang="0">
                <a:pos x="71730" y="113931"/>
              </a:cxn>
              <a:cxn ang="0">
                <a:pos x="71730" y="9368"/>
              </a:cxn>
              <a:cxn ang="0">
                <a:pos x="188558" y="9368"/>
              </a:cxn>
              <a:cxn ang="0">
                <a:pos x="188558" y="192807"/>
              </a:cxn>
              <a:cxn ang="0">
                <a:pos x="28147" y="192807"/>
              </a:cxn>
              <a:cxn ang="0">
                <a:pos x="9382" y="200362"/>
              </a:cxn>
              <a:cxn ang="0">
                <a:pos x="9382" y="28105"/>
              </a:cxn>
              <a:cxn ang="0">
                <a:pos x="28147" y="9368"/>
              </a:cxn>
            </a:cxnLst>
            <a:rect l="0" t="0" r="0" b="0"/>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accent6"/>
          </a:solidFill>
          <a:ln w="9525">
            <a:noFill/>
          </a:ln>
        </p:spPr>
        <p:txBody>
          <a:bodyPr/>
          <a:lstStyle/>
          <a:p>
            <a:endParaRPr lang="zh-CN" altLang="en-US" sz="2400"/>
          </a:p>
        </p:txBody>
      </p:sp>
      <p:sp>
        <p:nvSpPr>
          <p:cNvPr id="26" name="矩形 25"/>
          <p:cNvSpPr/>
          <p:nvPr/>
        </p:nvSpPr>
        <p:spPr>
          <a:xfrm>
            <a:off x="675476" y="1967417"/>
            <a:ext cx="6257169" cy="3416320"/>
          </a:xfrm>
          <a:prstGeom prst="rect">
            <a:avLst/>
          </a:prstGeom>
        </p:spPr>
        <p:txBody>
          <a:bodyPr wrap="square">
            <a:spAutoFit/>
          </a:bodyPr>
          <a:lstStyle/>
          <a:p>
            <a:pPr algn="just">
              <a:lnSpc>
                <a:spcPct val="200000"/>
              </a:lnSpc>
              <a:spcBef>
                <a:spcPts val="30"/>
              </a:spcBef>
              <a:spcAft>
                <a:spcPts val="25"/>
              </a:spcAft>
            </a:pPr>
            <a:r>
              <a:rPr lang="zh-CN" altLang="zh-CN" dirty="0"/>
              <a:t>“挑战杯”竞赛共有两个并列项目</a:t>
            </a:r>
            <a:r>
              <a:rPr lang="zh-CN" altLang="zh-CN" dirty="0" smtClean="0"/>
              <a:t>：</a:t>
            </a:r>
            <a:endParaRPr lang="en-US" altLang="zh-CN" dirty="0" smtClean="0"/>
          </a:p>
          <a:p>
            <a:pPr marL="285750" indent="-285750" algn="just">
              <a:lnSpc>
                <a:spcPct val="200000"/>
              </a:lnSpc>
              <a:spcBef>
                <a:spcPts val="30"/>
              </a:spcBef>
              <a:spcAft>
                <a:spcPts val="25"/>
              </a:spcAft>
              <a:buFont typeface="Wingdings" panose="05000000000000000000" pitchFamily="2" charset="2"/>
              <a:buChar char="l"/>
            </a:pPr>
            <a:r>
              <a:rPr lang="zh-CN" altLang="zh-CN" b="1" dirty="0" smtClean="0"/>
              <a:t>大学生课外学术科技作品竞赛</a:t>
            </a:r>
            <a:r>
              <a:rPr lang="zh-CN" altLang="en-US" b="1" dirty="0" smtClean="0"/>
              <a:t>（“大挑“）</a:t>
            </a:r>
            <a:endParaRPr lang="en-US" altLang="zh-CN" b="1" dirty="0" smtClean="0"/>
          </a:p>
          <a:p>
            <a:pPr algn="just">
              <a:lnSpc>
                <a:spcPct val="200000"/>
              </a:lnSpc>
              <a:spcBef>
                <a:spcPts val="30"/>
              </a:spcBef>
              <a:spcAft>
                <a:spcPts val="25"/>
              </a:spcAft>
            </a:pPr>
            <a:r>
              <a:rPr lang="en-US" altLang="zh-CN" b="1" dirty="0"/>
              <a:t> </a:t>
            </a:r>
            <a:r>
              <a:rPr lang="en-US" altLang="zh-CN" b="1" dirty="0" smtClean="0"/>
              <a:t>        </a:t>
            </a:r>
            <a:r>
              <a:rPr lang="zh-CN" altLang="en-US" b="1" dirty="0" smtClean="0">
                <a:solidFill>
                  <a:srgbClr val="FF0000"/>
                </a:solidFill>
              </a:rPr>
              <a:t>被誉为“当代大学生科技创新的‘奥林匹克’盛会</a:t>
            </a:r>
            <a:r>
              <a:rPr lang="zh-CN" altLang="en-US" b="1" dirty="0">
                <a:solidFill>
                  <a:srgbClr val="FF0000"/>
                </a:solidFill>
              </a:rPr>
              <a:t>”</a:t>
            </a:r>
            <a:endParaRPr lang="en-US" altLang="zh-CN" b="1" dirty="0" smtClean="0">
              <a:solidFill>
                <a:srgbClr val="FF0000"/>
              </a:solidFill>
            </a:endParaRPr>
          </a:p>
          <a:p>
            <a:pPr marL="285750" indent="-285750" algn="just">
              <a:lnSpc>
                <a:spcPct val="200000"/>
              </a:lnSpc>
              <a:spcBef>
                <a:spcPts val="30"/>
              </a:spcBef>
              <a:spcAft>
                <a:spcPts val="25"/>
              </a:spcAft>
              <a:buFont typeface="Wingdings" panose="05000000000000000000" pitchFamily="2" charset="2"/>
              <a:buChar char="l"/>
            </a:pPr>
            <a:r>
              <a:rPr lang="zh-CN" altLang="zh-CN" b="1" dirty="0" smtClean="0"/>
              <a:t>大学生创业计划竞赛</a:t>
            </a:r>
            <a:r>
              <a:rPr lang="zh-CN" altLang="en-US" b="1" dirty="0" smtClean="0"/>
              <a:t>（</a:t>
            </a:r>
            <a:r>
              <a:rPr lang="zh-CN" altLang="en-US" b="1" noProof="1" smtClean="0">
                <a:latin typeface="微软雅黑" panose="020B0503020204020204" pitchFamily="34" charset="-122"/>
                <a:ea typeface="微软雅黑" panose="020B0503020204020204" pitchFamily="34" charset="-122"/>
                <a:cs typeface="+mn-ea"/>
                <a:sym typeface="Arial" panose="020B0604020202020204" pitchFamily="34" charset="0"/>
              </a:rPr>
              <a:t>“小挑”）</a:t>
            </a:r>
            <a:endParaRPr lang="en-US" altLang="zh-CN" b="1" noProof="1" smtClean="0">
              <a:latin typeface="微软雅黑" panose="020B0503020204020204" pitchFamily="34" charset="-122"/>
              <a:ea typeface="微软雅黑" panose="020B0503020204020204" pitchFamily="34" charset="-122"/>
              <a:cs typeface="+mn-ea"/>
              <a:sym typeface="Arial" panose="020B0604020202020204" pitchFamily="34" charset="0"/>
            </a:endParaRPr>
          </a:p>
          <a:p>
            <a:pPr marL="285750" indent="-285750" algn="just">
              <a:lnSpc>
                <a:spcPct val="200000"/>
              </a:lnSpc>
              <a:spcBef>
                <a:spcPts val="30"/>
              </a:spcBef>
              <a:spcAft>
                <a:spcPts val="25"/>
              </a:spcAft>
              <a:buFont typeface="Wingdings" panose="05000000000000000000" pitchFamily="2" charset="2"/>
              <a:buChar char="l"/>
            </a:pPr>
            <a:endParaRPr lang="en-US" altLang="zh-CN" b="1" noProof="1">
              <a:latin typeface="微软雅黑" panose="020B0503020204020204" pitchFamily="34" charset="-122"/>
              <a:ea typeface="微软雅黑" panose="020B0503020204020204" pitchFamily="34" charset="-122"/>
              <a:cs typeface="+mn-ea"/>
              <a:sym typeface="Arial" panose="020B0604020202020204" pitchFamily="34" charset="0"/>
            </a:endParaRPr>
          </a:p>
          <a:p>
            <a:pPr algn="just">
              <a:lnSpc>
                <a:spcPct val="200000"/>
              </a:lnSpc>
              <a:spcBef>
                <a:spcPts val="30"/>
              </a:spcBef>
              <a:spcAft>
                <a:spcPts val="25"/>
              </a:spcAft>
            </a:pPr>
            <a:r>
              <a:rPr lang="zh-CN" altLang="en-US" noProof="1">
                <a:sym typeface="Arial" panose="020B0604020202020204" pitchFamily="34" charset="0"/>
              </a:rPr>
              <a:t>由</a:t>
            </a:r>
            <a:r>
              <a:rPr lang="en-US" altLang="zh-CN" noProof="1">
                <a:sym typeface="Arial" panose="020B0604020202020204" pitchFamily="34" charset="0"/>
              </a:rPr>
              <a:t>5</a:t>
            </a:r>
            <a:r>
              <a:rPr lang="zh-CN" altLang="en-US" noProof="1">
                <a:sym typeface="Arial" panose="020B0604020202020204" pitchFamily="34" charset="0"/>
              </a:rPr>
              <a:t>家单位和省级人民政府共同</a:t>
            </a:r>
            <a:r>
              <a:rPr lang="zh-CN" altLang="en-US" noProof="1" smtClean="0">
                <a:sym typeface="Arial" panose="020B0604020202020204" pitchFamily="34" charset="0"/>
              </a:rPr>
              <a:t>举办：</a:t>
            </a:r>
            <a:endParaRPr lang="en-US" altLang="zh-CN" noProof="1">
              <a:sym typeface="Arial" panose="020B0604020202020204" pitchFamily="34" charset="0"/>
            </a:endParaRPr>
          </a:p>
        </p:txBody>
      </p:sp>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l="5163" t="28979" r="4770"/>
          <a:stretch>
            <a:fillRect/>
          </a:stretch>
        </p:blipFill>
        <p:spPr>
          <a:xfrm>
            <a:off x="7519548" y="1967417"/>
            <a:ext cx="3946849" cy="207477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49629" y="1147156"/>
            <a:ext cx="10856422" cy="50042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矩形 9"/>
          <p:cNvSpPr>
            <a:spLocks noChangeArrowheads="1"/>
          </p:cNvSpPr>
          <p:nvPr/>
        </p:nvSpPr>
        <p:spPr bwMode="auto">
          <a:xfrm>
            <a:off x="676487" y="1273344"/>
            <a:ext cx="1145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pP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一、项目简介  （我们是谁，我们在做的项目，核心产品）</a:t>
            </a:r>
            <a:endPar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TextBox 2"/>
          <p:cNvSpPr txBox="1"/>
          <p:nvPr/>
        </p:nvSpPr>
        <p:spPr>
          <a:xfrm>
            <a:off x="2237719" y="4594188"/>
            <a:ext cx="5892960" cy="1569469"/>
          </a:xfrm>
          <a:prstGeom prst="rect">
            <a:avLst/>
          </a:prstGeom>
          <a:noFill/>
        </p:spPr>
        <p:txBody>
          <a:bodyPr wrap="none" rtlCol="0">
            <a:spAutoFit/>
          </a:bodyPr>
          <a:lstStyle/>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1.</a:t>
            </a:r>
            <a:r>
              <a:rPr lang="zh-CN" altLang="en-US" sz="2135" dirty="0">
                <a:solidFill>
                  <a:srgbClr val="FF0000"/>
                </a:solidFill>
                <a:latin typeface="微软雅黑" panose="020B0503020204020204" pitchFamily="34" charset="-122"/>
                <a:ea typeface="微软雅黑" panose="020B0503020204020204" pitchFamily="34" charset="-122"/>
              </a:rPr>
              <a:t>项目解决的问题描述模糊？</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2.</a:t>
            </a:r>
            <a:r>
              <a:rPr lang="zh-CN" altLang="en-US" sz="2135" dirty="0">
                <a:solidFill>
                  <a:srgbClr val="FF0000"/>
                </a:solidFill>
                <a:latin typeface="微软雅黑" panose="020B0503020204020204" pitchFamily="34" charset="-122"/>
                <a:ea typeface="微软雅黑" panose="020B0503020204020204" pitchFamily="34" charset="-122"/>
              </a:rPr>
              <a:t>项目的产品化和服务化的具体情况介绍不足？</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3.</a:t>
            </a:r>
            <a:r>
              <a:rPr lang="zh-CN" altLang="en-US" sz="2135" dirty="0">
                <a:solidFill>
                  <a:srgbClr val="FF0000"/>
                </a:solidFill>
                <a:latin typeface="微软雅黑" panose="020B0503020204020204" pitchFamily="34" charset="-122"/>
                <a:ea typeface="微软雅黑" panose="020B0503020204020204" pitchFamily="34" charset="-122"/>
              </a:rPr>
              <a:t>所在行业，定位模糊不清？</a:t>
            </a:r>
            <a:endParaRPr lang="zh-CN" altLang="en-US" sz="2135"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custDataLst>
              <p:tags r:id="rId1"/>
            </p:custDataLst>
          </p:nvPr>
        </p:nvSpPr>
        <p:spPr>
          <a:xfrm>
            <a:off x="815414" y="1861197"/>
            <a:ext cx="9396644" cy="3007964"/>
          </a:xfrm>
          <a:prstGeom prst="rect">
            <a:avLst/>
          </a:prstGeom>
        </p:spPr>
        <p:txBody>
          <a:bodyPr wrap="square" anchor="t">
            <a:normAutofit fontScale="90000"/>
          </a:bodyPr>
          <a:lstStyle/>
          <a:p>
            <a:pPr marL="591185" indent="-351155" fontAlgn="base">
              <a:lnSpc>
                <a:spcPct val="130000"/>
              </a:lnSpc>
              <a:spcBef>
                <a:spcPct val="5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商机来源：商机源于某种未被充分满足的需求</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endParaRPr>
          </a:p>
          <a:p>
            <a:pPr marL="591185" indent="-351155" fontAlgn="base">
              <a:lnSpc>
                <a:spcPct val="130000"/>
              </a:lnSpc>
              <a:spcBef>
                <a:spcPct val="5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创意来源：灵感往往源自对生活与工作的深度体验</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endParaRPr>
          </a:p>
          <a:p>
            <a:pPr marL="591185" indent="-351155" fontAlgn="base">
              <a:lnSpc>
                <a:spcPct val="130000"/>
              </a:lnSpc>
              <a:spcBef>
                <a:spcPct val="5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市场估算：</a:t>
            </a:r>
            <a:r>
              <a:rPr lang="zh-TW"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提出需求的量化与精算模型</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591185" indent="-351155" fontAlgn="base">
              <a:lnSpc>
                <a:spcPct val="130000"/>
              </a:lnSpc>
              <a:spcBef>
                <a:spcPct val="5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需求满足：满足需求的方案能够被大范围复制和接受</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endParaRPr>
          </a:p>
          <a:p>
            <a:pPr marL="591185" indent="-351155" fontAlgn="base">
              <a:lnSpc>
                <a:spcPct val="130000"/>
              </a:lnSpc>
              <a:spcBef>
                <a:spcPct val="5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首创说明：阐明以往需求未被满足的背景成因</a:t>
            </a:r>
            <a:r>
              <a:rPr lang="en-US" altLang="zh-CN"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a:t>
            </a: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为何别人没有看见商机或无法</a:t>
            </a:r>
            <a:r>
              <a:rPr lang="zh-CN" altLang="en-US" sz="2135"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满需求</a:t>
            </a:r>
            <a:r>
              <a:rPr lang="en-US" altLang="zh-CN"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a:t>
            </a:r>
            <a:endParaRPr lang="zh-CN" altLang="en-US" sz="1865" kern="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7" name="组合 6"/>
          <p:cNvGrpSpPr/>
          <p:nvPr/>
        </p:nvGrpSpPr>
        <p:grpSpPr>
          <a:xfrm>
            <a:off x="223896" y="207817"/>
            <a:ext cx="5289840" cy="723901"/>
            <a:chOff x="-391195" y="-1"/>
            <a:chExt cx="5289840" cy="723901"/>
          </a:xfrm>
        </p:grpSpPr>
        <p:sp>
          <p:nvSpPr>
            <p:cNvPr id="8" name="任意多边形 7"/>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91195" y="-1"/>
              <a:ext cx="1417774" cy="723901"/>
              <a:chOff x="-391195" y="-1"/>
              <a:chExt cx="1697596" cy="866775"/>
            </a:xfrm>
          </p:grpSpPr>
          <p:sp>
            <p:nvSpPr>
              <p:cNvPr id="11" name="任意多边形 10"/>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计划书的</a:t>
              </a:r>
              <a:r>
                <a:rPr lang="zh-CN" altLang="en-US" b="1" dirty="0" smtClean="0">
                  <a:solidFill>
                    <a:srgbClr val="FF9409"/>
                  </a:solidFill>
                  <a:latin typeface="Century Gothic" panose="020B0502020202020204" pitchFamily="34" charset="0"/>
                  <a:ea typeface="+mj-ea"/>
                </a:rPr>
                <a:t>撰写逻辑（核心内容）</a:t>
              </a:r>
              <a:endParaRPr lang="zh-CN" altLang="en-US" b="1" dirty="0">
                <a:solidFill>
                  <a:srgbClr val="FF9409"/>
                </a:solidFill>
                <a:latin typeface="Century Gothic" panose="020B0502020202020204" pitchFamily="34" charset="0"/>
                <a:ea typeface="+mj-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82633" y="1005848"/>
            <a:ext cx="11670018" cy="533677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矩形 9"/>
          <p:cNvSpPr>
            <a:spLocks noChangeArrowheads="1"/>
          </p:cNvSpPr>
          <p:nvPr/>
        </p:nvSpPr>
        <p:spPr bwMode="auto">
          <a:xfrm>
            <a:off x="1028517" y="1231429"/>
            <a:ext cx="1145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pP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二、团队介绍   （团队成员、组织架构、股权分配比例）</a:t>
            </a:r>
            <a:endPar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4" name="TextBox 3"/>
          <p:cNvSpPr txBox="1"/>
          <p:nvPr/>
        </p:nvSpPr>
        <p:spPr>
          <a:xfrm>
            <a:off x="3647141" y="4631833"/>
            <a:ext cx="4248279" cy="1569469"/>
          </a:xfrm>
          <a:prstGeom prst="rect">
            <a:avLst/>
          </a:prstGeom>
          <a:noFill/>
        </p:spPr>
        <p:txBody>
          <a:bodyPr wrap="none" rtlCol="0">
            <a:spAutoFit/>
          </a:bodyPr>
          <a:lstStyle/>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1.</a:t>
            </a:r>
            <a:r>
              <a:rPr lang="zh-CN" altLang="en-US" sz="2135" dirty="0">
                <a:solidFill>
                  <a:srgbClr val="FF0000"/>
                </a:solidFill>
                <a:latin typeface="微软雅黑" panose="020B0503020204020204" pitchFamily="34" charset="-122"/>
                <a:ea typeface="微软雅黑" panose="020B0503020204020204" pitchFamily="34" charset="-122"/>
              </a:rPr>
              <a:t>团队不互补，同质化团队？</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2.</a:t>
            </a:r>
            <a:r>
              <a:rPr lang="zh-CN" altLang="en-US" sz="2135" dirty="0">
                <a:solidFill>
                  <a:srgbClr val="FF0000"/>
                </a:solidFill>
                <a:latin typeface="微软雅黑" panose="020B0503020204020204" pitchFamily="34" charset="-122"/>
                <a:ea typeface="微软雅黑" panose="020B0503020204020204" pitchFamily="34" charset="-122"/>
              </a:rPr>
              <a:t>股权架构问题，股权过于分散？</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3.</a:t>
            </a:r>
            <a:r>
              <a:rPr lang="zh-CN" altLang="en-US" sz="2135" dirty="0">
                <a:solidFill>
                  <a:srgbClr val="FF0000"/>
                </a:solidFill>
                <a:latin typeface="微软雅黑" panose="020B0503020204020204" pitchFamily="34" charset="-122"/>
                <a:ea typeface="微软雅黑" panose="020B0503020204020204" pitchFamily="34" charset="-122"/>
              </a:rPr>
              <a:t>核心发起人能力不足 ？</a:t>
            </a:r>
            <a:endParaRPr lang="zh-CN" altLang="en-US" sz="2135" dirty="0">
              <a:solidFill>
                <a:srgbClr val="FF0000"/>
              </a:solidFill>
              <a:latin typeface="微软雅黑" panose="020B0503020204020204" pitchFamily="34" charset="-122"/>
              <a:ea typeface="微软雅黑" panose="020B0503020204020204" pitchFamily="34" charset="-122"/>
            </a:endParaRPr>
          </a:p>
        </p:txBody>
      </p:sp>
      <p:sp>
        <p:nvSpPr>
          <p:cNvPr id="6" name="文本框 43"/>
          <p:cNvSpPr txBox="1"/>
          <p:nvPr>
            <p:custDataLst>
              <p:tags r:id="rId1"/>
            </p:custDataLst>
          </p:nvPr>
        </p:nvSpPr>
        <p:spPr>
          <a:xfrm>
            <a:off x="549562" y="1815284"/>
            <a:ext cx="11137237" cy="2882392"/>
          </a:xfrm>
          <a:prstGeom prst="rect">
            <a:avLst/>
          </a:prstGeom>
          <a:noFill/>
        </p:spPr>
        <p:txBody>
          <a:bodyPr wrap="square" rtlCol="0">
            <a:spAutoFit/>
          </a:bodyPr>
          <a:lstStyle/>
          <a:p>
            <a:pPr marL="591185" indent="-351155" fontAlgn="base">
              <a:lnSpc>
                <a:spcPct val="110000"/>
              </a:lnSpc>
              <a:spcBef>
                <a:spcPct val="4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组织结构：设置你的部门分工协作方式、描述部门的职能及其所扮演的角色，画出公司的整体组织结构图。</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endParaRPr>
          </a:p>
          <a:p>
            <a:pPr marL="591185" indent="-351155" fontAlgn="base">
              <a:lnSpc>
                <a:spcPct val="110000"/>
              </a:lnSpc>
              <a:spcBef>
                <a:spcPct val="4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人力资源管理：设计你各个部门内部的岗位、制定岗位之间分工协作方式、设计人员招聘和配置方式、制定关键绩效考核标准和方式、制定企业拟采取的主要激励手段（员工薪酬、福利、股权、个人发展等制度）。</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endParaRPr>
          </a:p>
          <a:p>
            <a:pPr marL="591185" indent="-351155" fontAlgn="base">
              <a:lnSpc>
                <a:spcPct val="110000"/>
              </a:lnSpc>
              <a:spcBef>
                <a:spcPct val="4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创业团队展示：人员构成（学历、专业、专长、经历、行业经验、行业认识水平、创业者特质等）</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pSp>
        <p:nvGrpSpPr>
          <p:cNvPr id="7" name="组合 6"/>
          <p:cNvGrpSpPr/>
          <p:nvPr/>
        </p:nvGrpSpPr>
        <p:grpSpPr>
          <a:xfrm>
            <a:off x="223896" y="207817"/>
            <a:ext cx="5289840" cy="723901"/>
            <a:chOff x="-391195" y="-1"/>
            <a:chExt cx="5289840" cy="723901"/>
          </a:xfrm>
        </p:grpSpPr>
        <p:sp>
          <p:nvSpPr>
            <p:cNvPr id="8" name="任意多边形 7"/>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91195" y="-1"/>
              <a:ext cx="1417774" cy="723901"/>
              <a:chOff x="-391195" y="-1"/>
              <a:chExt cx="1697596" cy="866775"/>
            </a:xfrm>
          </p:grpSpPr>
          <p:sp>
            <p:nvSpPr>
              <p:cNvPr id="11" name="任意多边形 10"/>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计划书的</a:t>
              </a:r>
              <a:r>
                <a:rPr lang="zh-CN" altLang="en-US" b="1" dirty="0" smtClean="0">
                  <a:solidFill>
                    <a:srgbClr val="FF9409"/>
                  </a:solidFill>
                  <a:latin typeface="Century Gothic" panose="020B0502020202020204" pitchFamily="34" charset="0"/>
                  <a:ea typeface="+mj-ea"/>
                </a:rPr>
                <a:t>撰写逻辑（核心内容）</a:t>
              </a:r>
              <a:endParaRPr lang="zh-CN" altLang="en-US" b="1" dirty="0">
                <a:solidFill>
                  <a:srgbClr val="FF9409"/>
                </a:solidFill>
                <a:latin typeface="Century Gothic" panose="020B0502020202020204" pitchFamily="34" charset="0"/>
                <a:ea typeface="+mj-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5040682" y="670663"/>
            <a:ext cx="2194311" cy="2194309"/>
            <a:chOff x="3709182" y="1565261"/>
            <a:chExt cx="1743055" cy="1743054"/>
          </a:xfrm>
        </p:grpSpPr>
        <p:sp>
          <p:nvSpPr>
            <p:cNvPr id="3" name="下箭头 2"/>
            <p:cNvSpPr/>
            <p:nvPr>
              <p:custDataLst>
                <p:tags r:id="rId2"/>
              </p:custDataLst>
            </p:nvPr>
          </p:nvSpPr>
          <p:spPr>
            <a:xfrm>
              <a:off x="3709182" y="1565261"/>
              <a:ext cx="1743055" cy="1743054"/>
            </a:xfrm>
            <a:prstGeom prst="downArrow">
              <a:avLst>
                <a:gd name="adj1" fmla="val 50000"/>
                <a:gd name="adj2" fmla="val 35000"/>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a:bodyPr>
            <a:lstStyle/>
            <a:p>
              <a:endParaRPr lang="zh-CN" altLang="en-US" sz="2400">
                <a:sym typeface="Arial" panose="020B0604020202020204" pitchFamily="34" charset="0"/>
              </a:endParaRPr>
            </a:p>
          </p:txBody>
        </p:sp>
        <p:sp>
          <p:nvSpPr>
            <p:cNvPr id="4" name="下箭头 4"/>
            <p:cNvSpPr/>
            <p:nvPr>
              <p:custDataLst>
                <p:tags r:id="rId3"/>
              </p:custDataLst>
            </p:nvPr>
          </p:nvSpPr>
          <p:spPr>
            <a:xfrm>
              <a:off x="4144946" y="1565261"/>
              <a:ext cx="871527" cy="1438019"/>
            </a:xfrm>
            <a:prstGeom prst="rect">
              <a:avLst/>
            </a:prstGeom>
          </p:spPr>
          <p:style>
            <a:lnRef idx="0">
              <a:scrgbClr r="0" g="0" b="0"/>
            </a:lnRef>
            <a:fillRef idx="0">
              <a:scrgbClr r="0" g="0" b="0"/>
            </a:fillRef>
            <a:effectRef idx="0">
              <a:scrgbClr r="0" g="0" b="0"/>
            </a:effectRef>
            <a:fontRef idx="minor">
              <a:schemeClr val="lt1"/>
            </a:fontRef>
          </p:style>
          <p:txBody>
            <a:bodyPr spcFirstLastPara="0" vert="eaVert" wrap="square" lIns="170688" tIns="170688" rIns="170688" bIns="170688" numCol="1" spcCol="1270" anchor="ctr" anchorCtr="0">
              <a:normAutofit/>
            </a:bodyPr>
            <a:lstStyle/>
            <a:p>
              <a:pPr algn="ctr" defTabSz="800100">
                <a:lnSpc>
                  <a:spcPct val="90000"/>
                </a:lnSpc>
                <a:spcBef>
                  <a:spcPct val="0"/>
                </a:spcBef>
                <a:spcAft>
                  <a:spcPct val="35000"/>
                </a:spcAft>
              </a:pPr>
              <a:r>
                <a:rPr lang="zh-CN" altLang="en-US" sz="2400">
                  <a:solidFill>
                    <a:schemeClr val="bg1"/>
                  </a:solidFill>
                  <a:sym typeface="Arial" panose="020B0604020202020204" pitchFamily="34" charset="0"/>
                </a:rPr>
                <a:t>凝聚人心</a:t>
              </a:r>
              <a:endParaRPr lang="zh-CN" altLang="en-US" sz="2400">
                <a:solidFill>
                  <a:schemeClr val="bg1"/>
                </a:solidFill>
                <a:sym typeface="Arial" panose="020B0604020202020204" pitchFamily="34" charset="0"/>
              </a:endParaRPr>
            </a:p>
          </p:txBody>
        </p:sp>
      </p:grpSp>
      <p:grpSp>
        <p:nvGrpSpPr>
          <p:cNvPr id="5" name="组合 4"/>
          <p:cNvGrpSpPr/>
          <p:nvPr>
            <p:custDataLst>
              <p:tags r:id="rId4"/>
            </p:custDataLst>
          </p:nvPr>
        </p:nvGrpSpPr>
        <p:grpSpPr>
          <a:xfrm>
            <a:off x="6626343" y="3147133"/>
            <a:ext cx="2100563" cy="2100561"/>
            <a:chOff x="5006088" y="3558392"/>
            <a:chExt cx="1743055" cy="1743054"/>
          </a:xfrm>
        </p:grpSpPr>
        <p:sp>
          <p:nvSpPr>
            <p:cNvPr id="6" name="下箭头 5"/>
            <p:cNvSpPr/>
            <p:nvPr>
              <p:custDataLst>
                <p:tags r:id="rId5"/>
              </p:custDataLst>
            </p:nvPr>
          </p:nvSpPr>
          <p:spPr>
            <a:xfrm rot="7200000">
              <a:off x="5006089" y="3558391"/>
              <a:ext cx="1743054" cy="1743055"/>
            </a:xfrm>
            <a:prstGeom prst="downArrow">
              <a:avLst>
                <a:gd name="adj1" fmla="val 50000"/>
                <a:gd name="adj2" fmla="val 35000"/>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a:bodyPr>
            <a:lstStyle/>
            <a:p>
              <a:endParaRPr lang="zh-CN" altLang="en-US" sz="2400">
                <a:sym typeface="Arial" panose="020B0604020202020204" pitchFamily="34" charset="0"/>
              </a:endParaRPr>
            </a:p>
          </p:txBody>
        </p:sp>
        <p:sp>
          <p:nvSpPr>
            <p:cNvPr id="7" name="下箭头 6"/>
            <p:cNvSpPr/>
            <p:nvPr>
              <p:custDataLst>
                <p:tags r:id="rId6"/>
              </p:custDataLst>
            </p:nvPr>
          </p:nvSpPr>
          <p:spPr>
            <a:xfrm rot="1800000">
              <a:off x="5290690" y="4070413"/>
              <a:ext cx="1438020" cy="8715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170688" rIns="170688" bIns="170688" numCol="1" spcCol="1270" anchor="ctr" anchorCtr="0">
              <a:normAutofit/>
            </a:bodyPr>
            <a:lstStyle/>
            <a:p>
              <a:pPr algn="ctr" defTabSz="800100">
                <a:lnSpc>
                  <a:spcPct val="90000"/>
                </a:lnSpc>
                <a:spcBef>
                  <a:spcPct val="0"/>
                </a:spcBef>
                <a:spcAft>
                  <a:spcPct val="35000"/>
                </a:spcAft>
              </a:pPr>
              <a:r>
                <a:rPr lang="zh-CN" altLang="en-US" sz="2400">
                  <a:solidFill>
                    <a:schemeClr val="bg1"/>
                  </a:solidFill>
                  <a:sym typeface="Arial" panose="020B0604020202020204" pitchFamily="34" charset="0"/>
                </a:rPr>
                <a:t>自我修正</a:t>
              </a:r>
              <a:endParaRPr lang="zh-CN" altLang="en-US" sz="2400">
                <a:solidFill>
                  <a:schemeClr val="bg1"/>
                </a:solidFill>
                <a:sym typeface="Arial" panose="020B0604020202020204" pitchFamily="34" charset="0"/>
              </a:endParaRPr>
            </a:p>
          </p:txBody>
        </p:sp>
      </p:grpSp>
      <p:grpSp>
        <p:nvGrpSpPr>
          <p:cNvPr id="8" name="组合 7"/>
          <p:cNvGrpSpPr/>
          <p:nvPr>
            <p:custDataLst>
              <p:tags r:id="rId7"/>
            </p:custDataLst>
          </p:nvPr>
        </p:nvGrpSpPr>
        <p:grpSpPr>
          <a:xfrm>
            <a:off x="3617279" y="3115049"/>
            <a:ext cx="2062056" cy="2062055"/>
            <a:chOff x="2412275" y="3558392"/>
            <a:chExt cx="1743055" cy="1743054"/>
          </a:xfrm>
        </p:grpSpPr>
        <p:sp>
          <p:nvSpPr>
            <p:cNvPr id="9" name="下箭头 8"/>
            <p:cNvSpPr/>
            <p:nvPr>
              <p:custDataLst>
                <p:tags r:id="rId8"/>
              </p:custDataLst>
            </p:nvPr>
          </p:nvSpPr>
          <p:spPr>
            <a:xfrm rot="14400000">
              <a:off x="2412276" y="3558391"/>
              <a:ext cx="1743054" cy="1743055"/>
            </a:xfrm>
            <a:prstGeom prst="downArrow">
              <a:avLst>
                <a:gd name="adj1" fmla="val 50000"/>
                <a:gd name="adj2" fmla="val 35000"/>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a:bodyPr>
            <a:lstStyle/>
            <a:p>
              <a:endParaRPr lang="zh-CN" altLang="en-US" sz="2400">
                <a:sym typeface="Arial" panose="020B0604020202020204" pitchFamily="34" charset="0"/>
              </a:endParaRPr>
            </a:p>
          </p:txBody>
        </p:sp>
        <p:sp>
          <p:nvSpPr>
            <p:cNvPr id="10" name="下箭头 8"/>
            <p:cNvSpPr/>
            <p:nvPr>
              <p:custDataLst>
                <p:tags r:id="rId9"/>
              </p:custDataLst>
            </p:nvPr>
          </p:nvSpPr>
          <p:spPr>
            <a:xfrm rot="19800000">
              <a:off x="2432709" y="4070413"/>
              <a:ext cx="1438020" cy="8715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170688" rIns="170688" bIns="170688" numCol="1" spcCol="1270" anchor="ctr" anchorCtr="0">
              <a:normAutofit/>
            </a:bodyPr>
            <a:lstStyle/>
            <a:p>
              <a:pPr algn="ctr" defTabSz="800100">
                <a:lnSpc>
                  <a:spcPct val="90000"/>
                </a:lnSpc>
                <a:spcBef>
                  <a:spcPct val="0"/>
                </a:spcBef>
                <a:spcAft>
                  <a:spcPct val="35000"/>
                </a:spcAft>
              </a:pPr>
              <a:r>
                <a:rPr lang="zh-CN" altLang="en-US" sz="2400">
                  <a:solidFill>
                    <a:schemeClr val="bg1"/>
                  </a:solidFill>
                  <a:sym typeface="Arial" panose="020B0604020202020204" pitchFamily="34" charset="0"/>
                </a:rPr>
                <a:t>对外展示</a:t>
              </a:r>
              <a:endParaRPr lang="zh-CN" altLang="en-US" sz="2400">
                <a:solidFill>
                  <a:schemeClr val="bg1"/>
                </a:solidFill>
                <a:sym typeface="Arial" panose="020B0604020202020204" pitchFamily="34" charset="0"/>
              </a:endParaRPr>
            </a:p>
          </p:txBody>
        </p:sp>
      </p:grpSp>
      <p:sp>
        <p:nvSpPr>
          <p:cNvPr id="11" name="矩形 10"/>
          <p:cNvSpPr/>
          <p:nvPr>
            <p:custDataLst>
              <p:tags r:id="rId10"/>
            </p:custDataLst>
          </p:nvPr>
        </p:nvSpPr>
        <p:spPr>
          <a:xfrm>
            <a:off x="5516286" y="2831947"/>
            <a:ext cx="1397863" cy="1154720"/>
          </a:xfrm>
          <a:prstGeom prst="rect">
            <a:avLst/>
          </a:prstGeom>
        </p:spPr>
        <p:txBody>
          <a:bodyPr wrap="square" lIns="91440" tIns="45720" rIns="91440" bIns="45720" anchor="ctr" anchorCtr="1">
            <a:normAutofit/>
          </a:bodyPr>
          <a:lstStyle/>
          <a:p>
            <a:pPr algn="ctr"/>
            <a:r>
              <a:rPr lang="zh-CN" altLang="en-US" sz="2400" b="1" dirty="0">
                <a:solidFill>
                  <a:schemeClr val="accent1"/>
                </a:solidFill>
                <a:sym typeface="Arial" panose="020B0604020202020204" pitchFamily="34" charset="0"/>
              </a:rPr>
              <a:t>团队</a:t>
            </a:r>
            <a:endParaRPr lang="zh-CN" altLang="en-US" sz="2400" b="1" dirty="0">
              <a:solidFill>
                <a:schemeClr val="accent1"/>
              </a:solidFill>
              <a:sym typeface="Arial" panose="020B0604020202020204" pitchFamily="34" charset="0"/>
            </a:endParaRPr>
          </a:p>
        </p:txBody>
      </p:sp>
      <p:sp>
        <p:nvSpPr>
          <p:cNvPr id="12" name="矩形 11"/>
          <p:cNvSpPr/>
          <p:nvPr>
            <p:custDataLst>
              <p:tags r:id="rId11"/>
            </p:custDataLst>
          </p:nvPr>
        </p:nvSpPr>
        <p:spPr>
          <a:xfrm>
            <a:off x="3311838" y="5768694"/>
            <a:ext cx="5753052" cy="400111"/>
          </a:xfrm>
          <a:prstGeom prst="rect">
            <a:avLst/>
          </a:prstGeom>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000" b="1" dirty="0">
              <a:solidFill>
                <a:schemeClr val="accent1"/>
              </a:solidFill>
              <a:sym typeface="Arial" panose="020B0604020202020204" pitchFamily="34" charset="0"/>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23896" y="1055716"/>
            <a:ext cx="11729806" cy="514557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矩形 9"/>
          <p:cNvSpPr>
            <a:spLocks noChangeArrowheads="1"/>
          </p:cNvSpPr>
          <p:nvPr/>
        </p:nvSpPr>
        <p:spPr bwMode="auto">
          <a:xfrm>
            <a:off x="623393" y="1472617"/>
            <a:ext cx="1145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FontTx/>
              <a:buChar char="•"/>
            </a:pP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三、产品与服务（核心产品，产品与服务的实现形式，市场范围、客户群体）</a:t>
            </a:r>
            <a:endPar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4" name="TextBox 3"/>
          <p:cNvSpPr txBox="1"/>
          <p:nvPr/>
        </p:nvSpPr>
        <p:spPr>
          <a:xfrm>
            <a:off x="3090424" y="4063971"/>
            <a:ext cx="6521337" cy="2554225"/>
          </a:xfrm>
          <a:prstGeom prst="rect">
            <a:avLst/>
          </a:prstGeom>
          <a:noFill/>
        </p:spPr>
        <p:txBody>
          <a:bodyPr wrap="none" rtlCol="0">
            <a:spAutoFit/>
          </a:bodyPr>
          <a:lstStyle/>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1.</a:t>
            </a:r>
            <a:r>
              <a:rPr lang="zh-CN" altLang="en-US" sz="2135" dirty="0">
                <a:solidFill>
                  <a:srgbClr val="FF0000"/>
                </a:solidFill>
                <a:latin typeface="微软雅黑" panose="020B0503020204020204" pitchFamily="34" charset="-122"/>
                <a:ea typeface="微软雅黑" panose="020B0503020204020204" pitchFamily="34" charset="-122"/>
              </a:rPr>
              <a:t>产品特征描述不够？</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2.</a:t>
            </a:r>
            <a:r>
              <a:rPr lang="zh-CN" altLang="en-US" sz="2135" dirty="0">
                <a:solidFill>
                  <a:srgbClr val="FF0000"/>
                </a:solidFill>
                <a:latin typeface="微软雅黑" panose="020B0503020204020204" pitchFamily="34" charset="-122"/>
                <a:ea typeface="微软雅黑" panose="020B0503020204020204" pitchFamily="34" charset="-122"/>
              </a:rPr>
              <a:t>产品或服务的市场竞争力不足？</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3.</a:t>
            </a:r>
            <a:r>
              <a:rPr lang="zh-CN" altLang="en-US" sz="2135" dirty="0">
                <a:solidFill>
                  <a:srgbClr val="FF0000"/>
                </a:solidFill>
                <a:latin typeface="微软雅黑" panose="020B0503020204020204" pitchFamily="34" charset="-122"/>
                <a:ea typeface="微软雅黑" panose="020B0503020204020204" pitchFamily="34" charset="-122"/>
              </a:rPr>
              <a:t> 产品的差异化、系列化不足，迭代研发能力不足？</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4.</a:t>
            </a:r>
            <a:r>
              <a:rPr lang="zh-CN" altLang="en-US" sz="2135" dirty="0">
                <a:solidFill>
                  <a:srgbClr val="FF0000"/>
                </a:solidFill>
                <a:latin typeface="微软雅黑" panose="020B0503020204020204" pitchFamily="34" charset="-122"/>
                <a:ea typeface="微软雅黑" panose="020B0503020204020204" pitchFamily="34" charset="-122"/>
              </a:rPr>
              <a:t>市场客户群挖掘不足？</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2135" dirty="0">
              <a:solidFill>
                <a:srgbClr val="FF0000"/>
              </a:solidFill>
              <a:latin typeface="微软雅黑" panose="020B0503020204020204" pitchFamily="34" charset="-122"/>
              <a:ea typeface="微软雅黑" panose="020B0503020204020204" pitchFamily="34" charset="-122"/>
            </a:endParaRPr>
          </a:p>
        </p:txBody>
      </p:sp>
      <p:sp>
        <p:nvSpPr>
          <p:cNvPr id="6" name="文本框 43"/>
          <p:cNvSpPr txBox="1"/>
          <p:nvPr>
            <p:custDataLst>
              <p:tags r:id="rId1"/>
            </p:custDataLst>
          </p:nvPr>
        </p:nvSpPr>
        <p:spPr>
          <a:xfrm>
            <a:off x="402167" y="2084851"/>
            <a:ext cx="12162367" cy="2132250"/>
          </a:xfrm>
          <a:prstGeom prst="rect">
            <a:avLst/>
          </a:prstGeom>
          <a:noFill/>
        </p:spPr>
        <p:txBody>
          <a:bodyPr wrap="square" rtlCol="0">
            <a:spAutoFit/>
          </a:bodyPr>
          <a:lstStyle/>
          <a:p>
            <a:pPr marL="591185" indent="-351155">
              <a:lnSpc>
                <a:spcPct val="110000"/>
              </a:lnSpc>
              <a:spcBef>
                <a:spcPct val="40000"/>
              </a:spcBef>
              <a:buFont typeface="Wingdings" panose="05000000000000000000" pitchFamily="2" charset="2"/>
              <a:buChar char="Ø"/>
            </a:pP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产品策略：设计你的产品组合（即产品种类、花色、规格等）和产品</a:t>
            </a:r>
            <a:r>
              <a:rPr lang="zh-CN" altLang="en-US" sz="2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包装</a:t>
            </a:r>
            <a:endParaRPr lang="en-US" altLang="zh-CN" sz="2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marL="239395">
              <a:lnSpc>
                <a:spcPct val="110000"/>
              </a:lnSpc>
              <a:spcBef>
                <a:spcPct val="40000"/>
              </a:spcBef>
            </a:pPr>
            <a:r>
              <a:rPr lang="zh-CN" altLang="en-US" sz="2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品牌名称、标志、图案、颜色、材料、标签等）。</a:t>
            </a:r>
            <a:endPar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marL="591185" indent="-351155">
              <a:lnSpc>
                <a:spcPct val="110000"/>
              </a:lnSpc>
              <a:spcBef>
                <a:spcPct val="40000"/>
              </a:spcBef>
              <a:buFont typeface="Wingdings" panose="05000000000000000000" pitchFamily="2" charset="2"/>
              <a:buChar char="Ø"/>
            </a:pP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价格策略：分析成本构成、竞争者价格、消费者购买力，制定你的产品</a:t>
            </a:r>
            <a:r>
              <a:rPr lang="zh-CN" altLang="en-US" sz="2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价格</a:t>
            </a:r>
            <a:endParaRPr lang="en-US" altLang="zh-CN" sz="2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marL="591185" indent="-351155">
              <a:lnSpc>
                <a:spcPct val="110000"/>
              </a:lnSpc>
              <a:spcBef>
                <a:spcPct val="40000"/>
              </a:spcBef>
              <a:buFont typeface="Wingdings" panose="05000000000000000000" pitchFamily="2" charset="2"/>
              <a:buChar char="Ø"/>
            </a:pPr>
            <a:r>
              <a:rPr lang="zh-CN" altLang="en-US" sz="2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组合</a:t>
            </a: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endPar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pSp>
        <p:nvGrpSpPr>
          <p:cNvPr id="7" name="组合 6"/>
          <p:cNvGrpSpPr/>
          <p:nvPr/>
        </p:nvGrpSpPr>
        <p:grpSpPr>
          <a:xfrm>
            <a:off x="223896" y="207817"/>
            <a:ext cx="5289840" cy="723901"/>
            <a:chOff x="-391195" y="-1"/>
            <a:chExt cx="5289840" cy="723901"/>
          </a:xfrm>
        </p:grpSpPr>
        <p:sp>
          <p:nvSpPr>
            <p:cNvPr id="8" name="任意多边形 7"/>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91195" y="-1"/>
              <a:ext cx="1417774" cy="723901"/>
              <a:chOff x="-391195" y="-1"/>
              <a:chExt cx="1697596" cy="866775"/>
            </a:xfrm>
          </p:grpSpPr>
          <p:sp>
            <p:nvSpPr>
              <p:cNvPr id="11" name="任意多边形 10"/>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计划书的</a:t>
              </a:r>
              <a:r>
                <a:rPr lang="zh-CN" altLang="en-US" b="1" dirty="0" smtClean="0">
                  <a:solidFill>
                    <a:srgbClr val="FF9409"/>
                  </a:solidFill>
                  <a:latin typeface="Century Gothic" panose="020B0502020202020204" pitchFamily="34" charset="0"/>
                  <a:ea typeface="+mj-ea"/>
                </a:rPr>
                <a:t>撰写逻辑（核心内容）</a:t>
              </a:r>
              <a:endParaRPr lang="zh-CN" altLang="en-US" b="1" dirty="0">
                <a:solidFill>
                  <a:srgbClr val="FF9409"/>
                </a:solidFill>
                <a:latin typeface="Century Gothic" panose="020B0502020202020204" pitchFamily="34" charset="0"/>
                <a:ea typeface="+mj-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23896" y="1055716"/>
            <a:ext cx="11829559" cy="53450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矩形 9"/>
          <p:cNvSpPr>
            <a:spLocks noChangeArrowheads="1"/>
          </p:cNvSpPr>
          <p:nvPr/>
        </p:nvSpPr>
        <p:spPr bwMode="auto">
          <a:xfrm>
            <a:off x="481070" y="1634077"/>
            <a:ext cx="1145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FontTx/>
              <a:buChar char="•"/>
            </a:pP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四、盈利模式   （怎么实现盈利的？）</a:t>
            </a:r>
            <a:endPar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4" name="TextBox 3"/>
          <p:cNvSpPr txBox="1"/>
          <p:nvPr/>
        </p:nvSpPr>
        <p:spPr>
          <a:xfrm>
            <a:off x="3721955" y="4438156"/>
            <a:ext cx="4248279" cy="1569469"/>
          </a:xfrm>
          <a:prstGeom prst="rect">
            <a:avLst/>
          </a:prstGeom>
          <a:noFill/>
        </p:spPr>
        <p:txBody>
          <a:bodyPr wrap="none" rtlCol="0">
            <a:spAutoFit/>
          </a:bodyPr>
          <a:lstStyle/>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1.</a:t>
            </a:r>
            <a:r>
              <a:rPr lang="zh-CN" altLang="en-US" sz="2135" dirty="0">
                <a:solidFill>
                  <a:srgbClr val="FF0000"/>
                </a:solidFill>
                <a:latin typeface="微软雅黑" panose="020B0503020204020204" pitchFamily="34" charset="-122"/>
                <a:ea typeface="微软雅黑" panose="020B0503020204020204" pitchFamily="34" charset="-122"/>
              </a:rPr>
              <a:t>盈利模式不清晰？</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2.</a:t>
            </a:r>
            <a:r>
              <a:rPr lang="zh-CN" altLang="en-US" sz="2135" dirty="0">
                <a:solidFill>
                  <a:srgbClr val="FF0000"/>
                </a:solidFill>
                <a:latin typeface="微软雅黑" panose="020B0503020204020204" pitchFamily="34" charset="-122"/>
                <a:ea typeface="微软雅黑" panose="020B0503020204020204" pitchFamily="34" charset="-122"/>
              </a:rPr>
              <a:t>商业模式没有形成闭环？</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3.</a:t>
            </a:r>
            <a:r>
              <a:rPr lang="zh-CN" altLang="en-US" sz="2135" dirty="0">
                <a:solidFill>
                  <a:srgbClr val="FF0000"/>
                </a:solidFill>
                <a:latin typeface="微软雅黑" panose="020B0503020204020204" pitchFamily="34" charset="-122"/>
                <a:ea typeface="微软雅黑" panose="020B0503020204020204" pitchFamily="34" charset="-122"/>
              </a:rPr>
              <a:t>在产业链中，没有形成强需求？</a:t>
            </a:r>
            <a:endParaRPr lang="zh-CN" altLang="en-US" sz="2135" dirty="0">
              <a:solidFill>
                <a:srgbClr val="FF0000"/>
              </a:solidFill>
              <a:latin typeface="微软雅黑" panose="020B0503020204020204" pitchFamily="34" charset="-122"/>
              <a:ea typeface="微软雅黑" panose="020B0503020204020204" pitchFamily="34" charset="-122"/>
            </a:endParaRPr>
          </a:p>
        </p:txBody>
      </p:sp>
      <p:sp>
        <p:nvSpPr>
          <p:cNvPr id="6" name="文本框 43"/>
          <p:cNvSpPr txBox="1"/>
          <p:nvPr>
            <p:custDataLst>
              <p:tags r:id="rId1"/>
            </p:custDataLst>
          </p:nvPr>
        </p:nvSpPr>
        <p:spPr>
          <a:xfrm>
            <a:off x="307023" y="2189987"/>
            <a:ext cx="11455400" cy="2012859"/>
          </a:xfrm>
          <a:prstGeom prst="rect">
            <a:avLst/>
          </a:prstGeom>
          <a:noFill/>
        </p:spPr>
        <p:txBody>
          <a:bodyPr wrap="square" rtlCol="0">
            <a:spAutoFit/>
          </a:bodyPr>
          <a:lstStyle/>
          <a:p>
            <a:pPr marL="591185" indent="-351155">
              <a:lnSpc>
                <a:spcPct val="110000"/>
              </a:lnSpc>
              <a:spcBef>
                <a:spcPct val="40000"/>
              </a:spcBef>
              <a:buFont typeface="Wingdings" panose="05000000000000000000" pitchFamily="2" charset="2"/>
              <a:buChar char="Ø"/>
            </a:pPr>
            <a:r>
              <a:rPr lang="zh-CN" altLang="en-US" sz="2400" dirty="0">
                <a:ln w="0"/>
                <a:solidFill>
                  <a:schemeClr val="accent1"/>
                </a:solidFill>
                <a:effectLst>
                  <a:outerShdw blurRad="38100" dist="25400" dir="5400000" algn="ctr" rotWithShape="0">
                    <a:srgbClr val="6E747A">
                      <a:alpha val="43000"/>
                    </a:srgbClr>
                  </a:outerShdw>
                </a:effectLst>
                <a:latin typeface="Microsoft JhengHei" panose="020B0604030504040204" pitchFamily="34" charset="-120"/>
                <a:ea typeface="Microsoft JhengHei" panose="020B0604030504040204" pitchFamily="34" charset="-120"/>
                <a:cs typeface="+mn-ea"/>
                <a:sym typeface="+mn-ea"/>
              </a:rPr>
              <a:t>业务流程：你的主要业务流程有哪些</a:t>
            </a:r>
            <a:r>
              <a:rPr lang="en-US" altLang="zh-CN" sz="2400" dirty="0">
                <a:ln w="0"/>
                <a:solidFill>
                  <a:schemeClr val="accent1"/>
                </a:solidFill>
                <a:effectLst>
                  <a:outerShdw blurRad="38100" dist="25400" dir="5400000" algn="ctr" rotWithShape="0">
                    <a:srgbClr val="6E747A">
                      <a:alpha val="43000"/>
                    </a:srgbClr>
                  </a:outerShdw>
                </a:effectLst>
                <a:latin typeface="Microsoft JhengHei" panose="020B0604030504040204" pitchFamily="34" charset="-120"/>
                <a:ea typeface="Microsoft JhengHei" panose="020B0604030504040204" pitchFamily="34" charset="-120"/>
                <a:cs typeface="+mn-ea"/>
                <a:sym typeface="+mn-ea"/>
              </a:rPr>
              <a:t>?</a:t>
            </a:r>
            <a:endParaRPr lang="en-US" altLang="zh-CN" sz="2400" dirty="0">
              <a:ln w="0"/>
              <a:solidFill>
                <a:schemeClr val="accent1"/>
              </a:solidFill>
              <a:effectLst>
                <a:outerShdw blurRad="38100" dist="25400" dir="5400000" algn="ctr" rotWithShape="0">
                  <a:srgbClr val="6E747A">
                    <a:alpha val="43000"/>
                  </a:srgbClr>
                </a:outerShdw>
              </a:effectLst>
              <a:latin typeface="Microsoft JhengHei" panose="020B0604030504040204" pitchFamily="34" charset="-120"/>
              <a:ea typeface="Microsoft JhengHei" panose="020B0604030504040204" pitchFamily="34" charset="-120"/>
              <a:cs typeface="+mn-ea"/>
              <a:sym typeface="+mn-ea"/>
            </a:endParaRPr>
          </a:p>
          <a:p>
            <a:pPr marL="591185" indent="-351155">
              <a:lnSpc>
                <a:spcPct val="110000"/>
              </a:lnSpc>
              <a:spcBef>
                <a:spcPct val="40000"/>
              </a:spcBef>
              <a:buFont typeface="Wingdings" panose="05000000000000000000" pitchFamily="2" charset="2"/>
              <a:buChar char="Ø"/>
            </a:pP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渠道策略：选择你将产品打入市场的渠道方式，制定进入这些渠道的策略和方法，估计进入这些渠道的成本。</a:t>
            </a:r>
            <a:endPar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marL="591185" indent="-351155">
              <a:lnSpc>
                <a:spcPct val="110000"/>
              </a:lnSpc>
              <a:spcBef>
                <a:spcPct val="40000"/>
              </a:spcBef>
              <a:buFont typeface="Wingdings" panose="05000000000000000000" pitchFamily="2" charset="2"/>
              <a:buChar char="Ø"/>
            </a:pP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促销策略：选择你的广告方式、公关方式、人员推销方式、销售促进手段。</a:t>
            </a:r>
            <a:endPar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pSp>
        <p:nvGrpSpPr>
          <p:cNvPr id="7" name="组合 6"/>
          <p:cNvGrpSpPr/>
          <p:nvPr/>
        </p:nvGrpSpPr>
        <p:grpSpPr>
          <a:xfrm>
            <a:off x="223896" y="207817"/>
            <a:ext cx="5289840" cy="723901"/>
            <a:chOff x="-391195" y="-1"/>
            <a:chExt cx="5289840" cy="723901"/>
          </a:xfrm>
        </p:grpSpPr>
        <p:sp>
          <p:nvSpPr>
            <p:cNvPr id="8" name="任意多边形 7"/>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91195" y="-1"/>
              <a:ext cx="1417774" cy="723901"/>
              <a:chOff x="-391195" y="-1"/>
              <a:chExt cx="1697596" cy="866775"/>
            </a:xfrm>
          </p:grpSpPr>
          <p:sp>
            <p:nvSpPr>
              <p:cNvPr id="11" name="任意多边形 10"/>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计划书的</a:t>
              </a:r>
              <a:r>
                <a:rPr lang="zh-CN" altLang="en-US" b="1" dirty="0" smtClean="0">
                  <a:solidFill>
                    <a:srgbClr val="FF9409"/>
                  </a:solidFill>
                  <a:latin typeface="Century Gothic" panose="020B0502020202020204" pitchFamily="34" charset="0"/>
                  <a:ea typeface="+mj-ea"/>
                </a:rPr>
                <a:t>撰写逻辑（核心内容）</a:t>
              </a:r>
              <a:endParaRPr lang="zh-CN" altLang="en-US" b="1" dirty="0">
                <a:solidFill>
                  <a:srgbClr val="FF9409"/>
                </a:solidFill>
                <a:latin typeface="Century Gothic" panose="020B0502020202020204" pitchFamily="34" charset="0"/>
                <a:ea typeface="+mj-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223896" y="1138844"/>
            <a:ext cx="10748904" cy="51705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矩形 9"/>
          <p:cNvSpPr>
            <a:spLocks noChangeArrowheads="1"/>
          </p:cNvSpPr>
          <p:nvPr/>
        </p:nvSpPr>
        <p:spPr bwMode="auto">
          <a:xfrm>
            <a:off x="1209463" y="1483900"/>
            <a:ext cx="1145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FontTx/>
              <a:buChar char="•"/>
            </a:pP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五、市场分析   （外部行业环境、自身发展环境）</a:t>
            </a:r>
            <a:endPar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4" name="TextBox 3"/>
          <p:cNvSpPr txBox="1"/>
          <p:nvPr/>
        </p:nvSpPr>
        <p:spPr>
          <a:xfrm>
            <a:off x="4159492" y="4269717"/>
            <a:ext cx="2877711" cy="2061846"/>
          </a:xfrm>
          <a:prstGeom prst="rect">
            <a:avLst/>
          </a:prstGeom>
          <a:noFill/>
        </p:spPr>
        <p:txBody>
          <a:bodyPr wrap="none" rtlCol="0">
            <a:spAutoFit/>
          </a:bodyPr>
          <a:lstStyle/>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1.</a:t>
            </a:r>
            <a:r>
              <a:rPr lang="zh-CN" altLang="en-US" sz="2135" dirty="0">
                <a:solidFill>
                  <a:srgbClr val="FF0000"/>
                </a:solidFill>
                <a:latin typeface="微软雅黑" panose="020B0503020204020204" pitchFamily="34" charset="-122"/>
                <a:ea typeface="微软雅黑" panose="020B0503020204020204" pitchFamily="34" charset="-122"/>
              </a:rPr>
              <a:t>信息调研不足 ？</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2.</a:t>
            </a:r>
            <a:r>
              <a:rPr lang="zh-CN" altLang="en-US" sz="2135" dirty="0">
                <a:solidFill>
                  <a:srgbClr val="FF0000"/>
                </a:solidFill>
                <a:latin typeface="微软雅黑" panose="020B0503020204020204" pitchFamily="34" charset="-122"/>
                <a:ea typeface="微软雅黑" panose="020B0503020204020204" pitchFamily="34" charset="-122"/>
              </a:rPr>
              <a:t>市场分析片面？</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3.</a:t>
            </a:r>
            <a:r>
              <a:rPr lang="zh-CN" altLang="en-US" sz="2135" dirty="0">
                <a:solidFill>
                  <a:srgbClr val="FF0000"/>
                </a:solidFill>
                <a:latin typeface="微软雅黑" panose="020B0503020204020204" pitchFamily="34" charset="-122"/>
                <a:ea typeface="微软雅黑" panose="020B0503020204020204" pitchFamily="34" charset="-122"/>
              </a:rPr>
              <a:t>优势有待继续打磨？</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4.</a:t>
            </a:r>
            <a:r>
              <a:rPr lang="zh-CN" altLang="en-US" sz="2135" dirty="0">
                <a:solidFill>
                  <a:srgbClr val="FF0000"/>
                </a:solidFill>
                <a:latin typeface="微软雅黑" panose="020B0503020204020204" pitchFamily="34" charset="-122"/>
                <a:ea typeface="微软雅黑" panose="020B0503020204020204" pitchFamily="34" charset="-122"/>
              </a:rPr>
              <a:t>没有建立壁垒？</a:t>
            </a:r>
            <a:endParaRPr lang="zh-CN" altLang="en-US" sz="2135"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custDataLst>
              <p:tags r:id="rId1"/>
            </p:custDataLst>
          </p:nvPr>
        </p:nvSpPr>
        <p:spPr>
          <a:xfrm>
            <a:off x="1028517" y="2226657"/>
            <a:ext cx="9793088" cy="2092880"/>
          </a:xfrm>
          <a:prstGeom prst="rect">
            <a:avLst/>
          </a:prstGeom>
        </p:spPr>
        <p:txBody>
          <a:bodyPr vert="horz" wrap="square" lIns="121920" tIns="60960" rIns="121920" bIns="60960" rtlCol="0" anchor="t">
            <a:noAutofit/>
          </a:bodyPr>
          <a:lstStyle/>
          <a:p>
            <a:pPr marL="239395" lvl="1" fontAlgn="base">
              <a:lnSpc>
                <a:spcPct val="130000"/>
              </a:lnSpc>
              <a:spcBef>
                <a:spcPct val="5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市场细分：根据顾客需求的某些特征或变量对顾客群进行分类。</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endParaRPr>
          </a:p>
          <a:p>
            <a:pPr marL="239395" lvl="1" fontAlgn="base">
              <a:lnSpc>
                <a:spcPct val="130000"/>
              </a:lnSpc>
              <a:spcBef>
                <a:spcPct val="5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目标市场：选择你打算进入的细分市场，去满足着些细分市场顾客的需求。</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endParaRPr>
          </a:p>
          <a:p>
            <a:pPr marL="239395" lvl="1" fontAlgn="base">
              <a:lnSpc>
                <a:spcPct val="130000"/>
              </a:lnSpc>
              <a:spcBef>
                <a:spcPct val="5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rPr>
              <a:t>市场定位：根据竞争者现有产品在市场上所处的地位和顾客对产品某些属性的重视程度，塑造出本企业产品与众不同的鲜明个性或形象并传递给目标顾客</a:t>
            </a:r>
            <a:endParaRPr lang="en-US" altLang="zh-CN"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ea"/>
            </a:endParaRPr>
          </a:p>
        </p:txBody>
      </p:sp>
      <p:grpSp>
        <p:nvGrpSpPr>
          <p:cNvPr id="6" name="组合 5"/>
          <p:cNvGrpSpPr/>
          <p:nvPr/>
        </p:nvGrpSpPr>
        <p:grpSpPr>
          <a:xfrm>
            <a:off x="223896" y="207817"/>
            <a:ext cx="5289840" cy="723901"/>
            <a:chOff x="-391195" y="-1"/>
            <a:chExt cx="5289840" cy="723901"/>
          </a:xfrm>
        </p:grpSpPr>
        <p:sp>
          <p:nvSpPr>
            <p:cNvPr id="7" name="任意多边形 6"/>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1195" y="-1"/>
              <a:ext cx="1417774" cy="723901"/>
              <a:chOff x="-391195" y="-1"/>
              <a:chExt cx="1697596" cy="866775"/>
            </a:xfrm>
          </p:grpSpPr>
          <p:sp>
            <p:nvSpPr>
              <p:cNvPr id="10" name="任意多边形 9"/>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计划书的</a:t>
              </a:r>
              <a:r>
                <a:rPr lang="zh-CN" altLang="en-US" b="1" dirty="0" smtClean="0">
                  <a:solidFill>
                    <a:srgbClr val="FF9409"/>
                  </a:solidFill>
                  <a:latin typeface="Century Gothic" panose="020B0502020202020204" pitchFamily="34" charset="0"/>
                  <a:ea typeface="+mj-ea"/>
                </a:rPr>
                <a:t>撰写逻辑（核心内容）</a:t>
              </a:r>
              <a:endParaRPr lang="zh-CN" altLang="en-US" b="1" dirty="0">
                <a:solidFill>
                  <a:srgbClr val="FF9409"/>
                </a:solidFill>
                <a:latin typeface="Century Gothic" panose="020B0502020202020204" pitchFamily="34" charset="0"/>
                <a:ea typeface="+mj-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307571" y="1072342"/>
            <a:ext cx="10715106" cy="47631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矩形 9"/>
          <p:cNvSpPr>
            <a:spLocks noChangeArrowheads="1"/>
          </p:cNvSpPr>
          <p:nvPr/>
        </p:nvSpPr>
        <p:spPr bwMode="auto">
          <a:xfrm>
            <a:off x="902887" y="1796545"/>
            <a:ext cx="1145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FontTx/>
              <a:buChar char="•"/>
            </a:pP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六、竞争分析   （</a:t>
            </a:r>
            <a:r>
              <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SWOT</a:t>
            </a: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分析，竞争对手的特征，我们的核心优势）</a:t>
            </a:r>
            <a:endPar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4" name="TextBox 3"/>
          <p:cNvSpPr txBox="1"/>
          <p:nvPr/>
        </p:nvSpPr>
        <p:spPr>
          <a:xfrm>
            <a:off x="1488381" y="4126039"/>
            <a:ext cx="3780202" cy="1077090"/>
          </a:xfrm>
          <a:prstGeom prst="rect">
            <a:avLst/>
          </a:prstGeom>
          <a:noFill/>
        </p:spPr>
        <p:txBody>
          <a:bodyPr wrap="none" rtlCol="0">
            <a:spAutoFit/>
          </a:bodyPr>
          <a:lstStyle/>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1.</a:t>
            </a:r>
            <a:r>
              <a:rPr lang="zh-CN" altLang="en-US" sz="2135" dirty="0">
                <a:solidFill>
                  <a:srgbClr val="FF0000"/>
                </a:solidFill>
                <a:latin typeface="微软雅黑" panose="020B0503020204020204" pitchFamily="34" charset="-122"/>
                <a:ea typeface="微软雅黑" panose="020B0503020204020204" pitchFamily="34" charset="-122"/>
              </a:rPr>
              <a:t>竞争对手信息调研不足 ？</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2.</a:t>
            </a:r>
            <a:r>
              <a:rPr lang="zh-CN" altLang="en-US" sz="2135" dirty="0">
                <a:solidFill>
                  <a:srgbClr val="FF0000"/>
                </a:solidFill>
                <a:latin typeface="微软雅黑" panose="020B0503020204020204" pitchFamily="34" charset="-122"/>
                <a:ea typeface="微软雅黑" panose="020B0503020204020204" pitchFamily="34" charset="-122"/>
              </a:rPr>
              <a:t>市场发展潜力定位不准确 ？</a:t>
            </a:r>
            <a:endParaRPr lang="en-US" altLang="zh-CN" sz="2135" dirty="0">
              <a:solidFill>
                <a:srgbClr val="FF0000"/>
              </a:solidFill>
              <a:latin typeface="微软雅黑" panose="020B0503020204020204" pitchFamily="34" charset="-122"/>
              <a:ea typeface="微软雅黑" panose="020B0503020204020204" pitchFamily="34" charset="-122"/>
            </a:endParaRPr>
          </a:p>
        </p:txBody>
      </p:sp>
      <p:sp>
        <p:nvSpPr>
          <p:cNvPr id="5" name="文本框 43"/>
          <p:cNvSpPr txBox="1"/>
          <p:nvPr>
            <p:custDataLst>
              <p:tags r:id="rId1"/>
            </p:custDataLst>
          </p:nvPr>
        </p:nvSpPr>
        <p:spPr>
          <a:xfrm>
            <a:off x="677102" y="2480921"/>
            <a:ext cx="10703560" cy="1606594"/>
          </a:xfrm>
          <a:prstGeom prst="rect">
            <a:avLst/>
          </a:prstGeom>
          <a:noFill/>
        </p:spPr>
        <p:txBody>
          <a:bodyPr wrap="square" rtlCol="0">
            <a:spAutoFit/>
          </a:bodyPr>
          <a:lstStyle/>
          <a:p>
            <a:pPr marL="591185" indent="-351155">
              <a:lnSpc>
                <a:spcPct val="110000"/>
              </a:lnSpc>
              <a:spcBef>
                <a:spcPct val="40000"/>
              </a:spcBef>
              <a:buFont typeface="Wingdings" panose="05000000000000000000" pitchFamily="2" charset="2"/>
              <a:buChar char="Ø"/>
            </a:pP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风险识别：分析创业过程中可能出现的风险的种类和风险产生的原因。</a:t>
            </a:r>
            <a:endPar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marL="591185" indent="-351155">
              <a:lnSpc>
                <a:spcPct val="110000"/>
              </a:lnSpc>
              <a:spcBef>
                <a:spcPct val="40000"/>
              </a:spcBef>
              <a:buFont typeface="Wingdings" panose="05000000000000000000" pitchFamily="2" charset="2"/>
              <a:buChar char="Ø"/>
            </a:pP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风险分析：分析各类风险出现的可能性和出现后造成的影响有多大。</a:t>
            </a:r>
            <a:endPar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marL="591185" indent="-351155">
              <a:lnSpc>
                <a:spcPct val="110000"/>
              </a:lnSpc>
              <a:spcBef>
                <a:spcPct val="40000"/>
              </a:spcBef>
              <a:buFont typeface="Wingdings" panose="05000000000000000000" pitchFamily="2" charset="2"/>
              <a:buChar char="Ø"/>
            </a:pP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风险应对：制定防范分类风险的措施和风险出现后的应对措施</a:t>
            </a:r>
            <a:endPar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pSp>
        <p:nvGrpSpPr>
          <p:cNvPr id="6" name="组合 5"/>
          <p:cNvGrpSpPr/>
          <p:nvPr/>
        </p:nvGrpSpPr>
        <p:grpSpPr>
          <a:xfrm>
            <a:off x="223896" y="207817"/>
            <a:ext cx="5289840" cy="723901"/>
            <a:chOff x="-391195" y="-1"/>
            <a:chExt cx="5289840" cy="723901"/>
          </a:xfrm>
        </p:grpSpPr>
        <p:sp>
          <p:nvSpPr>
            <p:cNvPr id="7" name="任意多边形 6"/>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1195" y="-1"/>
              <a:ext cx="1417774" cy="723901"/>
              <a:chOff x="-391195" y="-1"/>
              <a:chExt cx="1697596" cy="866775"/>
            </a:xfrm>
          </p:grpSpPr>
          <p:sp>
            <p:nvSpPr>
              <p:cNvPr id="10" name="任意多边形 9"/>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计划书的</a:t>
              </a:r>
              <a:r>
                <a:rPr lang="zh-CN" altLang="en-US" b="1" dirty="0" smtClean="0">
                  <a:solidFill>
                    <a:srgbClr val="FF9409"/>
                  </a:solidFill>
                  <a:latin typeface="Century Gothic" panose="020B0502020202020204" pitchFamily="34" charset="0"/>
                  <a:ea typeface="+mj-ea"/>
                </a:rPr>
                <a:t>撰写逻辑（核心内容）</a:t>
              </a:r>
              <a:endParaRPr lang="zh-CN" altLang="en-US" b="1" dirty="0">
                <a:solidFill>
                  <a:srgbClr val="FF9409"/>
                </a:solidFill>
                <a:latin typeface="Century Gothic" panose="020B0502020202020204" pitchFamily="34" charset="0"/>
                <a:ea typeface="+mj-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34412" y="1575076"/>
            <a:ext cx="9958647" cy="37074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矩形 9"/>
          <p:cNvSpPr>
            <a:spLocks noChangeArrowheads="1"/>
          </p:cNvSpPr>
          <p:nvPr/>
        </p:nvSpPr>
        <p:spPr bwMode="auto">
          <a:xfrm>
            <a:off x="1056175" y="2576423"/>
            <a:ext cx="1145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FontTx/>
              <a:buChar char="•"/>
            </a:pP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七、运营状况   （目前项目阶段，战略战术计划，分几段计划）</a:t>
            </a:r>
            <a:endParaRPr lang="en-US" altLang="zh-CN"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4" name="TextBox 3"/>
          <p:cNvSpPr txBox="1"/>
          <p:nvPr/>
        </p:nvSpPr>
        <p:spPr>
          <a:xfrm>
            <a:off x="1641670" y="3260170"/>
            <a:ext cx="6989414" cy="1569469"/>
          </a:xfrm>
          <a:prstGeom prst="rect">
            <a:avLst/>
          </a:prstGeom>
          <a:noFill/>
        </p:spPr>
        <p:txBody>
          <a:bodyPr wrap="none" rtlCol="0">
            <a:spAutoFit/>
          </a:bodyPr>
          <a:lstStyle/>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1.</a:t>
            </a:r>
            <a:r>
              <a:rPr lang="zh-CN" altLang="en-US" sz="2135" dirty="0">
                <a:solidFill>
                  <a:srgbClr val="FF0000"/>
                </a:solidFill>
                <a:latin typeface="微软雅黑" panose="020B0503020204020204" pitchFamily="34" charset="-122"/>
                <a:ea typeface="微软雅黑" panose="020B0503020204020204" pitchFamily="34" charset="-122"/>
              </a:rPr>
              <a:t>目前阶段性成果，标志性工作体现？</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2.</a:t>
            </a:r>
            <a:r>
              <a:rPr lang="zh-CN" altLang="en-US" sz="2135" dirty="0">
                <a:solidFill>
                  <a:srgbClr val="FF0000"/>
                </a:solidFill>
                <a:latin typeface="微软雅黑" panose="020B0503020204020204" pitchFamily="34" charset="-122"/>
                <a:ea typeface="微软雅黑" panose="020B0503020204020204" pitchFamily="34" charset="-122"/>
              </a:rPr>
              <a:t>在计划书中体现不出清晰的战略战术？</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3.</a:t>
            </a:r>
            <a:r>
              <a:rPr lang="zh-CN" altLang="en-US" sz="2135" dirty="0">
                <a:solidFill>
                  <a:srgbClr val="FF0000"/>
                </a:solidFill>
                <a:latin typeface="微软雅黑" panose="020B0503020204020204" pitchFamily="34" charset="-122"/>
                <a:ea typeface="微软雅黑" panose="020B0503020204020204" pitchFamily="34" charset="-122"/>
              </a:rPr>
              <a:t>整体过于平淡，可划分出几个阶段，标明进度与成果？</a:t>
            </a:r>
            <a:endParaRPr lang="en-US" altLang="zh-CN" sz="2135" dirty="0">
              <a:solidFill>
                <a:srgbClr val="FF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3896" y="207817"/>
            <a:ext cx="5289840" cy="723901"/>
            <a:chOff x="-391195" y="-1"/>
            <a:chExt cx="5289840" cy="723901"/>
          </a:xfrm>
        </p:grpSpPr>
        <p:sp>
          <p:nvSpPr>
            <p:cNvPr id="6" name="任意多边形 5"/>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91195" y="-1"/>
              <a:ext cx="1417774" cy="723901"/>
              <a:chOff x="-391195" y="-1"/>
              <a:chExt cx="1697596" cy="866775"/>
            </a:xfrm>
          </p:grpSpPr>
          <p:sp>
            <p:nvSpPr>
              <p:cNvPr id="9" name="任意多边形 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计划书的</a:t>
              </a:r>
              <a:r>
                <a:rPr lang="zh-CN" altLang="en-US" b="1" dirty="0" smtClean="0">
                  <a:solidFill>
                    <a:srgbClr val="FF9409"/>
                  </a:solidFill>
                  <a:latin typeface="Century Gothic" panose="020B0502020202020204" pitchFamily="34" charset="0"/>
                  <a:ea typeface="+mj-ea"/>
                </a:rPr>
                <a:t>撰写逻辑（核心内容）</a:t>
              </a:r>
              <a:endParaRPr lang="zh-CN" altLang="en-US" b="1" dirty="0">
                <a:solidFill>
                  <a:srgbClr val="FF9409"/>
                </a:solidFill>
                <a:latin typeface="Century Gothic" panose="020B0502020202020204" pitchFamily="34" charset="0"/>
                <a:ea typeface="+mj-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290945" y="1014153"/>
            <a:ext cx="11296997" cy="41397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矩形 9"/>
          <p:cNvSpPr>
            <a:spLocks noChangeArrowheads="1"/>
          </p:cNvSpPr>
          <p:nvPr/>
        </p:nvSpPr>
        <p:spPr bwMode="auto">
          <a:xfrm>
            <a:off x="749599" y="1818879"/>
            <a:ext cx="1145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FontTx/>
              <a:buChar char="•"/>
            </a:pP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八、发展规划   （现在业绩与成果，未来</a:t>
            </a:r>
            <a:r>
              <a:rPr lang="en-US" altLang="zh-CN"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1-3</a:t>
            </a: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年发展计划，用数据和业绩说话）</a:t>
            </a:r>
            <a:endParaRPr lang="en-US" altLang="zh-CN"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4" name="TextBox 3"/>
          <p:cNvSpPr txBox="1"/>
          <p:nvPr/>
        </p:nvSpPr>
        <p:spPr>
          <a:xfrm>
            <a:off x="1673194" y="2649577"/>
            <a:ext cx="7343677" cy="1569469"/>
          </a:xfrm>
          <a:prstGeom prst="rect">
            <a:avLst/>
          </a:prstGeom>
          <a:noFill/>
        </p:spPr>
        <p:txBody>
          <a:bodyPr wrap="none" rtlCol="0">
            <a:spAutoFit/>
          </a:bodyPr>
          <a:lstStyle/>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1.</a:t>
            </a:r>
            <a:r>
              <a:rPr lang="zh-CN" altLang="en-US" sz="2135" dirty="0">
                <a:solidFill>
                  <a:srgbClr val="FF0000"/>
                </a:solidFill>
                <a:latin typeface="微软雅黑" panose="020B0503020204020204" pitchFamily="34" charset="-122"/>
                <a:ea typeface="微软雅黑" panose="020B0503020204020204" pitchFamily="34" charset="-122"/>
              </a:rPr>
              <a:t>发展计划不清晰 ，建议在产品系列化、迭代有相关计划？</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2.</a:t>
            </a:r>
            <a:r>
              <a:rPr lang="zh-CN" altLang="en-US" sz="2135" dirty="0">
                <a:solidFill>
                  <a:srgbClr val="FF0000"/>
                </a:solidFill>
                <a:latin typeface="微软雅黑" panose="020B0503020204020204" pitchFamily="34" charset="-122"/>
                <a:ea typeface="微软雅黑" panose="020B0503020204020204" pitchFamily="34" charset="-122"/>
              </a:rPr>
              <a:t>文字描述过多，用数据说话要好于前景展望？</a:t>
            </a:r>
            <a:endParaRPr lang="en-US" altLang="zh-CN" sz="2135"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135" dirty="0">
                <a:solidFill>
                  <a:srgbClr val="FF0000"/>
                </a:solidFill>
                <a:latin typeface="微软雅黑" panose="020B0503020204020204" pitchFamily="34" charset="-122"/>
                <a:ea typeface="微软雅黑" panose="020B0503020204020204" pitchFamily="34" charset="-122"/>
              </a:rPr>
              <a:t>3.</a:t>
            </a:r>
            <a:r>
              <a:rPr lang="zh-CN" altLang="en-US" sz="2135" dirty="0">
                <a:solidFill>
                  <a:srgbClr val="FF0000"/>
                </a:solidFill>
                <a:latin typeface="微软雅黑" panose="020B0503020204020204" pitchFamily="34" charset="-122"/>
                <a:ea typeface="微软雅黑" panose="020B0503020204020204" pitchFamily="34" charset="-122"/>
              </a:rPr>
              <a:t>将阶段性成果，融入到整体计划中去？</a:t>
            </a:r>
            <a:endParaRPr lang="en-US" altLang="zh-CN" sz="2135" dirty="0">
              <a:solidFill>
                <a:srgbClr val="FF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3896" y="207817"/>
            <a:ext cx="5289840" cy="723901"/>
            <a:chOff x="-391195" y="-1"/>
            <a:chExt cx="5289840" cy="723901"/>
          </a:xfrm>
        </p:grpSpPr>
        <p:sp>
          <p:nvSpPr>
            <p:cNvPr id="6" name="任意多边形 5"/>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91195" y="-1"/>
              <a:ext cx="1417774" cy="723901"/>
              <a:chOff x="-391195" y="-1"/>
              <a:chExt cx="1697596" cy="866775"/>
            </a:xfrm>
          </p:grpSpPr>
          <p:sp>
            <p:nvSpPr>
              <p:cNvPr id="9" name="任意多边形 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计划书的</a:t>
              </a:r>
              <a:r>
                <a:rPr lang="zh-CN" altLang="en-US" b="1" dirty="0" smtClean="0">
                  <a:solidFill>
                    <a:srgbClr val="FF9409"/>
                  </a:solidFill>
                  <a:latin typeface="Century Gothic" panose="020B0502020202020204" pitchFamily="34" charset="0"/>
                  <a:ea typeface="+mj-ea"/>
                </a:rPr>
                <a:t>撰写逻辑（核心内容）</a:t>
              </a:r>
              <a:endParaRPr lang="zh-CN" altLang="en-US" b="1" dirty="0">
                <a:solidFill>
                  <a:srgbClr val="FF9409"/>
                </a:solidFill>
                <a:latin typeface="Century Gothic" panose="020B0502020202020204" pitchFamily="34" charset="0"/>
                <a:ea typeface="+mj-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223896" y="1122218"/>
            <a:ext cx="10881908" cy="49171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2" name="矩形 9"/>
          <p:cNvSpPr>
            <a:spLocks noChangeArrowheads="1"/>
          </p:cNvSpPr>
          <p:nvPr/>
        </p:nvSpPr>
        <p:spPr bwMode="auto">
          <a:xfrm>
            <a:off x="402167" y="1253067"/>
            <a:ext cx="1145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FontTx/>
              <a:buChar char="•"/>
            </a:pPr>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九、财务预测   （历史财务数据，未来财务计划，市场发展中的财务说明）</a:t>
            </a:r>
            <a:endParaRPr lang="en-US" altLang="zh-CN"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4" name="TextBox 3"/>
          <p:cNvSpPr txBox="1"/>
          <p:nvPr/>
        </p:nvSpPr>
        <p:spPr>
          <a:xfrm>
            <a:off x="1103446" y="4469948"/>
            <a:ext cx="8531005" cy="1569469"/>
          </a:xfrm>
          <a:prstGeom prst="rect">
            <a:avLst/>
          </a:prstGeom>
          <a:noFill/>
        </p:spPr>
        <p:txBody>
          <a:bodyPr wrap="square" rtlCol="0">
            <a:spAutoFit/>
          </a:bodyPr>
          <a:lstStyle/>
          <a:p>
            <a:pPr>
              <a:lnSpc>
                <a:spcPct val="150000"/>
              </a:lnSpc>
            </a:pPr>
            <a:r>
              <a:rPr lang="en-US" altLang="zh-CN" sz="2135"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1.</a:t>
            </a:r>
            <a:r>
              <a:rPr lang="zh-CN" altLang="en-US" sz="2135"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财务分析中历史数据过少？</a:t>
            </a:r>
            <a:endParaRPr lang="en-US" altLang="zh-CN" sz="2135"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nSpc>
                <a:spcPct val="150000"/>
              </a:lnSpc>
            </a:pPr>
            <a:r>
              <a:rPr lang="en-US" altLang="zh-CN" sz="2135"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a:t>
            </a:r>
            <a:r>
              <a:rPr lang="zh-CN" altLang="en-US" sz="2135"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未来财务计划过于空洞？</a:t>
            </a:r>
            <a:endParaRPr lang="en-US" altLang="zh-CN" sz="2135"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nSpc>
                <a:spcPct val="150000"/>
              </a:lnSpc>
            </a:pPr>
            <a:r>
              <a:rPr lang="en-US" altLang="zh-CN" sz="2135"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3.</a:t>
            </a:r>
            <a:r>
              <a:rPr lang="zh-CN" altLang="en-US" sz="2135"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财务增长过于突兀，没有支撑？</a:t>
            </a:r>
            <a:endParaRPr lang="en-US" altLang="zh-CN" sz="2135"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5" name="文本框 43"/>
          <p:cNvSpPr txBox="1"/>
          <p:nvPr>
            <p:custDataLst>
              <p:tags r:id="rId1"/>
            </p:custDataLst>
          </p:nvPr>
        </p:nvSpPr>
        <p:spPr>
          <a:xfrm>
            <a:off x="527382" y="1892830"/>
            <a:ext cx="10206335" cy="2521331"/>
          </a:xfrm>
          <a:prstGeom prst="rect">
            <a:avLst/>
          </a:prstGeom>
          <a:noFill/>
        </p:spPr>
        <p:txBody>
          <a:bodyPr wrap="square" rtlCol="0">
            <a:spAutoFit/>
          </a:bodyPr>
          <a:lstStyle/>
          <a:p>
            <a:pPr marL="591185" indent="-351155">
              <a:lnSpc>
                <a:spcPct val="110000"/>
              </a:lnSpc>
              <a:spcBef>
                <a:spcPct val="4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经营业绩预测：预测你未来的销售量、销售额、利润、成本及费用支出、融资及投资方向和额度等。</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marL="591185" indent="-351155">
              <a:lnSpc>
                <a:spcPct val="110000"/>
              </a:lnSpc>
              <a:spcBef>
                <a:spcPct val="4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财务报表：在经营预测的基础上编制未来</a:t>
            </a:r>
            <a:r>
              <a:rPr lang="en-US" altLang="zh-CN"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3</a:t>
            </a: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到</a:t>
            </a:r>
            <a:r>
              <a:rPr lang="en-US" altLang="zh-CN"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5</a:t>
            </a: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年的利润分配表、资产负债表和现金流量表。</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marL="591185" indent="-351155">
              <a:lnSpc>
                <a:spcPct val="110000"/>
              </a:lnSpc>
              <a:spcBef>
                <a:spcPct val="40000"/>
              </a:spcBef>
              <a:buFont typeface="Wingdings" panose="05000000000000000000" pitchFamily="2" charset="2"/>
              <a:buChar char="Ø"/>
            </a:pPr>
            <a:r>
              <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对财务报表进行分析：给出关键财务指标数据，如销售利润率、资产负债率、投资回报率、盈亏平衡点等。</a:t>
            </a:r>
            <a:endParaRPr lang="zh-CN" altLang="en-US" sz="2135"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223896" y="207817"/>
            <a:ext cx="5289840" cy="723901"/>
            <a:chOff x="-391195" y="-1"/>
            <a:chExt cx="5289840" cy="723901"/>
          </a:xfrm>
        </p:grpSpPr>
        <p:sp>
          <p:nvSpPr>
            <p:cNvPr id="7" name="任意多边形 6"/>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grpSp>
          <p:nvGrpSpPr>
            <p:cNvPr id="8" name="组合 7"/>
            <p:cNvGrpSpPr/>
            <p:nvPr/>
          </p:nvGrpSpPr>
          <p:grpSpPr>
            <a:xfrm>
              <a:off x="-391195" y="-1"/>
              <a:ext cx="1417774" cy="723901"/>
              <a:chOff x="-391195" y="-1"/>
              <a:chExt cx="1697596" cy="866775"/>
            </a:xfrm>
          </p:grpSpPr>
          <p:sp>
            <p:nvSpPr>
              <p:cNvPr id="10" name="任意多边形 9"/>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11" name="任意多边形 10"/>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12" name="任意多边形 11"/>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13" name="任意多边形 12"/>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14" name="任意多边形 13"/>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15" name="任意多边形 14"/>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grpSp>
        <p:sp>
          <p:nvSpPr>
            <p:cNvPr id="9" name="文本框 8"/>
            <p:cNvSpPr txBox="1"/>
            <p:nvPr/>
          </p:nvSpPr>
          <p:spPr>
            <a:xfrm>
              <a:off x="1054238" y="49770"/>
              <a:ext cx="3675704" cy="369332"/>
            </a:xfrm>
            <a:prstGeom prst="rect">
              <a:avLst/>
            </a:prstGeom>
            <a:noFill/>
          </p:spPr>
          <p:txBody>
            <a:bodyPr wrap="square" rtlCol="0">
              <a:spAutoFit/>
            </a:bodyPr>
            <a:lstStyle/>
            <a:p>
              <a:r>
                <a:rPr lang="zh-CN" altLang="en-US" dirty="0" smtClean="0">
                  <a:ln w="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mj-ea"/>
                </a:rPr>
                <a:t>商业</a:t>
              </a:r>
              <a:r>
                <a:rPr lang="zh-CN" altLang="en-US" dirty="0">
                  <a:ln w="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mj-ea"/>
                </a:rPr>
                <a:t>计划书的</a:t>
              </a:r>
              <a:r>
                <a:rPr lang="zh-CN" altLang="en-US" dirty="0" smtClean="0">
                  <a:ln w="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mj-ea"/>
                </a:rPr>
                <a:t>撰写逻辑（核心内容）</a:t>
              </a:r>
              <a:endParaRPr lang="zh-CN" altLang="en-US" dirty="0">
                <a:ln w="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mj-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939080"/>
            <a:ext cx="12190495" cy="5629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 strike="noStrike" noProof="1"/>
          </a:p>
        </p:txBody>
      </p:sp>
      <p:sp>
        <p:nvSpPr>
          <p:cNvPr id="12"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13" name="文本框 12"/>
          <p:cNvSpPr txBox="1"/>
          <p:nvPr/>
        </p:nvSpPr>
        <p:spPr>
          <a:xfrm>
            <a:off x="586891" y="754970"/>
            <a:ext cx="2217420" cy="723265"/>
          </a:xfrm>
          <a:prstGeom prst="rect">
            <a:avLst/>
          </a:prstGeom>
          <a:noFill/>
        </p:spPr>
        <p:txBody>
          <a:bodyPr wrap="none" rtlCol="0">
            <a:spAutoFit/>
            <a:scene3d>
              <a:camera prst="orthographicFront"/>
              <a:lightRig rig="threePt" dir="t"/>
            </a:scene3d>
            <a:sp3d contourW="12700"/>
          </a:bodyPr>
          <a:lstStyle/>
          <a:p>
            <a:pPr algn="l">
              <a:lnSpc>
                <a:spcPct val="154000"/>
              </a:lnSpc>
            </a:pPr>
            <a:r>
              <a:rPr lang="zh-CN" altLang="en-US" sz="2665" b="1" noProof="1">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rPr>
              <a:t>一、大赛简介</a:t>
            </a:r>
            <a:endParaRPr lang="zh-CN" altLang="en-US" sz="2665" b="1" noProof="1">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endParaRPr>
          </a:p>
        </p:txBody>
      </p:sp>
      <p:grpSp>
        <p:nvGrpSpPr>
          <p:cNvPr id="6" name="组合 5"/>
          <p:cNvGrpSpPr/>
          <p:nvPr/>
        </p:nvGrpSpPr>
        <p:grpSpPr>
          <a:xfrm>
            <a:off x="255002" y="136721"/>
            <a:ext cx="5289840" cy="735331"/>
            <a:chOff x="-391195" y="-1"/>
            <a:chExt cx="5289840" cy="735331"/>
          </a:xfrm>
        </p:grpSpPr>
        <p:sp>
          <p:nvSpPr>
            <p:cNvPr id="10" name="任意多边形 9"/>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91195" y="-1"/>
              <a:ext cx="1417774" cy="723901"/>
              <a:chOff x="-391195" y="-1"/>
              <a:chExt cx="1697596" cy="866775"/>
            </a:xfrm>
          </p:grpSpPr>
          <p:sp>
            <p:nvSpPr>
              <p:cNvPr id="15" name="任意多边形 14"/>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785841" y="88999"/>
              <a:ext cx="4101380" cy="646331"/>
            </a:xfrm>
            <a:prstGeom prst="rect">
              <a:avLst/>
            </a:prstGeom>
            <a:noFill/>
          </p:spPr>
          <p:txBody>
            <a:bodyPr wrap="square" rtlCol="0">
              <a:spAutoFit/>
              <a:scene3d>
                <a:camera prst="orthographicFront"/>
                <a:lightRig rig="threePt" dir="t"/>
              </a:scene3d>
              <a:sp3d contourW="12700"/>
            </a:bodyPr>
            <a:lstStyle/>
            <a:p>
              <a:pPr algn="ct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a:t>
              </a:r>
              <a:r>
                <a:rPr lang="zh-CN" altLang="en-US" b="1" dirty="0">
                  <a:solidFill>
                    <a:srgbClr val="FF9409"/>
                  </a:solidFill>
                  <a:latin typeface="Century Gothic" panose="020B0502020202020204" pitchFamily="34" charset="0"/>
                  <a:ea typeface="+mj-ea"/>
                </a:rPr>
                <a:t>大学生创业计划竞赛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grpSp>
      <p:sp>
        <p:nvSpPr>
          <p:cNvPr id="22" name="矩形 21"/>
          <p:cNvSpPr/>
          <p:nvPr/>
        </p:nvSpPr>
        <p:spPr>
          <a:xfrm>
            <a:off x="780705" y="2052075"/>
            <a:ext cx="10139932" cy="3046988"/>
          </a:xfrm>
          <a:prstGeom prst="rect">
            <a:avLst/>
          </a:prstGeom>
        </p:spPr>
        <p:txBody>
          <a:bodyPr wrap="square">
            <a:spAutoFit/>
          </a:bodyPr>
          <a:lstStyle/>
          <a:p>
            <a:pPr algn="just">
              <a:lnSpc>
                <a:spcPct val="200000"/>
              </a:lnSpc>
              <a:spcBef>
                <a:spcPts val="30"/>
              </a:spcBef>
              <a:spcAft>
                <a:spcPts val="25"/>
              </a:spcAft>
            </a:pPr>
            <a:r>
              <a:rPr kumimoji="1" lang="zh-CN" altLang="en-US" sz="1600" b="1" dirty="0">
                <a:latin typeface="微软雅黑" panose="020B0503020204020204" pitchFamily="34" charset="-122"/>
                <a:ea typeface="微软雅黑" panose="020B0503020204020204" pitchFamily="34" charset="-122"/>
                <a:cs typeface="+mn-ea"/>
                <a:sym typeface="+mn-lt"/>
              </a:rPr>
              <a:t>       创青春是“创青春”全国大学生创业大赛的简称，是“挑战杯”中国大学生创业计划竞赛的改革提升。</a:t>
            </a:r>
            <a:r>
              <a:rPr kumimoji="1" lang="zh-CN" altLang="en-US" sz="1600" dirty="0">
                <a:latin typeface="微软雅黑" panose="020B0503020204020204" pitchFamily="34" charset="-122"/>
                <a:ea typeface="微软雅黑" panose="020B0503020204020204" pitchFamily="34" charset="-122"/>
                <a:cs typeface="+mn-ea"/>
                <a:sym typeface="+mn-lt"/>
              </a:rPr>
              <a:t>在原有“挑战杯”中国大学生创业计划竞赛的基础上，</a:t>
            </a:r>
            <a:r>
              <a:rPr lang="zh-CN" altLang="en-US" sz="1600" noProof="1">
                <a:latin typeface="微软雅黑" panose="020B0503020204020204" pitchFamily="34" charset="-122"/>
                <a:ea typeface="微软雅黑" panose="020B0503020204020204" pitchFamily="34" charset="-122"/>
                <a:cs typeface="+mn-ea"/>
                <a:sym typeface="Arial" panose="020B0604020202020204" pitchFamily="34" charset="0"/>
              </a:rPr>
              <a:t>自2014年起共同组织开展“创青春”全国大学生创业大赛，每两年举办一次。迄今为止“创青春”已举办了三届，分别由华中科技大学（2014）、电子科技大学（2016）、浙江大学（2018）承办，2020年将举办第四届创青春大赛。</a:t>
            </a:r>
            <a:endParaRPr lang="en-US" altLang="zh-CN" sz="1600" noProof="1">
              <a:latin typeface="微软雅黑" panose="020B0503020204020204" pitchFamily="34" charset="-122"/>
              <a:ea typeface="微软雅黑" panose="020B0503020204020204" pitchFamily="34" charset="-122"/>
              <a:cs typeface="+mn-ea"/>
              <a:sym typeface="Arial" panose="020B0604020202020204" pitchFamily="34" charset="0"/>
            </a:endParaRPr>
          </a:p>
          <a:p>
            <a:pPr algn="just">
              <a:lnSpc>
                <a:spcPct val="200000"/>
              </a:lnSpc>
              <a:spcBef>
                <a:spcPts val="30"/>
              </a:spcBef>
              <a:spcAft>
                <a:spcPts val="25"/>
              </a:spcAft>
            </a:pPr>
            <a:r>
              <a:rPr lang="en-US" altLang="zh-CN" sz="1600" b="1" noProof="1">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1600" b="1" noProof="1">
                <a:latin typeface="微软雅黑" panose="020B0503020204020204" pitchFamily="34" charset="-122"/>
                <a:ea typeface="微软雅黑" panose="020B0503020204020204" pitchFamily="34" charset="-122"/>
                <a:cs typeface="+mn-ea"/>
                <a:sym typeface="Arial" panose="020B0604020202020204" pitchFamily="34" charset="0"/>
              </a:rPr>
              <a:t>在2018大赛组委会正式发布通知中，首次将“创青春”全国大学生创业大赛归列为中国青年创新创业大赛大学生组</a:t>
            </a:r>
            <a:r>
              <a:rPr lang="zh-CN" altLang="en-US" sz="1600" b="1" noProof="1" smtClean="0">
                <a:latin typeface="微软雅黑" panose="020B0503020204020204" pitchFamily="34" charset="-122"/>
                <a:ea typeface="微软雅黑" panose="020B0503020204020204" pitchFamily="34" charset="-122"/>
                <a:cs typeface="+mn-ea"/>
                <a:sym typeface="Arial" panose="020B0604020202020204" pitchFamily="34" charset="0"/>
              </a:rPr>
              <a:t>。</a:t>
            </a:r>
            <a:r>
              <a:rPr lang="en-US" altLang="zh-CN" sz="1600" b="1" noProof="1" smtClean="0">
                <a:latin typeface="微软雅黑" panose="020B0503020204020204" pitchFamily="34" charset="-122"/>
                <a:ea typeface="微软雅黑" panose="020B0503020204020204" pitchFamily="34" charset="-122"/>
                <a:cs typeface="+mn-ea"/>
                <a:sym typeface="Arial" panose="020B0604020202020204" pitchFamily="34" charset="0"/>
              </a:rPr>
              <a:t>2020</a:t>
            </a:r>
            <a:r>
              <a:rPr lang="zh-CN" altLang="en-US" sz="1600" b="1" noProof="1" smtClean="0">
                <a:latin typeface="微软雅黑" panose="020B0503020204020204" pitchFamily="34" charset="-122"/>
                <a:ea typeface="微软雅黑" panose="020B0503020204020204" pitchFamily="34" charset="-122"/>
                <a:cs typeface="+mn-ea"/>
                <a:sym typeface="Arial" panose="020B0604020202020204" pitchFamily="34" charset="0"/>
              </a:rPr>
              <a:t>年创青春赛制改革重新改回</a:t>
            </a:r>
            <a:r>
              <a:rPr kumimoji="1" lang="zh-CN" altLang="en-US" sz="1600" b="1" dirty="0">
                <a:solidFill>
                  <a:srgbClr val="FF0000"/>
                </a:solidFill>
                <a:latin typeface="微软雅黑" panose="020B0503020204020204" pitchFamily="34" charset="-122"/>
                <a:ea typeface="微软雅黑" panose="020B0503020204020204" pitchFamily="34" charset="-122"/>
                <a:cs typeface="+mn-ea"/>
                <a:sym typeface="+mn-lt"/>
              </a:rPr>
              <a:t>“挑战杯”中国大学生创业计划</a:t>
            </a:r>
            <a:r>
              <a:rPr kumimoji="1" lang="zh-CN" altLang="en-US" sz="1600" b="1" dirty="0" smtClean="0">
                <a:solidFill>
                  <a:srgbClr val="FF0000"/>
                </a:solidFill>
                <a:latin typeface="微软雅黑" panose="020B0503020204020204" pitchFamily="34" charset="-122"/>
                <a:ea typeface="微软雅黑" panose="020B0503020204020204" pitchFamily="34" charset="-122"/>
                <a:cs typeface="+mn-ea"/>
                <a:sym typeface="+mn-lt"/>
              </a:rPr>
              <a:t>竞赛</a:t>
            </a:r>
            <a:r>
              <a:rPr kumimoji="1" lang="zh-CN" altLang="en-US" sz="1600" b="1" dirty="0" smtClean="0">
                <a:latin typeface="微软雅黑" panose="020B0503020204020204" pitchFamily="34" charset="-122"/>
                <a:ea typeface="微软雅黑" panose="020B0503020204020204" pitchFamily="34" charset="-122"/>
                <a:cs typeface="+mn-ea"/>
                <a:sym typeface="+mn-lt"/>
              </a:rPr>
              <a:t>。</a:t>
            </a:r>
            <a:endParaRPr kumimoji="1" lang="zh-CN" altLang="en-US" sz="1600" b="1"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223896" y="1388225"/>
            <a:ext cx="11455486" cy="423117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矩形 9"/>
          <p:cNvSpPr>
            <a:spLocks noChangeArrowheads="1"/>
          </p:cNvSpPr>
          <p:nvPr/>
        </p:nvSpPr>
        <p:spPr bwMode="auto">
          <a:xfrm>
            <a:off x="368300" y="1710267"/>
            <a:ext cx="1145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FontTx/>
              <a:buChar char="•"/>
            </a:pP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rPr>
              <a:t>十、融资计划   （需要融资多少钱，出让多少股份，出让形式，钱用到哪里）</a:t>
            </a:r>
            <a:endPar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4" name="TextBox 3"/>
          <p:cNvSpPr txBox="1"/>
          <p:nvPr/>
        </p:nvSpPr>
        <p:spPr>
          <a:xfrm>
            <a:off x="1502211" y="2493974"/>
            <a:ext cx="5522044" cy="2308324"/>
          </a:xfrm>
          <a:prstGeom prst="rect">
            <a:avLst/>
          </a:prstGeom>
          <a:noFill/>
        </p:spPr>
        <p:txBody>
          <a:bodyPr wrap="square" rtlCol="0">
            <a:spAutoFit/>
          </a:bodyPr>
          <a:lstStyle/>
          <a:p>
            <a:pPr>
              <a:lnSpc>
                <a:spcPct val="150000"/>
              </a:lnSpc>
            </a:pPr>
            <a:r>
              <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1.</a:t>
            </a: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融资位不请？</a:t>
            </a:r>
            <a:endPar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nSpc>
                <a:spcPct val="150000"/>
              </a:lnSpc>
            </a:pPr>
            <a:r>
              <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a:t>
            </a: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融资准备不足？</a:t>
            </a:r>
            <a:endPar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nSpc>
                <a:spcPct val="150000"/>
              </a:lnSpc>
            </a:pPr>
            <a:r>
              <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3.</a:t>
            </a: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出让股份形式，没有考虑？</a:t>
            </a:r>
            <a:endPar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nSpc>
                <a:spcPct val="150000"/>
              </a:lnSpc>
            </a:pPr>
            <a:r>
              <a:rPr lang="en-US" altLang="zh-CN"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4.</a:t>
            </a:r>
            <a:r>
              <a:rPr lang="zh-CN" altLang="en-US" sz="24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融来的钱如何用的计划</a:t>
            </a:r>
            <a:r>
              <a:rPr lang="zh-CN" altLang="en-US" sz="2400" b="1"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不足？</a:t>
            </a:r>
            <a:endParaRPr lang="en-US" altLang="zh-CN" sz="2135" dirty="0">
              <a:solidFill>
                <a:srgbClr val="FF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3896" y="207817"/>
            <a:ext cx="5289840" cy="723901"/>
            <a:chOff x="-391195" y="-1"/>
            <a:chExt cx="5289840" cy="723901"/>
          </a:xfrm>
        </p:grpSpPr>
        <p:sp>
          <p:nvSpPr>
            <p:cNvPr id="6" name="任意多边形 5"/>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91195" y="-1"/>
              <a:ext cx="1417774" cy="723901"/>
              <a:chOff x="-391195" y="-1"/>
              <a:chExt cx="1697596" cy="866775"/>
            </a:xfrm>
          </p:grpSpPr>
          <p:sp>
            <p:nvSpPr>
              <p:cNvPr id="9" name="任意多边形 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计划书的</a:t>
              </a:r>
              <a:r>
                <a:rPr lang="zh-CN" altLang="en-US" b="1" dirty="0" smtClean="0">
                  <a:solidFill>
                    <a:srgbClr val="FF9409"/>
                  </a:solidFill>
                  <a:latin typeface="Century Gothic" panose="020B0502020202020204" pitchFamily="34" charset="0"/>
                  <a:ea typeface="+mj-ea"/>
                </a:rPr>
                <a:t>撰写逻辑（核心内容）</a:t>
              </a:r>
              <a:endParaRPr lang="zh-CN" altLang="en-US" b="1" dirty="0">
                <a:solidFill>
                  <a:srgbClr val="FF9409"/>
                </a:solidFill>
                <a:latin typeface="Century Gothic" panose="020B0502020202020204" pitchFamily="34" charset="0"/>
                <a:ea typeface="+mj-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90204" y="1221971"/>
            <a:ext cx="10440785" cy="433924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 name="TextBox 2"/>
          <p:cNvSpPr txBox="1"/>
          <p:nvPr/>
        </p:nvSpPr>
        <p:spPr>
          <a:xfrm>
            <a:off x="1487487" y="1604798"/>
            <a:ext cx="9076524" cy="1200329"/>
          </a:xfrm>
          <a:prstGeom prst="rect">
            <a:avLst/>
          </a:prstGeom>
          <a:noFill/>
        </p:spPr>
        <p:txBody>
          <a:bodyPr wrap="none" rtlCol="0">
            <a:spAutoFit/>
          </a:bodyPr>
          <a:lstStyle/>
          <a:p>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误区一：参加创业大赛就是制作创业计划书。</a:t>
            </a:r>
            <a:endParaRPr lang="en-US" altLang="zh-CN"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现在的大赛已经从比拼</a:t>
            </a:r>
            <a:r>
              <a:rPr lang="zh-CN" altLang="en-US" sz="2400" b="1" dirty="0">
                <a:solidFill>
                  <a:srgbClr val="0070C0"/>
                </a:solidFill>
                <a:latin typeface="微软雅黑" panose="020B0503020204020204" pitchFamily="34" charset="-122"/>
                <a:ea typeface="微软雅黑" panose="020B0503020204020204" pitchFamily="34" charset="-122"/>
              </a:rPr>
              <a:t>创业计划书</a:t>
            </a:r>
            <a:r>
              <a:rPr lang="zh-CN" altLang="en-US" sz="2400" b="1" dirty="0">
                <a:solidFill>
                  <a:srgbClr val="FF0000"/>
                </a:solidFill>
                <a:latin typeface="微软雅黑" panose="020B0503020204020204" pitchFamily="34" charset="-122"/>
                <a:ea typeface="微软雅黑" panose="020B0503020204020204" pitchFamily="34" charset="-122"/>
              </a:rPr>
              <a:t>，到了比拼</a:t>
            </a:r>
            <a:r>
              <a:rPr lang="zh-CN" altLang="en-US" sz="2400" b="1" dirty="0">
                <a:solidFill>
                  <a:srgbClr val="0070C0"/>
                </a:solidFill>
                <a:latin typeface="微软雅黑" panose="020B0503020204020204" pitchFamily="34" charset="-122"/>
                <a:ea typeface="微软雅黑" panose="020B0503020204020204" pitchFamily="34" charset="-122"/>
              </a:rPr>
              <a:t>创业行动</a:t>
            </a:r>
            <a:r>
              <a:rPr lang="zh-CN" altLang="en-US" sz="2400" b="1" dirty="0">
                <a:solidFill>
                  <a:srgbClr val="FF0000"/>
                </a:solidFill>
                <a:latin typeface="微软雅黑" panose="020B0503020204020204" pitchFamily="34" charset="-122"/>
                <a:ea typeface="微软雅黑" panose="020B0503020204020204" pitchFamily="34" charset="-122"/>
              </a:rPr>
              <a:t>的时代！</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1482639" y="3621022"/>
            <a:ext cx="8460971" cy="1200329"/>
          </a:xfrm>
          <a:prstGeom prst="rect">
            <a:avLst/>
          </a:prstGeom>
          <a:noFill/>
        </p:spPr>
        <p:txBody>
          <a:bodyPr wrap="none" rtlCol="0">
            <a:spAutoFit/>
          </a:bodyPr>
          <a:lstStyle/>
          <a:p>
            <a:r>
              <a:rPr lang="zh-CN" altLang="en-US"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误区二：参赛项目按创业计划书模板撰写。</a:t>
            </a:r>
            <a:endParaRPr lang="en-US" altLang="zh-CN" sz="2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各赛事原则上，不限定创业计划书格式，尤其展示方式等！</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3896" y="207817"/>
            <a:ext cx="5289840" cy="723901"/>
            <a:chOff x="-391195" y="-1"/>
            <a:chExt cx="5289840" cy="723901"/>
          </a:xfrm>
        </p:grpSpPr>
        <p:sp>
          <p:nvSpPr>
            <p:cNvPr id="6" name="任意多边形 5"/>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91195" y="-1"/>
              <a:ext cx="1417774" cy="723901"/>
              <a:chOff x="-391195" y="-1"/>
              <a:chExt cx="1697596" cy="866775"/>
            </a:xfrm>
          </p:grpSpPr>
          <p:sp>
            <p:nvSpPr>
              <p:cNvPr id="9" name="任意多边形 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商业</a:t>
              </a:r>
              <a:r>
                <a:rPr lang="zh-CN" altLang="en-US" b="1" dirty="0">
                  <a:solidFill>
                    <a:srgbClr val="FF9409"/>
                  </a:solidFill>
                  <a:latin typeface="Century Gothic" panose="020B0502020202020204" pitchFamily="34" charset="0"/>
                  <a:ea typeface="+mj-ea"/>
                </a:rPr>
                <a:t>计划</a:t>
              </a:r>
              <a:r>
                <a:rPr lang="zh-CN" altLang="en-US" b="1" dirty="0" smtClean="0">
                  <a:solidFill>
                    <a:srgbClr val="FF9409"/>
                  </a:solidFill>
                  <a:latin typeface="Century Gothic" panose="020B0502020202020204" pitchFamily="34" charset="0"/>
                  <a:ea typeface="+mj-ea"/>
                </a:rPr>
                <a:t>书的误区</a:t>
              </a:r>
              <a:endParaRPr lang="zh-CN" altLang="en-US" b="1" dirty="0">
                <a:solidFill>
                  <a:srgbClr val="FF9409"/>
                </a:solidFill>
                <a:latin typeface="Century Gothic" panose="020B0502020202020204" pitchFamily="34" charset="0"/>
                <a:ea typeface="+mj-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48066" y="1040574"/>
            <a:ext cx="10633046" cy="503602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任意多边形 5"/>
          <p:cNvSpPr/>
          <p:nvPr/>
        </p:nvSpPr>
        <p:spPr>
          <a:xfrm>
            <a:off x="481070" y="207820"/>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223896" y="207817"/>
            <a:ext cx="1417774" cy="723901"/>
            <a:chOff x="-391195" y="-1"/>
            <a:chExt cx="1697596" cy="866775"/>
          </a:xfrm>
        </p:grpSpPr>
        <p:sp>
          <p:nvSpPr>
            <p:cNvPr id="9" name="任意多边形 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669329" y="257588"/>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网评十大得分项</a:t>
            </a:r>
            <a:endParaRPr lang="zh-CN" altLang="en-US" b="1" dirty="0">
              <a:solidFill>
                <a:srgbClr val="FF9409"/>
              </a:solidFill>
              <a:latin typeface="Century Gothic" panose="020B0502020202020204" pitchFamily="34" charset="0"/>
              <a:ea typeface="+mj-ea"/>
            </a:endParaRPr>
          </a:p>
        </p:txBody>
      </p:sp>
      <p:sp>
        <p:nvSpPr>
          <p:cNvPr id="15" name="object 5"/>
          <p:cNvSpPr txBox="1"/>
          <p:nvPr/>
        </p:nvSpPr>
        <p:spPr>
          <a:xfrm>
            <a:off x="649315" y="1273331"/>
            <a:ext cx="10505441" cy="4437112"/>
          </a:xfrm>
          <a:prstGeom prst="rect">
            <a:avLst/>
          </a:prstGeom>
        </p:spPr>
        <p:txBody>
          <a:bodyPr vert="horz" wrap="square" lIns="0" tIns="0" rIns="0" bIns="0" rtlCol="0">
            <a:spAutoFit/>
          </a:bodyPr>
          <a:lstStyle/>
          <a:p>
            <a:pPr marL="0" marR="0">
              <a:lnSpc>
                <a:spcPts val="2645"/>
              </a:lnSpc>
              <a:spcBef>
                <a:spcPct val="0"/>
              </a:spcBef>
              <a:spcAft>
                <a:spcPct val="0"/>
              </a:spcAft>
            </a:pPr>
            <a:r>
              <a:rPr sz="1800" dirty="0" smtClean="0">
                <a:solidFill>
                  <a:srgbClr val="FF9409"/>
                </a:solidFill>
                <a:latin typeface="+mn-ea"/>
                <a:cs typeface="VMOHOQ+MicrosoftYaHei-Bold"/>
              </a:rPr>
              <a:t>1</a:t>
            </a:r>
            <a:r>
              <a:rPr lang="zh-CN" altLang="en-US" sz="1800" dirty="0" smtClean="0">
                <a:solidFill>
                  <a:srgbClr val="FF9409"/>
                </a:solidFill>
                <a:latin typeface="+mn-ea"/>
                <a:cs typeface="VMOHOQ+MicrosoftYaHei-Bold"/>
              </a:rPr>
              <a:t>、</a:t>
            </a:r>
            <a:r>
              <a:rPr sz="2000" dirty="0" err="1" smtClean="0">
                <a:solidFill>
                  <a:srgbClr val="FF9409"/>
                </a:solidFill>
                <a:latin typeface="+mn-ea"/>
                <a:cs typeface="VMOHOQ+MicrosoftYaHei-Bold"/>
              </a:rPr>
              <a:t>项目名字一定要有特点</a:t>
            </a:r>
            <a:r>
              <a:rPr sz="2000" dirty="0" err="1">
                <a:solidFill>
                  <a:srgbClr val="FF9409"/>
                </a:solidFill>
                <a:latin typeface="+mn-ea"/>
                <a:cs typeface="VMOHOQ+MicrosoftYaHei-Bold"/>
              </a:rPr>
              <a:t>，反映项目内涵</a:t>
            </a:r>
            <a:r>
              <a:rPr sz="2000" dirty="0" err="1" smtClean="0">
                <a:solidFill>
                  <a:srgbClr val="FF9409"/>
                </a:solidFill>
                <a:latin typeface="+mn-ea"/>
                <a:cs typeface="VMOHOQ+MicrosoftYaHei-Bold"/>
              </a:rPr>
              <a:t>；计划书</a:t>
            </a:r>
            <a:r>
              <a:rPr sz="2000" dirty="0" err="1">
                <a:solidFill>
                  <a:srgbClr val="FF9409"/>
                </a:solidFill>
                <a:latin typeface="+mn-ea"/>
                <a:cs typeface="VMOHOQ+MicrosoftYaHei-Bold"/>
              </a:rPr>
              <a:t>、PPT首页主题清晰，给予深刻印象</a:t>
            </a:r>
            <a:r>
              <a:rPr sz="2000" dirty="0">
                <a:solidFill>
                  <a:srgbClr val="FF9409"/>
                </a:solidFill>
                <a:latin typeface="+mn-ea"/>
                <a:cs typeface="VMOHOQ+MicrosoftYaHei-Bold"/>
              </a:rPr>
              <a:t>。</a:t>
            </a:r>
            <a:endParaRPr sz="2000" dirty="0">
              <a:solidFill>
                <a:srgbClr val="FF9409"/>
              </a:solidFill>
              <a:latin typeface="+mn-ea"/>
              <a:cs typeface="VMOHOQ+MicrosoftYaHei-Bold"/>
            </a:endParaRPr>
          </a:p>
          <a:p>
            <a:pPr marL="0" marR="0">
              <a:lnSpc>
                <a:spcPts val="2645"/>
              </a:lnSpc>
              <a:spcBef>
                <a:spcPts val="955"/>
              </a:spcBef>
              <a:spcAft>
                <a:spcPct val="0"/>
              </a:spcAft>
            </a:pPr>
            <a:r>
              <a:rPr sz="2000" dirty="0" smtClean="0">
                <a:solidFill>
                  <a:srgbClr val="FF9409"/>
                </a:solidFill>
                <a:latin typeface="+mn-ea"/>
                <a:cs typeface="VMOHOQ+MicrosoftYaHei-Bold"/>
              </a:rPr>
              <a:t>2</a:t>
            </a:r>
            <a:r>
              <a:rPr lang="zh-CN" altLang="en-US" sz="2000" dirty="0" smtClean="0">
                <a:solidFill>
                  <a:srgbClr val="FF9409"/>
                </a:solidFill>
                <a:latin typeface="+mn-ea"/>
                <a:cs typeface="VMOHOQ+MicrosoftYaHei-Bold"/>
              </a:rPr>
              <a:t>、</a:t>
            </a:r>
            <a:r>
              <a:rPr sz="2000" dirty="0" err="1" smtClean="0">
                <a:solidFill>
                  <a:srgbClr val="FF9409"/>
                </a:solidFill>
                <a:latin typeface="+mn-ea"/>
                <a:cs typeface="VMOHOQ+MicrosoftYaHei-Bold"/>
              </a:rPr>
              <a:t>整个项目计划书逻辑清晰</a:t>
            </a:r>
            <a:r>
              <a:rPr sz="2000" dirty="0" err="1">
                <a:solidFill>
                  <a:srgbClr val="FF9409"/>
                </a:solidFill>
                <a:latin typeface="+mn-ea"/>
                <a:cs typeface="VMOHOQ+MicrosoftYaHei-Bold"/>
              </a:rPr>
              <a:t>，数据详实</a:t>
            </a:r>
            <a:r>
              <a:rPr sz="2000" dirty="0">
                <a:solidFill>
                  <a:srgbClr val="FF9409"/>
                </a:solidFill>
                <a:latin typeface="+mn-ea"/>
                <a:cs typeface="VMOHOQ+MicrosoftYaHei-Bold"/>
              </a:rPr>
              <a:t>。</a:t>
            </a:r>
            <a:endParaRPr sz="2000" dirty="0">
              <a:solidFill>
                <a:srgbClr val="FF9409"/>
              </a:solidFill>
              <a:latin typeface="+mn-ea"/>
              <a:cs typeface="VMOHOQ+MicrosoftYaHei-Bold"/>
            </a:endParaRPr>
          </a:p>
          <a:p>
            <a:pPr marL="0" marR="0">
              <a:lnSpc>
                <a:spcPts val="2645"/>
              </a:lnSpc>
              <a:spcBef>
                <a:spcPts val="955"/>
              </a:spcBef>
              <a:spcAft>
                <a:spcPct val="0"/>
              </a:spcAft>
            </a:pPr>
            <a:r>
              <a:rPr sz="2000" dirty="0" smtClean="0">
                <a:solidFill>
                  <a:srgbClr val="FF9409"/>
                </a:solidFill>
                <a:latin typeface="+mn-ea"/>
                <a:cs typeface="VMOHOQ+MicrosoftYaHei-Bold"/>
              </a:rPr>
              <a:t>3</a:t>
            </a:r>
            <a:r>
              <a:rPr lang="zh-CN" altLang="en-US" sz="2000" dirty="0" smtClean="0">
                <a:solidFill>
                  <a:srgbClr val="FF9409"/>
                </a:solidFill>
                <a:latin typeface="+mn-ea"/>
                <a:cs typeface="VMOHOQ+MicrosoftYaHei-Bold"/>
              </a:rPr>
              <a:t>、</a:t>
            </a:r>
            <a:r>
              <a:rPr sz="2000" dirty="0" err="1" smtClean="0">
                <a:solidFill>
                  <a:srgbClr val="FF9409"/>
                </a:solidFill>
                <a:latin typeface="+mn-ea"/>
                <a:cs typeface="VMOHOQ+MicrosoftYaHei-Bold"/>
              </a:rPr>
              <a:t>结合专业创业</a:t>
            </a:r>
            <a:r>
              <a:rPr sz="2000" dirty="0" err="1">
                <a:solidFill>
                  <a:srgbClr val="FF9409"/>
                </a:solidFill>
                <a:latin typeface="+mn-ea"/>
                <a:cs typeface="VMOHOQ+MicrosoftYaHei-Bold"/>
              </a:rPr>
              <a:t>，是科研成果转化，</a:t>
            </a:r>
            <a:r>
              <a:rPr sz="2000" dirty="0" err="1" smtClean="0">
                <a:solidFill>
                  <a:srgbClr val="FF9409"/>
                </a:solidFill>
                <a:latin typeface="+mn-ea"/>
                <a:cs typeface="VMOHOQ+MicrosoftYaHei-Bold"/>
              </a:rPr>
              <a:t>有知识产权</a:t>
            </a:r>
            <a:r>
              <a:rPr sz="2000" dirty="0" err="1">
                <a:solidFill>
                  <a:srgbClr val="FF9409"/>
                </a:solidFill>
                <a:latin typeface="+mn-ea"/>
                <a:cs typeface="VMOHOQ+MicrosoftYaHei-Bold"/>
              </a:rPr>
              <a:t>，体现地域经济特色</a:t>
            </a:r>
            <a:r>
              <a:rPr sz="2000" dirty="0" smtClean="0">
                <a:solidFill>
                  <a:srgbClr val="FF9409"/>
                </a:solidFill>
                <a:latin typeface="+mn-ea"/>
                <a:cs typeface="VMOHOQ+MicrosoftYaHei-Bold"/>
              </a:rPr>
              <a:t>。</a:t>
            </a:r>
            <a:endParaRPr lang="en-US" sz="2000" dirty="0" smtClean="0">
              <a:solidFill>
                <a:srgbClr val="FF9409"/>
              </a:solidFill>
              <a:latin typeface="+mn-ea"/>
              <a:cs typeface="VMOHOQ+MicrosoftYaHei-Bold"/>
            </a:endParaRPr>
          </a:p>
          <a:p>
            <a:pPr>
              <a:lnSpc>
                <a:spcPts val="2645"/>
              </a:lnSpc>
              <a:spcBef>
                <a:spcPct val="0"/>
              </a:spcBef>
              <a:spcAft>
                <a:spcPct val="0"/>
              </a:spcAft>
            </a:pPr>
            <a:r>
              <a:rPr lang="en-US" altLang="zh-CN" sz="2000" dirty="0" smtClean="0">
                <a:solidFill>
                  <a:srgbClr val="FF9409"/>
                </a:solidFill>
                <a:latin typeface="+mn-ea"/>
                <a:cs typeface="VMOHOQ+MicrosoftYaHei-Bold"/>
              </a:rPr>
              <a:t>4</a:t>
            </a:r>
            <a:r>
              <a:rPr lang="zh-CN" altLang="en-US" sz="2000" dirty="0" smtClean="0">
                <a:solidFill>
                  <a:srgbClr val="FF9409"/>
                </a:solidFill>
                <a:latin typeface="+mn-ea"/>
                <a:cs typeface="VMOHOQ+MicrosoftYaHei-Bold"/>
              </a:rPr>
              <a:t>、产品</a:t>
            </a:r>
            <a:r>
              <a:rPr lang="zh-CN" altLang="en-US" sz="2000" dirty="0">
                <a:solidFill>
                  <a:srgbClr val="FF9409"/>
                </a:solidFill>
                <a:latin typeface="+mn-ea"/>
                <a:cs typeface="VMOHOQ+MicrosoftYaHei-Bold"/>
              </a:rPr>
              <a:t>创新性较强，附加值高，带动就业。</a:t>
            </a:r>
            <a:endParaRPr lang="zh-CN" altLang="en-US" sz="2000" dirty="0">
              <a:solidFill>
                <a:srgbClr val="FF9409"/>
              </a:solidFill>
              <a:latin typeface="+mn-ea"/>
              <a:cs typeface="VMOHOQ+MicrosoftYaHei-Bold"/>
            </a:endParaRPr>
          </a:p>
          <a:p>
            <a:pPr>
              <a:lnSpc>
                <a:spcPts val="2645"/>
              </a:lnSpc>
              <a:spcBef>
                <a:spcPts val="955"/>
              </a:spcBef>
              <a:spcAft>
                <a:spcPct val="0"/>
              </a:spcAft>
            </a:pPr>
            <a:r>
              <a:rPr lang="en-US" altLang="zh-CN" sz="2000" dirty="0" smtClean="0">
                <a:solidFill>
                  <a:srgbClr val="FF9409"/>
                </a:solidFill>
                <a:latin typeface="+mn-ea"/>
                <a:cs typeface="VMOHOQ+MicrosoftYaHei-Bold"/>
              </a:rPr>
              <a:t>5</a:t>
            </a:r>
            <a:r>
              <a:rPr lang="zh-CN" altLang="en-US" sz="2000" dirty="0" smtClean="0">
                <a:solidFill>
                  <a:srgbClr val="FF9409"/>
                </a:solidFill>
                <a:latin typeface="+mn-ea"/>
                <a:cs typeface="VMOHOQ+MicrosoftYaHei-Bold"/>
              </a:rPr>
              <a:t>、项目</a:t>
            </a:r>
            <a:r>
              <a:rPr lang="zh-CN" altLang="en-US" sz="2000" dirty="0">
                <a:solidFill>
                  <a:srgbClr val="FF9409"/>
                </a:solidFill>
                <a:latin typeface="+mn-ea"/>
                <a:cs typeface="VMOHOQ+MicrosoftYaHei-Bold"/>
              </a:rPr>
              <a:t>产品与竞争对手相比有明显优势</a:t>
            </a:r>
            <a:r>
              <a:rPr lang="zh-CN" altLang="en-US" sz="2000" dirty="0" smtClean="0">
                <a:solidFill>
                  <a:srgbClr val="FF9409"/>
                </a:solidFill>
                <a:latin typeface="+mn-ea"/>
                <a:cs typeface="VMOHOQ+MicrosoftYaHei-Bold"/>
              </a:rPr>
              <a:t>，已经</a:t>
            </a:r>
            <a:r>
              <a:rPr lang="zh-CN" altLang="en-US" sz="2000" dirty="0">
                <a:solidFill>
                  <a:srgbClr val="FF9409"/>
                </a:solidFill>
                <a:latin typeface="+mn-ea"/>
                <a:cs typeface="VMOHOQ+MicrosoftYaHei-Bold"/>
              </a:rPr>
              <a:t>实现盈利，有一定市场占有率。</a:t>
            </a:r>
            <a:endParaRPr lang="zh-CN" altLang="en-US" sz="2000" dirty="0">
              <a:solidFill>
                <a:srgbClr val="FF9409"/>
              </a:solidFill>
              <a:latin typeface="+mn-ea"/>
              <a:cs typeface="VMOHOQ+MicrosoftYaHei-Bold"/>
            </a:endParaRPr>
          </a:p>
          <a:p>
            <a:pPr>
              <a:lnSpc>
                <a:spcPts val="2645"/>
              </a:lnSpc>
              <a:spcBef>
                <a:spcPct val="0"/>
              </a:spcBef>
              <a:spcAft>
                <a:spcPct val="0"/>
              </a:spcAft>
            </a:pPr>
            <a:r>
              <a:rPr lang="en-US" altLang="zh-CN" dirty="0" smtClean="0">
                <a:solidFill>
                  <a:srgbClr val="FF9409"/>
                </a:solidFill>
                <a:latin typeface="+mn-ea"/>
                <a:cs typeface="VMOHOQ+MicrosoftYaHei-Bold"/>
              </a:rPr>
              <a:t>6</a:t>
            </a:r>
            <a:r>
              <a:rPr lang="zh-CN" altLang="en-US" dirty="0" smtClean="0">
                <a:solidFill>
                  <a:srgbClr val="FF9409"/>
                </a:solidFill>
                <a:latin typeface="+mn-ea"/>
                <a:cs typeface="VMOHOQ+MicrosoftYaHei-Bold"/>
              </a:rPr>
              <a:t>、</a:t>
            </a:r>
            <a:r>
              <a:rPr lang="zh-CN" altLang="en-US" sz="2000" dirty="0" smtClean="0">
                <a:solidFill>
                  <a:srgbClr val="FF9409"/>
                </a:solidFill>
                <a:latin typeface="+mn-ea"/>
                <a:cs typeface="VMOHOQ+MicrosoftYaHei-Bold"/>
              </a:rPr>
              <a:t>项目</a:t>
            </a:r>
            <a:r>
              <a:rPr lang="zh-CN" altLang="en-US" sz="2000" dirty="0">
                <a:solidFill>
                  <a:srgbClr val="FF9409"/>
                </a:solidFill>
                <a:latin typeface="+mn-ea"/>
                <a:cs typeface="VMOHOQ+MicrosoftYaHei-Bold"/>
              </a:rPr>
              <a:t>产品或服务有明显功能、性能与</a:t>
            </a:r>
            <a:r>
              <a:rPr lang="zh-CN" altLang="en-US" sz="2000" dirty="0" smtClean="0">
                <a:solidFill>
                  <a:srgbClr val="FF9409"/>
                </a:solidFill>
                <a:latin typeface="+mn-ea"/>
                <a:cs typeface="VMOHOQ+MicrosoftYaHei-Bold"/>
              </a:rPr>
              <a:t>市场优势</a:t>
            </a:r>
            <a:r>
              <a:rPr lang="zh-CN" altLang="en-US" sz="2000" dirty="0">
                <a:solidFill>
                  <a:srgbClr val="FF9409"/>
                </a:solidFill>
                <a:latin typeface="+mn-ea"/>
                <a:cs typeface="VMOHOQ+MicrosoftYaHei-Bold"/>
              </a:rPr>
              <a:t>，并有较好成长</a:t>
            </a:r>
            <a:r>
              <a:rPr lang="zh-CN" altLang="en-US" sz="2000" dirty="0" smtClean="0">
                <a:solidFill>
                  <a:srgbClr val="FF9409"/>
                </a:solidFill>
                <a:latin typeface="+mn-ea"/>
                <a:cs typeface="VMOHOQ+MicrosoftYaHei-Bold"/>
              </a:rPr>
              <a:t>预期</a:t>
            </a:r>
            <a:endParaRPr lang="en-US" altLang="zh-CN" sz="2000" dirty="0" smtClean="0">
              <a:solidFill>
                <a:srgbClr val="FF9409"/>
              </a:solidFill>
              <a:latin typeface="+mn-ea"/>
              <a:cs typeface="VMOHOQ+MicrosoftYaHei-Bold"/>
            </a:endParaRPr>
          </a:p>
          <a:p>
            <a:pPr>
              <a:lnSpc>
                <a:spcPts val="2645"/>
              </a:lnSpc>
              <a:spcBef>
                <a:spcPct val="0"/>
              </a:spcBef>
              <a:spcAft>
                <a:spcPct val="0"/>
              </a:spcAft>
            </a:pPr>
            <a:r>
              <a:rPr lang="en-US" altLang="zh-CN" sz="2000" dirty="0" smtClean="0">
                <a:solidFill>
                  <a:srgbClr val="FF9409"/>
                </a:solidFill>
                <a:latin typeface="+mn-ea"/>
                <a:cs typeface="VMOHOQ+MicrosoftYaHei-Bold"/>
              </a:rPr>
              <a:t>7</a:t>
            </a:r>
            <a:r>
              <a:rPr lang="zh-CN" altLang="en-US" sz="2000" dirty="0" smtClean="0">
                <a:solidFill>
                  <a:srgbClr val="FF9409"/>
                </a:solidFill>
                <a:latin typeface="+mn-ea"/>
                <a:cs typeface="VMOHOQ+MicrosoftYaHei-Bold"/>
              </a:rPr>
              <a:t>、项目</a:t>
            </a:r>
            <a:r>
              <a:rPr lang="zh-CN" altLang="en-US" sz="2000" dirty="0">
                <a:solidFill>
                  <a:srgbClr val="FF9409"/>
                </a:solidFill>
                <a:latin typeface="+mn-ea"/>
                <a:cs typeface="VMOHOQ+MicrosoftYaHei-Bold"/>
              </a:rPr>
              <a:t>团队教育背景与创业项目关联项强</a:t>
            </a:r>
            <a:r>
              <a:rPr lang="zh-CN" altLang="en-US" sz="2000" dirty="0" smtClean="0">
                <a:solidFill>
                  <a:srgbClr val="FF9409"/>
                </a:solidFill>
                <a:latin typeface="+mn-ea"/>
                <a:cs typeface="VMOHOQ+MicrosoftYaHei-Bold"/>
              </a:rPr>
              <a:t>；项目</a:t>
            </a:r>
            <a:r>
              <a:rPr lang="zh-CN" altLang="en-US" sz="2000" dirty="0">
                <a:solidFill>
                  <a:srgbClr val="FF9409"/>
                </a:solidFill>
                <a:latin typeface="+mn-ea"/>
                <a:cs typeface="VMOHOQ+MicrosoftYaHei-Bold"/>
              </a:rPr>
              <a:t>指导团队有良好资质、专业背景，如院士、</a:t>
            </a:r>
            <a:endParaRPr lang="zh-CN" altLang="en-US" sz="2000" dirty="0">
              <a:solidFill>
                <a:srgbClr val="FF9409"/>
              </a:solidFill>
              <a:latin typeface="+mn-ea"/>
              <a:cs typeface="VMOHOQ+MicrosoftYaHei-Bold"/>
            </a:endParaRPr>
          </a:p>
          <a:p>
            <a:pPr>
              <a:lnSpc>
                <a:spcPts val="2645"/>
              </a:lnSpc>
              <a:spcBef>
                <a:spcPts val="955"/>
              </a:spcBef>
              <a:spcAft>
                <a:spcPct val="0"/>
              </a:spcAft>
            </a:pPr>
            <a:r>
              <a:rPr lang="zh-CN" altLang="en-US" sz="2000" dirty="0">
                <a:solidFill>
                  <a:srgbClr val="FF9409"/>
                </a:solidFill>
                <a:latin typeface="+mn-ea"/>
                <a:cs typeface="VMOHOQ+MicrosoftYaHei-Bold"/>
              </a:rPr>
              <a:t>重点实验室负责人、科研成果拥有人等。</a:t>
            </a:r>
            <a:endParaRPr lang="zh-CN" altLang="en-US" sz="2000" dirty="0">
              <a:solidFill>
                <a:srgbClr val="FF9409"/>
              </a:solidFill>
              <a:latin typeface="+mn-ea"/>
              <a:cs typeface="VMOHOQ+MicrosoftYaHei-Bold"/>
            </a:endParaRPr>
          </a:p>
          <a:p>
            <a:pPr>
              <a:lnSpc>
                <a:spcPts val="2645"/>
              </a:lnSpc>
              <a:spcBef>
                <a:spcPts val="955"/>
              </a:spcBef>
              <a:spcAft>
                <a:spcPct val="0"/>
              </a:spcAft>
            </a:pPr>
            <a:r>
              <a:rPr lang="en-US" altLang="zh-CN" sz="2000" dirty="0" smtClean="0">
                <a:solidFill>
                  <a:srgbClr val="FF9409"/>
                </a:solidFill>
                <a:latin typeface="+mn-ea"/>
                <a:cs typeface="VMOHOQ+MicrosoftYaHei-Bold"/>
              </a:rPr>
              <a:t>8</a:t>
            </a:r>
            <a:r>
              <a:rPr lang="zh-CN" altLang="en-US" sz="2000" dirty="0" smtClean="0">
                <a:solidFill>
                  <a:srgbClr val="FF9409"/>
                </a:solidFill>
                <a:latin typeface="+mn-ea"/>
                <a:cs typeface="VMOHOQ+MicrosoftYaHei-Bold"/>
              </a:rPr>
              <a:t>、项目</a:t>
            </a:r>
            <a:r>
              <a:rPr lang="zh-CN" altLang="en-US" sz="2000" dirty="0">
                <a:solidFill>
                  <a:srgbClr val="FF9409"/>
                </a:solidFill>
                <a:latin typeface="+mn-ea"/>
                <a:cs typeface="VMOHOQ+MicrosoftYaHei-Bold"/>
              </a:rPr>
              <a:t>已经获得投资。</a:t>
            </a:r>
            <a:endParaRPr lang="zh-CN" altLang="en-US" sz="2000" dirty="0">
              <a:solidFill>
                <a:srgbClr val="FF9409"/>
              </a:solidFill>
              <a:latin typeface="+mn-ea"/>
              <a:cs typeface="VMOHOQ+MicrosoftYaHei-Bold"/>
            </a:endParaRPr>
          </a:p>
          <a:p>
            <a:pPr>
              <a:lnSpc>
                <a:spcPts val="2645"/>
              </a:lnSpc>
              <a:spcBef>
                <a:spcPct val="0"/>
              </a:spcBef>
              <a:spcAft>
                <a:spcPct val="0"/>
              </a:spcAft>
            </a:pPr>
            <a:r>
              <a:rPr lang="en-US" altLang="zh-CN" sz="2000" dirty="0" smtClean="0">
                <a:solidFill>
                  <a:srgbClr val="FF9409"/>
                </a:solidFill>
                <a:latin typeface="+mn-ea"/>
                <a:cs typeface="VMOHOQ+MicrosoftYaHei-Bold"/>
              </a:rPr>
              <a:t>9</a:t>
            </a:r>
            <a:r>
              <a:rPr lang="zh-CN" altLang="en-US" sz="2000" dirty="0" smtClean="0">
                <a:solidFill>
                  <a:srgbClr val="FF9409"/>
                </a:solidFill>
                <a:latin typeface="+mn-ea"/>
                <a:cs typeface="VMOHOQ+MicrosoftYaHei-Bold"/>
              </a:rPr>
              <a:t>、</a:t>
            </a:r>
            <a:r>
              <a:rPr lang="en-US" altLang="zh-CN" sz="2000" dirty="0" smtClean="0">
                <a:solidFill>
                  <a:srgbClr val="FF9409"/>
                </a:solidFill>
                <a:latin typeface="+mn-ea"/>
                <a:cs typeface="VMOHOQ+MicrosoftYaHei-Bold"/>
              </a:rPr>
              <a:t>PPT</a:t>
            </a:r>
            <a:r>
              <a:rPr lang="zh-CN" altLang="en-US" sz="2000" dirty="0">
                <a:solidFill>
                  <a:srgbClr val="FF9409"/>
                </a:solidFill>
                <a:latin typeface="+mn-ea"/>
                <a:cs typeface="VMOHOQ+MicrosoftYaHei-Bold"/>
              </a:rPr>
              <a:t>制作一定要专业、美观、用心。</a:t>
            </a:r>
            <a:endParaRPr lang="zh-CN" altLang="en-US" sz="2000" dirty="0">
              <a:solidFill>
                <a:srgbClr val="FF9409"/>
              </a:solidFill>
              <a:latin typeface="+mn-ea"/>
              <a:cs typeface="VMOHOQ+MicrosoftYaHei-Bold"/>
            </a:endParaRPr>
          </a:p>
          <a:p>
            <a:pPr>
              <a:lnSpc>
                <a:spcPts val="2645"/>
              </a:lnSpc>
              <a:spcBef>
                <a:spcPts val="955"/>
              </a:spcBef>
              <a:spcAft>
                <a:spcPct val="0"/>
              </a:spcAft>
            </a:pPr>
            <a:r>
              <a:rPr lang="en-US" altLang="zh-CN" sz="2000" dirty="0" smtClean="0">
                <a:solidFill>
                  <a:srgbClr val="FF9409"/>
                </a:solidFill>
                <a:latin typeface="+mn-ea"/>
                <a:cs typeface="VMOHOQ+MicrosoftYaHei-Bold"/>
              </a:rPr>
              <a:t>10</a:t>
            </a:r>
            <a:r>
              <a:rPr lang="zh-CN" altLang="en-US" sz="2000" dirty="0" smtClean="0">
                <a:solidFill>
                  <a:srgbClr val="FF9409"/>
                </a:solidFill>
                <a:latin typeface="+mn-ea"/>
                <a:cs typeface="VMOHOQ+MicrosoftYaHei-Bold"/>
              </a:rPr>
              <a:t>、深入</a:t>
            </a:r>
            <a:r>
              <a:rPr lang="zh-CN" altLang="en-US" sz="2000" dirty="0">
                <a:solidFill>
                  <a:srgbClr val="FF9409"/>
                </a:solidFill>
                <a:latin typeface="+mn-ea"/>
                <a:cs typeface="VMOHOQ+MicrosoftYaHei-Bold"/>
              </a:rPr>
              <a:t>了解所参加组别的评审规则，认真</a:t>
            </a:r>
            <a:r>
              <a:rPr lang="zh-CN" altLang="en-US" sz="2000" dirty="0" smtClean="0">
                <a:solidFill>
                  <a:srgbClr val="FF9409"/>
                </a:solidFill>
                <a:latin typeface="+mn-ea"/>
                <a:cs typeface="VMOHOQ+MicrosoftYaHei-Bold"/>
              </a:rPr>
              <a:t>对应</a:t>
            </a:r>
            <a:r>
              <a:rPr lang="zh-CN" altLang="en-US" sz="2000" dirty="0">
                <a:solidFill>
                  <a:srgbClr val="FF9409"/>
                </a:solidFill>
                <a:latin typeface="+mn-ea"/>
                <a:cs typeface="VMOHOQ+MicrosoftYaHei-Bold"/>
              </a:rPr>
              <a:t>评审要求，仅可能做好做全项目资料的准备</a:t>
            </a:r>
            <a:endParaRPr sz="2000" dirty="0">
              <a:solidFill>
                <a:srgbClr val="FF9409"/>
              </a:solidFill>
              <a:latin typeface="+mn-ea"/>
              <a:cs typeface="VMOHOQ+MicrosoftYaHei-Bold"/>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23896" y="207817"/>
            <a:ext cx="5289840" cy="723901"/>
            <a:chOff x="-391195" y="-1"/>
            <a:chExt cx="5289840" cy="723901"/>
          </a:xfrm>
        </p:grpSpPr>
        <p:sp>
          <p:nvSpPr>
            <p:cNvPr id="6" name="任意多边形 5"/>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91195" y="-1"/>
              <a:ext cx="1417774" cy="723901"/>
              <a:chOff x="-391195" y="-1"/>
              <a:chExt cx="1697596" cy="866775"/>
            </a:xfrm>
          </p:grpSpPr>
          <p:sp>
            <p:nvSpPr>
              <p:cNvPr id="9" name="任意多边形 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54238" y="49770"/>
              <a:ext cx="36757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rgbClr val="FF9409"/>
                  </a:solidFill>
                  <a:latin typeface="Century Gothic" panose="020B0502020202020204" pitchFamily="34" charset="0"/>
                  <a:ea typeface="+mj-ea"/>
                </a:rPr>
                <a:t>网评十大丢分项</a:t>
              </a:r>
              <a:endParaRPr lang="zh-CN" altLang="en-US" b="1" dirty="0">
                <a:solidFill>
                  <a:srgbClr val="FF9409"/>
                </a:solidFill>
                <a:latin typeface="Century Gothic" panose="020B0502020202020204" pitchFamily="34" charset="0"/>
                <a:ea typeface="+mj-ea"/>
              </a:endParaRPr>
            </a:p>
          </p:txBody>
        </p:sp>
      </p:grpSp>
      <p:sp>
        <p:nvSpPr>
          <p:cNvPr id="15" name="圆角矩形 14"/>
          <p:cNvSpPr/>
          <p:nvPr/>
        </p:nvSpPr>
        <p:spPr>
          <a:xfrm>
            <a:off x="348066" y="1040574"/>
            <a:ext cx="10633046" cy="503602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object 5"/>
          <p:cNvSpPr txBox="1"/>
          <p:nvPr/>
        </p:nvSpPr>
        <p:spPr>
          <a:xfrm>
            <a:off x="807788" y="1057280"/>
            <a:ext cx="10505441" cy="5019323"/>
          </a:xfrm>
          <a:prstGeom prst="rect">
            <a:avLst/>
          </a:prstGeom>
        </p:spPr>
        <p:txBody>
          <a:bodyPr vert="horz" wrap="square" lIns="0" tIns="0" rIns="0" bIns="0" rtlCol="0">
            <a:spAutoFit/>
          </a:bodyPr>
          <a:lstStyle/>
          <a:p>
            <a:pPr>
              <a:lnSpc>
                <a:spcPct val="150000"/>
              </a:lnSpc>
              <a:spcBef>
                <a:spcPct val="0"/>
              </a:spcBef>
              <a:spcAft>
                <a:spcPct val="0"/>
              </a:spcAft>
            </a:pPr>
            <a:r>
              <a:rPr dirty="0" smtClean="0">
                <a:solidFill>
                  <a:srgbClr val="FF9409"/>
                </a:solidFill>
                <a:latin typeface="+mn-ea"/>
                <a:cs typeface="VMOHOQ+MicrosoftYaHei-Bold"/>
              </a:rPr>
              <a:t>1</a:t>
            </a:r>
            <a:r>
              <a:rPr lang="zh-CN" altLang="en-US" dirty="0" smtClean="0">
                <a:solidFill>
                  <a:srgbClr val="FF9409"/>
                </a:solidFill>
                <a:latin typeface="+mn-ea"/>
                <a:cs typeface="VMOHOQ+MicrosoftYaHei-Bold"/>
              </a:rPr>
              <a:t>、用</a:t>
            </a:r>
            <a:r>
              <a:rPr lang="zh-CN" altLang="en-US" dirty="0">
                <a:solidFill>
                  <a:srgbClr val="FF9409"/>
                </a:solidFill>
                <a:latin typeface="+mn-ea"/>
                <a:cs typeface="VMOHOQ+MicrosoftYaHei-Bold"/>
              </a:rPr>
              <a:t>公司名字，而不是项目的名字。尽量不要以公司的名字来定义项目</a:t>
            </a:r>
            <a:r>
              <a:rPr lang="zh-CN" altLang="en-US" dirty="0" smtClean="0">
                <a:solidFill>
                  <a:srgbClr val="FF9409"/>
                </a:solidFill>
                <a:latin typeface="+mn-ea"/>
                <a:cs typeface="VMOHOQ+MicrosoftYaHei-Bold"/>
              </a:rPr>
              <a:t>。</a:t>
            </a:r>
            <a:endParaRPr dirty="0">
              <a:solidFill>
                <a:srgbClr val="FF9409"/>
              </a:solidFill>
              <a:latin typeface="+mn-ea"/>
              <a:cs typeface="VMOHOQ+MicrosoftYaHei-Bold"/>
            </a:endParaRPr>
          </a:p>
          <a:p>
            <a:pPr>
              <a:lnSpc>
                <a:spcPct val="150000"/>
              </a:lnSpc>
              <a:spcBef>
                <a:spcPct val="0"/>
              </a:spcBef>
              <a:spcAft>
                <a:spcPct val="0"/>
              </a:spcAft>
            </a:pPr>
            <a:r>
              <a:rPr dirty="0" smtClean="0">
                <a:solidFill>
                  <a:srgbClr val="FF9409"/>
                </a:solidFill>
                <a:latin typeface="+mn-ea"/>
                <a:cs typeface="VMOHOQ+MicrosoftYaHei-Bold"/>
              </a:rPr>
              <a:t>2</a:t>
            </a:r>
            <a:r>
              <a:rPr lang="zh-CN" altLang="en-US" dirty="0" smtClean="0">
                <a:solidFill>
                  <a:srgbClr val="FF9409"/>
                </a:solidFill>
                <a:latin typeface="+mn-ea"/>
                <a:cs typeface="VMOHOQ+MicrosoftYaHei-Bold"/>
              </a:rPr>
              <a:t>、计划</a:t>
            </a:r>
            <a:r>
              <a:rPr lang="zh-CN" altLang="en-US" dirty="0">
                <a:solidFill>
                  <a:srgbClr val="FF9409"/>
                </a:solidFill>
                <a:latin typeface="+mn-ea"/>
                <a:cs typeface="VMOHOQ+MicrosoftYaHei-Bold"/>
              </a:rPr>
              <a:t>书中行业、市场分析与项目相关性不强，前面分析过的问题，在后面产品中没有解决方案。</a:t>
            </a:r>
            <a:endParaRPr lang="zh-CN" altLang="en-US" dirty="0">
              <a:solidFill>
                <a:srgbClr val="FF9409"/>
              </a:solidFill>
              <a:latin typeface="+mn-ea"/>
              <a:cs typeface="VMOHOQ+MicrosoftYaHei-Bold"/>
            </a:endParaRPr>
          </a:p>
          <a:p>
            <a:pPr>
              <a:lnSpc>
                <a:spcPct val="150000"/>
              </a:lnSpc>
              <a:spcBef>
                <a:spcPts val="865"/>
              </a:spcBef>
              <a:spcAft>
                <a:spcPct val="0"/>
              </a:spcAft>
            </a:pPr>
            <a:r>
              <a:rPr dirty="0" smtClean="0">
                <a:solidFill>
                  <a:srgbClr val="FF9409"/>
                </a:solidFill>
                <a:latin typeface="+mn-ea"/>
                <a:cs typeface="VMOHOQ+MicrosoftYaHei-Bold"/>
              </a:rPr>
              <a:t>3</a:t>
            </a:r>
            <a:r>
              <a:rPr lang="zh-CN" altLang="en-US" dirty="0" smtClean="0">
                <a:solidFill>
                  <a:srgbClr val="FF9409"/>
                </a:solidFill>
                <a:latin typeface="+mn-ea"/>
                <a:cs typeface="VMOHOQ+MicrosoftYaHei-Bold"/>
              </a:rPr>
              <a:t>、计划</a:t>
            </a:r>
            <a:r>
              <a:rPr lang="zh-CN" altLang="en-US" dirty="0">
                <a:solidFill>
                  <a:srgbClr val="FF9409"/>
                </a:solidFill>
                <a:latin typeface="+mn-ea"/>
                <a:cs typeface="VMOHOQ+MicrosoftYaHei-Bold"/>
              </a:rPr>
              <a:t>书前后逻辑混乱，语言表述不流畅。</a:t>
            </a:r>
            <a:endParaRPr lang="zh-CN" altLang="en-US" dirty="0">
              <a:solidFill>
                <a:srgbClr val="FF9409"/>
              </a:solidFill>
              <a:latin typeface="+mn-ea"/>
              <a:cs typeface="VMOHOQ+MicrosoftYaHei-Bold"/>
            </a:endParaRPr>
          </a:p>
          <a:p>
            <a:pPr>
              <a:lnSpc>
                <a:spcPct val="150000"/>
              </a:lnSpc>
              <a:spcBef>
                <a:spcPts val="815"/>
              </a:spcBef>
              <a:spcAft>
                <a:spcPct val="0"/>
              </a:spcAft>
            </a:pPr>
            <a:r>
              <a:rPr lang="en-US" altLang="zh-CN" dirty="0" smtClean="0">
                <a:solidFill>
                  <a:srgbClr val="FF9409"/>
                </a:solidFill>
                <a:latin typeface="+mn-ea"/>
                <a:cs typeface="VMOHOQ+MicrosoftYaHei-Bold"/>
              </a:rPr>
              <a:t>4</a:t>
            </a:r>
            <a:r>
              <a:rPr lang="zh-CN" altLang="en-US" dirty="0" smtClean="0">
                <a:solidFill>
                  <a:srgbClr val="FF9409"/>
                </a:solidFill>
                <a:latin typeface="+mn-ea"/>
                <a:cs typeface="VMOHOQ+MicrosoftYaHei-Bold"/>
              </a:rPr>
              <a:t>、</a:t>
            </a:r>
            <a:r>
              <a:rPr lang="en-US" altLang="zh-CN" dirty="0" smtClean="0">
                <a:solidFill>
                  <a:srgbClr val="FF9409"/>
                </a:solidFill>
                <a:latin typeface="+mn-ea"/>
                <a:cs typeface="VMOHOQ+MicrosoftYaHei-Bold"/>
              </a:rPr>
              <a:t>PPT</a:t>
            </a:r>
            <a:r>
              <a:rPr lang="zh-CN" altLang="en-US" dirty="0">
                <a:solidFill>
                  <a:srgbClr val="FF9409"/>
                </a:solidFill>
                <a:latin typeface="+mn-ea"/>
                <a:cs typeface="VMOHOQ+MicrosoftYaHei-Bold"/>
              </a:rPr>
              <a:t>制作粗糙，没有经过专门的美化，排版随意，甚至出现错字；动画过多。</a:t>
            </a:r>
            <a:endParaRPr lang="zh-CN" altLang="en-US" dirty="0">
              <a:solidFill>
                <a:srgbClr val="FF9409"/>
              </a:solidFill>
              <a:latin typeface="+mn-ea"/>
              <a:cs typeface="VMOHOQ+MicrosoftYaHei-Bold"/>
            </a:endParaRPr>
          </a:p>
          <a:p>
            <a:pPr>
              <a:lnSpc>
                <a:spcPct val="150000"/>
              </a:lnSpc>
              <a:spcBef>
                <a:spcPct val="0"/>
              </a:spcBef>
              <a:spcAft>
                <a:spcPct val="0"/>
              </a:spcAft>
            </a:pPr>
            <a:r>
              <a:rPr lang="en-US" altLang="zh-CN" dirty="0" smtClean="0">
                <a:solidFill>
                  <a:srgbClr val="FF9409"/>
                </a:solidFill>
                <a:latin typeface="+mn-ea"/>
                <a:cs typeface="VMOHOQ+MicrosoftYaHei-Bold"/>
              </a:rPr>
              <a:t>5</a:t>
            </a:r>
            <a:r>
              <a:rPr lang="zh-CN" altLang="en-US" dirty="0" smtClean="0">
                <a:solidFill>
                  <a:srgbClr val="FF9409"/>
                </a:solidFill>
                <a:latin typeface="+mn-ea"/>
                <a:cs typeface="VMOHOQ+MicrosoftYaHei-Bold"/>
              </a:rPr>
              <a:t>、在</a:t>
            </a:r>
            <a:r>
              <a:rPr lang="zh-CN" altLang="en-US" dirty="0">
                <a:solidFill>
                  <a:srgbClr val="FF9409"/>
                </a:solidFill>
                <a:latin typeface="+mn-ea"/>
                <a:cs typeface="VMOHOQ+MicrosoftYaHei-Bold"/>
              </a:rPr>
              <a:t>网评环节，项目</a:t>
            </a:r>
            <a:r>
              <a:rPr lang="en-US" altLang="zh-CN" dirty="0">
                <a:solidFill>
                  <a:srgbClr val="FF9409"/>
                </a:solidFill>
                <a:latin typeface="+mn-ea"/>
                <a:cs typeface="VMOHOQ+MicrosoftYaHei-Bold"/>
              </a:rPr>
              <a:t>PPT</a:t>
            </a:r>
            <a:r>
              <a:rPr lang="zh-CN" altLang="en-US" dirty="0">
                <a:solidFill>
                  <a:srgbClr val="FF9409"/>
                </a:solidFill>
                <a:latin typeface="+mn-ea"/>
                <a:cs typeface="VMOHOQ+MicrosoftYaHei-Bold"/>
              </a:rPr>
              <a:t>只有图片陈列，没有相关文字说明与交待，不利于评委充分了解项目内容。</a:t>
            </a:r>
            <a:endParaRPr lang="zh-CN" altLang="en-US" dirty="0">
              <a:solidFill>
                <a:srgbClr val="FF9409"/>
              </a:solidFill>
              <a:latin typeface="+mn-ea"/>
              <a:cs typeface="VMOHOQ+MicrosoftYaHei-Bold"/>
            </a:endParaRPr>
          </a:p>
          <a:p>
            <a:pPr>
              <a:lnSpc>
                <a:spcPct val="150000"/>
              </a:lnSpc>
              <a:spcBef>
                <a:spcPct val="0"/>
              </a:spcBef>
              <a:spcAft>
                <a:spcPct val="0"/>
              </a:spcAft>
            </a:pPr>
            <a:r>
              <a:rPr lang="en-US" altLang="zh-CN" dirty="0" smtClean="0">
                <a:solidFill>
                  <a:srgbClr val="FF9409"/>
                </a:solidFill>
                <a:latin typeface="+mn-ea"/>
                <a:cs typeface="VMOHOQ+MicrosoftYaHei-Bold"/>
              </a:rPr>
              <a:t>6</a:t>
            </a:r>
            <a:r>
              <a:rPr lang="zh-CN" altLang="en-US" dirty="0" smtClean="0">
                <a:solidFill>
                  <a:srgbClr val="FF9409"/>
                </a:solidFill>
                <a:latin typeface="+mn-ea"/>
                <a:cs typeface="VMOHOQ+MicrosoftYaHei-Bold"/>
              </a:rPr>
              <a:t>、</a:t>
            </a:r>
            <a:r>
              <a:rPr lang="en-US" altLang="zh-CN" dirty="0" smtClean="0">
                <a:solidFill>
                  <a:srgbClr val="FF9409"/>
                </a:solidFill>
                <a:latin typeface="+mn-ea"/>
                <a:cs typeface="VMOHOQ+MicrosoftYaHei-Bold"/>
              </a:rPr>
              <a:t>PPT</a:t>
            </a:r>
            <a:r>
              <a:rPr lang="zh-CN" altLang="en-US" dirty="0">
                <a:solidFill>
                  <a:srgbClr val="FF9409"/>
                </a:solidFill>
                <a:latin typeface="+mn-ea"/>
                <a:cs typeface="VMOHOQ+MicrosoftYaHei-Bold"/>
              </a:rPr>
              <a:t>内容过多，重点不突出。</a:t>
            </a:r>
            <a:endParaRPr lang="zh-CN" altLang="en-US" dirty="0">
              <a:solidFill>
                <a:srgbClr val="FF9409"/>
              </a:solidFill>
              <a:latin typeface="+mn-ea"/>
              <a:cs typeface="VMOHOQ+MicrosoftYaHei-Bold"/>
            </a:endParaRPr>
          </a:p>
          <a:p>
            <a:pPr>
              <a:lnSpc>
                <a:spcPct val="150000"/>
              </a:lnSpc>
              <a:spcBef>
                <a:spcPct val="0"/>
              </a:spcBef>
              <a:spcAft>
                <a:spcPct val="0"/>
              </a:spcAft>
            </a:pPr>
            <a:r>
              <a:rPr lang="en-US" altLang="zh-CN" dirty="0" smtClean="0">
                <a:solidFill>
                  <a:srgbClr val="FF9409"/>
                </a:solidFill>
                <a:latin typeface="+mn-ea"/>
                <a:cs typeface="VMOHOQ+MicrosoftYaHei-Bold"/>
              </a:rPr>
              <a:t>7</a:t>
            </a:r>
            <a:r>
              <a:rPr lang="zh-CN" altLang="en-US" dirty="0" smtClean="0">
                <a:solidFill>
                  <a:srgbClr val="FF9409"/>
                </a:solidFill>
                <a:latin typeface="+mn-ea"/>
                <a:cs typeface="VMOHOQ+MicrosoftYaHei-Bold"/>
              </a:rPr>
              <a:t>、站</a:t>
            </a:r>
            <a:r>
              <a:rPr lang="zh-CN" altLang="en-US" dirty="0">
                <a:solidFill>
                  <a:srgbClr val="FF9409"/>
                </a:solidFill>
                <a:latin typeface="+mn-ea"/>
                <a:cs typeface="VMOHOQ+MicrosoftYaHei-Bold"/>
              </a:rPr>
              <a:t>在自己的视角，而不是评委的视角准备项目资料。评委不能从计划书中全面了解项目内容。</a:t>
            </a:r>
            <a:endParaRPr lang="zh-CN" altLang="en-US" dirty="0">
              <a:solidFill>
                <a:srgbClr val="FF9409"/>
              </a:solidFill>
              <a:latin typeface="+mn-ea"/>
              <a:cs typeface="VMOHOQ+MicrosoftYaHei-Bold"/>
            </a:endParaRPr>
          </a:p>
          <a:p>
            <a:pPr>
              <a:lnSpc>
                <a:spcPct val="150000"/>
              </a:lnSpc>
              <a:spcBef>
                <a:spcPts val="815"/>
              </a:spcBef>
              <a:spcAft>
                <a:spcPct val="0"/>
              </a:spcAft>
            </a:pPr>
            <a:r>
              <a:rPr lang="en-US" altLang="zh-CN" dirty="0" smtClean="0">
                <a:solidFill>
                  <a:srgbClr val="FF9409"/>
                </a:solidFill>
                <a:latin typeface="+mn-ea"/>
                <a:cs typeface="VMOHOQ+MicrosoftYaHei-Bold"/>
              </a:rPr>
              <a:t>8</a:t>
            </a:r>
            <a:r>
              <a:rPr lang="zh-CN" altLang="en-US" dirty="0" smtClean="0">
                <a:solidFill>
                  <a:srgbClr val="FF9409"/>
                </a:solidFill>
                <a:latin typeface="+mn-ea"/>
                <a:cs typeface="VMOHOQ+MicrosoftYaHei-Bold"/>
              </a:rPr>
              <a:t>、资料</a:t>
            </a:r>
            <a:r>
              <a:rPr lang="zh-CN" altLang="en-US" dirty="0">
                <a:solidFill>
                  <a:srgbClr val="FF9409"/>
                </a:solidFill>
                <a:latin typeface="+mn-ea"/>
                <a:cs typeface="VMOHOQ+MicrosoftYaHei-Bold"/>
              </a:rPr>
              <a:t>提交后，没有进行检查，没有及时发小一些小的纰漏。</a:t>
            </a:r>
            <a:endParaRPr lang="zh-CN" altLang="en-US" dirty="0">
              <a:solidFill>
                <a:srgbClr val="FF9409"/>
              </a:solidFill>
              <a:latin typeface="+mn-ea"/>
              <a:cs typeface="VMOHOQ+MicrosoftYaHei-Bold"/>
            </a:endParaRPr>
          </a:p>
          <a:p>
            <a:pPr>
              <a:lnSpc>
                <a:spcPct val="150000"/>
              </a:lnSpc>
              <a:spcBef>
                <a:spcPct val="0"/>
              </a:spcBef>
              <a:spcAft>
                <a:spcPct val="0"/>
              </a:spcAft>
            </a:pPr>
            <a:r>
              <a:rPr lang="en-US" altLang="zh-CN" dirty="0" smtClean="0">
                <a:solidFill>
                  <a:srgbClr val="FF9409"/>
                </a:solidFill>
                <a:latin typeface="+mn-ea"/>
                <a:cs typeface="VMOHOQ+MicrosoftYaHei-Bold"/>
              </a:rPr>
              <a:t>9</a:t>
            </a:r>
            <a:r>
              <a:rPr lang="zh-CN" altLang="en-US" dirty="0" smtClean="0">
                <a:solidFill>
                  <a:srgbClr val="FF9409"/>
                </a:solidFill>
                <a:latin typeface="+mn-ea"/>
                <a:cs typeface="VMOHOQ+MicrosoftYaHei-Bold"/>
              </a:rPr>
              <a:t>、出现</a:t>
            </a:r>
            <a:r>
              <a:rPr lang="zh-CN" altLang="en-US" dirty="0">
                <a:solidFill>
                  <a:srgbClr val="FF9409"/>
                </a:solidFill>
                <a:latin typeface="+mn-ea"/>
                <a:cs typeface="VMOHOQ+MicrosoftYaHei-Bold"/>
              </a:rPr>
              <a:t>硬伤。如错误的数据，知识产权归属不清，有民族歧视、性别歧视、政策管制领域、没有</a:t>
            </a:r>
            <a:r>
              <a:rPr lang="zh-CN" altLang="en-US" dirty="0" smtClean="0">
                <a:solidFill>
                  <a:srgbClr val="FF9409"/>
                </a:solidFill>
                <a:latin typeface="+mn-ea"/>
                <a:cs typeface="VMOHOQ+MicrosoftYaHei-Bold"/>
              </a:rPr>
              <a:t>参</a:t>
            </a:r>
            <a:endParaRPr lang="en-US" altLang="zh-CN" dirty="0" smtClean="0">
              <a:solidFill>
                <a:srgbClr val="FF9409"/>
              </a:solidFill>
              <a:latin typeface="+mn-ea"/>
              <a:cs typeface="VMOHOQ+MicrosoftYaHei-Bold"/>
            </a:endParaRPr>
          </a:p>
          <a:p>
            <a:pPr>
              <a:lnSpc>
                <a:spcPct val="150000"/>
              </a:lnSpc>
              <a:spcBef>
                <a:spcPct val="0"/>
              </a:spcBef>
              <a:spcAft>
                <a:spcPct val="0"/>
              </a:spcAft>
            </a:pPr>
            <a:r>
              <a:rPr lang="zh-CN" altLang="en-US" dirty="0" smtClean="0">
                <a:solidFill>
                  <a:srgbClr val="FF9409"/>
                </a:solidFill>
                <a:latin typeface="+mn-ea"/>
                <a:cs typeface="VMOHOQ+MicrosoftYaHei-Bold"/>
              </a:rPr>
              <a:t>加</a:t>
            </a:r>
            <a:r>
              <a:rPr lang="zh-CN" altLang="en-US" dirty="0">
                <a:solidFill>
                  <a:srgbClr val="FF9409"/>
                </a:solidFill>
                <a:latin typeface="+mn-ea"/>
                <a:cs typeface="VMOHOQ+MicrosoftYaHei-Bold"/>
              </a:rPr>
              <a:t>过线下的红色筑梦之旅活动等。</a:t>
            </a:r>
            <a:endParaRPr lang="zh-CN" altLang="en-US" dirty="0">
              <a:solidFill>
                <a:srgbClr val="FF9409"/>
              </a:solidFill>
              <a:latin typeface="+mn-ea"/>
              <a:cs typeface="VMOHOQ+MicrosoftYaHei-Bold"/>
            </a:endParaRPr>
          </a:p>
          <a:p>
            <a:pPr>
              <a:lnSpc>
                <a:spcPct val="150000"/>
              </a:lnSpc>
              <a:spcBef>
                <a:spcPts val="955"/>
              </a:spcBef>
              <a:spcAft>
                <a:spcPct val="0"/>
              </a:spcAft>
            </a:pPr>
            <a:r>
              <a:rPr lang="en-US" altLang="zh-CN" dirty="0" smtClean="0">
                <a:solidFill>
                  <a:srgbClr val="FF9409"/>
                </a:solidFill>
                <a:latin typeface="+mn-ea"/>
                <a:cs typeface="VMOHOQ+MicrosoftYaHei-Bold"/>
              </a:rPr>
              <a:t>10</a:t>
            </a:r>
            <a:r>
              <a:rPr lang="zh-CN" altLang="en-US" dirty="0" smtClean="0">
                <a:solidFill>
                  <a:srgbClr val="FF9409"/>
                </a:solidFill>
                <a:latin typeface="+mn-ea"/>
                <a:cs typeface="VMOHOQ+MicrosoftYaHei-Bold"/>
              </a:rPr>
              <a:t>、附件</a:t>
            </a:r>
            <a:r>
              <a:rPr lang="zh-CN" altLang="en-US" dirty="0">
                <a:solidFill>
                  <a:srgbClr val="FF9409"/>
                </a:solidFill>
                <a:latin typeface="+mn-ea"/>
                <a:cs typeface="VMOHOQ+MicrosoftYaHei-Bold"/>
              </a:rPr>
              <a:t>内容单薄，无法给项目提供有力支撑</a:t>
            </a:r>
            <a:endParaRPr dirty="0">
              <a:solidFill>
                <a:srgbClr val="FF9409"/>
              </a:solidFill>
              <a:latin typeface="+mn-ea"/>
              <a:cs typeface="VMOHOQ+MicrosoftYaHei-Bold"/>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10" advTm="4000"/>
    </mc:Choice>
    <mc:Fallback>
      <p:transition advTm="4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20253"/>
            <a:ext cx="12192000" cy="28206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458659"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135701"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812743"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2489785"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166825" y="1739505"/>
            <a:ext cx="1380209" cy="3582188"/>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1032523" y="1739505"/>
            <a:ext cx="2194349" cy="3582188"/>
          </a:xfrm>
          <a:custGeom>
            <a:avLst/>
            <a:gdLst>
              <a:gd name="connsiteX0" fmla="*/ 895550 w 2194349"/>
              <a:gd name="connsiteY0" fmla="*/ 0 h 3582188"/>
              <a:gd name="connsiteX1" fmla="*/ 1288446 w 2194349"/>
              <a:gd name="connsiteY1" fmla="*/ 0 h 3582188"/>
              <a:gd name="connsiteX2" fmla="*/ 1380209 w 2194349"/>
              <a:gd name="connsiteY2" fmla="*/ 0 h 3582188"/>
              <a:gd name="connsiteX3" fmla="*/ 1709690 w 2194349"/>
              <a:gd name="connsiteY3" fmla="*/ 0 h 3582188"/>
              <a:gd name="connsiteX4" fmla="*/ 1773105 w 2194349"/>
              <a:gd name="connsiteY4" fmla="*/ 0 h 3582188"/>
              <a:gd name="connsiteX5" fmla="*/ 2194349 w 2194349"/>
              <a:gd name="connsiteY5" fmla="*/ 0 h 3582188"/>
              <a:gd name="connsiteX6" fmla="*/ 1298799 w 2194349"/>
              <a:gd name="connsiteY6" fmla="*/ 3582188 h 3582188"/>
              <a:gd name="connsiteX7" fmla="*/ 877555 w 2194349"/>
              <a:gd name="connsiteY7" fmla="*/ 3582188 h 3582188"/>
              <a:gd name="connsiteX8" fmla="*/ 814140 w 2194349"/>
              <a:gd name="connsiteY8" fmla="*/ 3582188 h 3582188"/>
              <a:gd name="connsiteX9" fmla="*/ 484659 w 2194349"/>
              <a:gd name="connsiteY9" fmla="*/ 3582188 h 3582188"/>
              <a:gd name="connsiteX10" fmla="*/ 392896 w 2194349"/>
              <a:gd name="connsiteY10" fmla="*/ 3582188 h 3582188"/>
              <a:gd name="connsiteX11" fmla="*/ 0 w 2194349"/>
              <a:gd name="connsiteY11" fmla="*/ 3582188 h 358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4349" h="3582188">
                <a:moveTo>
                  <a:pt x="895550" y="0"/>
                </a:moveTo>
                <a:lnTo>
                  <a:pt x="1288446" y="0"/>
                </a:lnTo>
                <a:lnTo>
                  <a:pt x="1380209" y="0"/>
                </a:lnTo>
                <a:lnTo>
                  <a:pt x="1709690" y="0"/>
                </a:lnTo>
                <a:lnTo>
                  <a:pt x="1773105" y="0"/>
                </a:lnTo>
                <a:lnTo>
                  <a:pt x="2194349" y="0"/>
                </a:lnTo>
                <a:lnTo>
                  <a:pt x="1298799" y="3582188"/>
                </a:lnTo>
                <a:lnTo>
                  <a:pt x="877555" y="3582188"/>
                </a:lnTo>
                <a:lnTo>
                  <a:pt x="814140" y="3582188"/>
                </a:lnTo>
                <a:lnTo>
                  <a:pt x="484659" y="3582188"/>
                </a:lnTo>
                <a:lnTo>
                  <a:pt x="392896"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0" y="5759957"/>
            <a:ext cx="867388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0" y="6068699"/>
            <a:ext cx="748051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6377441"/>
            <a:ext cx="6096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11549555"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143797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1132638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1121480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1110321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1099163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088004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1076846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1065687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054529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043370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1032212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021053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1009895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998736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987578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976419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965261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954102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942944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931785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920627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909468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898310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7151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75993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864834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853676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8425179"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8313594" y="1468074"/>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a:off x="6355834" y="2765942"/>
            <a:ext cx="0" cy="143033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929506" y="2718991"/>
            <a:ext cx="1154483" cy="1600438"/>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solidFill>
                  <a:schemeClr val="bg1"/>
                </a:solidFill>
                <a:latin typeface="Century Gothic" panose="020B0502020202020204" pitchFamily="34" charset="0"/>
                <a:cs typeface="经典综艺体简" panose="02010609000101010101" pitchFamily="49" charset="-122"/>
              </a:rPr>
              <a:t>PART</a:t>
            </a:r>
            <a:endParaRPr lang="en-US" altLang="zh-CN" sz="3200" dirty="0" smtClean="0">
              <a:solidFill>
                <a:schemeClr val="bg1"/>
              </a:solidFill>
              <a:latin typeface="Century Gothic" panose="020B0502020202020204" pitchFamily="34" charset="0"/>
              <a:cs typeface="经典综艺体简" panose="02010609000101010101" pitchFamily="49" charset="-122"/>
            </a:endParaRPr>
          </a:p>
          <a:p>
            <a:pPr algn="ctr"/>
            <a:r>
              <a:rPr lang="en-US" altLang="zh-CN" sz="6600" b="1" dirty="0" smtClean="0">
                <a:solidFill>
                  <a:schemeClr val="bg1"/>
                </a:solidFill>
                <a:latin typeface="Century Gothic" panose="020B0502020202020204" pitchFamily="34" charset="0"/>
                <a:cs typeface="经典综艺体简" panose="02010609000101010101" pitchFamily="49" charset="-122"/>
              </a:rPr>
              <a:t>03</a:t>
            </a:r>
            <a:endParaRPr lang="zh-CN" altLang="en-US" sz="6600" b="1" dirty="0">
              <a:solidFill>
                <a:schemeClr val="bg1"/>
              </a:solidFill>
              <a:latin typeface="Century Gothic" panose="020B0502020202020204" pitchFamily="34" charset="0"/>
              <a:cs typeface="经典综艺体简" panose="02010609000101010101" pitchFamily="49" charset="-122"/>
            </a:endParaRPr>
          </a:p>
        </p:txBody>
      </p:sp>
      <p:sp>
        <p:nvSpPr>
          <p:cNvPr id="55" name="文本框 54"/>
          <p:cNvSpPr txBox="1"/>
          <p:nvPr/>
        </p:nvSpPr>
        <p:spPr>
          <a:xfrm>
            <a:off x="6565450" y="3136888"/>
            <a:ext cx="5466080" cy="583565"/>
          </a:xfrm>
          <a:prstGeom prst="rect">
            <a:avLst/>
          </a:prstGeom>
          <a:noFill/>
        </p:spPr>
        <p:txBody>
          <a:bodyPr wrap="none" rtlCol="0">
            <a:spAutoFit/>
            <a:scene3d>
              <a:camera prst="orthographicFront"/>
              <a:lightRig rig="threePt" dir="t"/>
            </a:scene3d>
            <a:sp3d contourW="12700"/>
          </a:bodyPr>
          <a:lstStyle/>
          <a:p>
            <a:pPr defTabSz="914400">
              <a:defRPr/>
            </a:pPr>
            <a:r>
              <a:rPr lang="zh-CN" altLang="en-US" sz="3200" b="1" dirty="0" smtClean="0">
                <a:solidFill>
                  <a:schemeClr val="bg1"/>
                </a:solidFill>
                <a:latin typeface="+mj-ea"/>
                <a:ea typeface="+mj-ea"/>
                <a:cs typeface="经典综艺体简" panose="02010609000101010101" pitchFamily="49" charset="-122"/>
              </a:rPr>
              <a:t>大赛视角观察与项目选择准备</a:t>
            </a:r>
            <a:endParaRPr lang="zh-CN" altLang="en-US" sz="3200" b="1" dirty="0" smtClean="0">
              <a:solidFill>
                <a:schemeClr val="bg1"/>
              </a:solidFill>
              <a:latin typeface="+mj-ea"/>
              <a:ea typeface="+mj-ea"/>
              <a:cs typeface="经典综艺体简" panose="02010609000101010101" pitchFamily="49"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up)">
                                      <p:cBhvr>
                                        <p:cTn id="13" dur="500"/>
                                        <p:tgtEl>
                                          <p:spTgt spid="51"/>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1+#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650222" y="2324178"/>
            <a:ext cx="2644657" cy="2930370"/>
            <a:chOff x="4669152" y="2204864"/>
            <a:chExt cx="2853697" cy="3161994"/>
          </a:xfrm>
        </p:grpSpPr>
        <p:sp>
          <p:nvSpPr>
            <p:cNvPr id="28" name="矩形: 剪去单角 444"/>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矩形 29"/>
            <p:cNvSpPr/>
            <p:nvPr/>
          </p:nvSpPr>
          <p:spPr>
            <a:xfrm>
              <a:off x="4669153" y="5243677"/>
              <a:ext cx="2853695" cy="123181"/>
            </a:xfrm>
            <a:prstGeom prst="rect">
              <a:avLst/>
            </a:prstGeom>
            <a:solidFill>
              <a:schemeClr val="accent1"/>
            </a:solidFill>
            <a:ln w="3175">
              <a:noFill/>
              <a:prstDash val="solid"/>
              <a:round/>
            </a:ln>
            <a:effectLst/>
          </p:spPr>
          <p:txBody>
            <a:bodyPr anchor="ctr"/>
            <a:lstStyle/>
            <a:p>
              <a:pPr algn="ctr"/>
            </a:p>
          </p:txBody>
        </p:sp>
        <p:sp>
          <p:nvSpPr>
            <p:cNvPr id="31" name="任意多边形: 形状 445"/>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vert="horz" wrap="square" lIns="121920" tIns="60960" rIns="121920" bIns="60960" anchor="t" anchorCtr="0" compatLnSpc="1">
              <a:normAutofit/>
            </a:bodyPr>
            <a:lstStyle/>
            <a:p>
              <a:pPr lvl="0" algn="r"/>
              <a:r>
                <a:rPr lang="en-US" altLang="zh-CN" sz="2000" b="1">
                  <a:solidFill>
                    <a:schemeClr val="bg1"/>
                  </a:solidFill>
                </a:rPr>
                <a:t>2</a:t>
              </a:r>
              <a:endParaRPr lang="en-US" altLang="zh-CN" sz="2000" b="1" dirty="0">
                <a:solidFill>
                  <a:schemeClr val="bg1"/>
                </a:solidFill>
              </a:endParaRPr>
            </a:p>
          </p:txBody>
        </p:sp>
      </p:grpSp>
      <p:grpSp>
        <p:nvGrpSpPr>
          <p:cNvPr id="57" name="组合 56"/>
          <p:cNvGrpSpPr/>
          <p:nvPr/>
        </p:nvGrpSpPr>
        <p:grpSpPr>
          <a:xfrm>
            <a:off x="4567793" y="2324178"/>
            <a:ext cx="2644657" cy="2930370"/>
            <a:chOff x="1703943" y="2324178"/>
            <a:chExt cx="2644657" cy="2930370"/>
          </a:xfrm>
        </p:grpSpPr>
        <p:sp>
          <p:nvSpPr>
            <p:cNvPr id="25" name="矩形: 剪去单角 437"/>
            <p:cNvSpPr/>
            <p:nvPr/>
          </p:nvSpPr>
          <p:spPr>
            <a:xfrm>
              <a:off x="1703943" y="2324178"/>
              <a:ext cx="2644655" cy="2930370"/>
            </a:xfrm>
            <a:prstGeom prst="snip1Rect">
              <a:avLst>
                <a:gd name="adj" fmla="val 29383"/>
              </a:avLst>
            </a:prstGeom>
            <a:solidFill>
              <a:schemeClr val="bg1"/>
            </a:solidFill>
            <a:ln w="31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矩形 25"/>
            <p:cNvSpPr/>
            <p:nvPr/>
          </p:nvSpPr>
          <p:spPr>
            <a:xfrm>
              <a:off x="1703944" y="5140390"/>
              <a:ext cx="2644655" cy="114158"/>
            </a:xfrm>
            <a:prstGeom prst="rect">
              <a:avLst/>
            </a:prstGeom>
            <a:solidFill>
              <a:schemeClr val="tx1">
                <a:lumMod val="60000"/>
                <a:lumOff val="40000"/>
              </a:schemeClr>
            </a:solidFill>
            <a:ln w="3175">
              <a:noFill/>
              <a:prstDash val="solid"/>
              <a:round/>
            </a:ln>
            <a:effectLst/>
          </p:spPr>
          <p:txBody>
            <a:bodyPr anchor="ctr"/>
            <a:lstStyle/>
            <a:p>
              <a:pPr algn="ctr"/>
            </a:p>
          </p:txBody>
        </p:sp>
        <p:sp>
          <p:nvSpPr>
            <p:cNvPr id="27" name="任意多边形: 形状 438"/>
            <p:cNvSpPr/>
            <p:nvPr/>
          </p:nvSpPr>
          <p:spPr bwMode="auto">
            <a:xfrm>
              <a:off x="3681365" y="2324178"/>
              <a:ext cx="667235" cy="66723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tx1">
                <a:lumMod val="60000"/>
                <a:lumOff val="40000"/>
              </a:schemeClr>
            </a:solidFill>
            <a:ln w="3175">
              <a:noFill/>
              <a:prstDash val="solid"/>
              <a:round/>
            </a:ln>
            <a:effectLst/>
          </p:spPr>
          <p:txBody>
            <a:bodyPr vert="horz" wrap="square" lIns="121920" tIns="60960" rIns="121920" bIns="60960" anchor="t" anchorCtr="0" compatLnSpc="1">
              <a:normAutofit/>
            </a:bodyPr>
            <a:lstStyle/>
            <a:p>
              <a:pPr lvl="0" algn="r"/>
              <a:r>
                <a:rPr lang="en-US" altLang="ko-KR" sz="2000" b="1">
                  <a:solidFill>
                    <a:schemeClr val="bg1"/>
                  </a:solidFill>
                </a:rPr>
                <a:t>1</a:t>
              </a:r>
              <a:endParaRPr lang="en-US" altLang="ko-KR" sz="2000" b="1" dirty="0">
                <a:solidFill>
                  <a:schemeClr val="bg1"/>
                </a:solidFill>
              </a:endParaRPr>
            </a:p>
          </p:txBody>
        </p:sp>
      </p:grpSp>
      <p:grpSp>
        <p:nvGrpSpPr>
          <p:cNvPr id="48" name="组合 47"/>
          <p:cNvGrpSpPr/>
          <p:nvPr/>
        </p:nvGrpSpPr>
        <p:grpSpPr>
          <a:xfrm>
            <a:off x="4711065" y="2545715"/>
            <a:ext cx="2358390" cy="2486489"/>
            <a:chOff x="874713" y="3325188"/>
            <a:chExt cx="2126022" cy="2486153"/>
          </a:xfrm>
        </p:grpSpPr>
        <p:sp>
          <p:nvSpPr>
            <p:cNvPr id="49" name="矩形 48"/>
            <p:cNvSpPr/>
            <p:nvPr/>
          </p:nvSpPr>
          <p:spPr>
            <a:xfrm>
              <a:off x="874713" y="3727553"/>
              <a:ext cx="2126022" cy="2083788"/>
            </a:xfrm>
            <a:prstGeom prst="rect">
              <a:avLst/>
            </a:prstGeom>
          </p:spPr>
          <p:txBody>
            <a:bodyPr wrap="square">
              <a:spAutoFit/>
              <a:scene3d>
                <a:camera prst="orthographicFront"/>
                <a:lightRig rig="threePt" dir="t"/>
              </a:scene3d>
              <a:sp3d contourW="12700"/>
            </a:bodyPr>
            <a:lstStyle/>
            <a:p>
              <a:pPr>
                <a:lnSpc>
                  <a:spcPct val="120000"/>
                </a:lnSpc>
              </a:pPr>
              <a:r>
                <a:rPr lang="en-US" altLang="zh-CN" dirty="0">
                  <a:solidFill>
                    <a:schemeClr val="bg1">
                      <a:lumMod val="50000"/>
                    </a:schemeClr>
                  </a:solidFill>
                  <a:latin typeface="Century Gothic" panose="020B0502020202020204" pitchFamily="34" charset="0"/>
                </a:rPr>
                <a:t>●用户有什么需求和痛点</a:t>
              </a:r>
              <a:r>
                <a:rPr lang="zh-CN" altLang="en-US" dirty="0">
                  <a:solidFill>
                    <a:schemeClr val="bg1">
                      <a:lumMod val="50000"/>
                    </a:schemeClr>
                  </a:solidFill>
                  <a:latin typeface="Century Gothic" panose="020B0502020202020204" pitchFamily="34" charset="0"/>
                </a:rPr>
                <a:t>？</a:t>
              </a:r>
              <a:endParaRPr lang="en-US" altLang="zh-CN" dirty="0">
                <a:solidFill>
                  <a:schemeClr val="bg1">
                    <a:lumMod val="50000"/>
                  </a:schemeClr>
                </a:solidFill>
                <a:latin typeface="Century Gothic" panose="020B0502020202020204" pitchFamily="34" charset="0"/>
              </a:endParaRPr>
            </a:p>
            <a:p>
              <a:pPr>
                <a:lnSpc>
                  <a:spcPct val="120000"/>
                </a:lnSpc>
              </a:pPr>
              <a:r>
                <a:rPr lang="en-US" altLang="zh-CN" dirty="0">
                  <a:solidFill>
                    <a:schemeClr val="bg1">
                      <a:lumMod val="50000"/>
                    </a:schemeClr>
                  </a:solidFill>
                  <a:latin typeface="Century Gothic" panose="020B0502020202020204" pitchFamily="34" charset="0"/>
                </a:rPr>
                <a:t>●如何解决或改进的</a:t>
              </a:r>
              <a:r>
                <a:rPr lang="zh-CN" altLang="en-US" dirty="0">
                  <a:solidFill>
                    <a:schemeClr val="bg1">
                      <a:lumMod val="50000"/>
                    </a:schemeClr>
                  </a:solidFill>
                  <a:latin typeface="Century Gothic" panose="020B0502020202020204" pitchFamily="34" charset="0"/>
                </a:rPr>
                <a:t>？</a:t>
              </a:r>
              <a:endParaRPr lang="en-US" altLang="zh-CN" dirty="0">
                <a:solidFill>
                  <a:schemeClr val="bg1">
                    <a:lumMod val="50000"/>
                  </a:schemeClr>
                </a:solidFill>
                <a:latin typeface="Century Gothic" panose="020B0502020202020204" pitchFamily="34" charset="0"/>
              </a:endParaRPr>
            </a:p>
            <a:p>
              <a:pPr>
                <a:lnSpc>
                  <a:spcPct val="120000"/>
                </a:lnSpc>
              </a:pPr>
              <a:r>
                <a:rPr lang="en-US" altLang="zh-CN" dirty="0">
                  <a:solidFill>
                    <a:schemeClr val="bg1">
                      <a:lumMod val="50000"/>
                    </a:schemeClr>
                  </a:solidFill>
                  <a:latin typeface="Century Gothic" panose="020B0502020202020204" pitchFamily="34" charset="0"/>
                </a:rPr>
                <a:t>●项目的市场规模有多</a:t>
              </a:r>
              <a:r>
                <a:rPr lang="zh-CN" altLang="en-US" dirty="0">
                  <a:solidFill>
                    <a:schemeClr val="bg1">
                      <a:lumMod val="50000"/>
                    </a:schemeClr>
                  </a:solidFill>
                  <a:latin typeface="Century Gothic" panose="020B0502020202020204" pitchFamily="34" charset="0"/>
                </a:rPr>
                <a:t>大？</a:t>
              </a:r>
              <a:endParaRPr lang="en-US" altLang="zh-CN" dirty="0">
                <a:solidFill>
                  <a:schemeClr val="bg1">
                    <a:lumMod val="50000"/>
                  </a:schemeClr>
                </a:solidFill>
                <a:latin typeface="Century Gothic" panose="020B0502020202020204" pitchFamily="34" charset="0"/>
              </a:endParaRPr>
            </a:p>
            <a:p>
              <a:pPr>
                <a:lnSpc>
                  <a:spcPct val="120000"/>
                </a:lnSpc>
              </a:pPr>
              <a:r>
                <a:rPr lang="en-US" altLang="zh-CN" dirty="0">
                  <a:solidFill>
                    <a:schemeClr val="bg1">
                      <a:lumMod val="50000"/>
                    </a:schemeClr>
                  </a:solidFill>
                  <a:latin typeface="Century Gothic" panose="020B0502020202020204" pitchFamily="34" charset="0"/>
                </a:rPr>
                <a:t>●竞争对手情况如何</a:t>
              </a:r>
              <a:r>
                <a:rPr lang="zh-CN" altLang="en-US" dirty="0">
                  <a:solidFill>
                    <a:schemeClr val="bg1">
                      <a:lumMod val="50000"/>
                    </a:schemeClr>
                  </a:solidFill>
                  <a:latin typeface="Century Gothic" panose="020B0502020202020204" pitchFamily="34" charset="0"/>
                </a:rPr>
                <a:t>？</a:t>
              </a:r>
              <a:endParaRPr lang="zh-CN" altLang="en-US" dirty="0">
                <a:solidFill>
                  <a:schemeClr val="bg1">
                    <a:lumMod val="50000"/>
                  </a:schemeClr>
                </a:solidFill>
                <a:latin typeface="Century Gothic" panose="020B0502020202020204" pitchFamily="34" charset="0"/>
              </a:endParaRPr>
            </a:p>
          </p:txBody>
        </p:sp>
        <p:sp>
          <p:nvSpPr>
            <p:cNvPr id="50" name="矩形 49"/>
            <p:cNvSpPr/>
            <p:nvPr/>
          </p:nvSpPr>
          <p:spPr>
            <a:xfrm>
              <a:off x="874713" y="3325188"/>
              <a:ext cx="1833921" cy="46031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75000"/>
                      <a:lumOff val="25000"/>
                    </a:schemeClr>
                  </a:solidFill>
                </a:rPr>
                <a:t>选赛道</a:t>
              </a:r>
              <a:endParaRPr lang="zh-CN" altLang="en-US" sz="2000" b="1" dirty="0">
                <a:solidFill>
                  <a:schemeClr val="tx1">
                    <a:lumMod val="75000"/>
                    <a:lumOff val="25000"/>
                  </a:schemeClr>
                </a:solidFill>
              </a:endParaRPr>
            </a:p>
          </p:txBody>
        </p:sp>
      </p:grpSp>
      <p:grpSp>
        <p:nvGrpSpPr>
          <p:cNvPr id="51" name="组合 50"/>
          <p:cNvGrpSpPr/>
          <p:nvPr/>
        </p:nvGrpSpPr>
        <p:grpSpPr>
          <a:xfrm>
            <a:off x="7909538" y="2582777"/>
            <a:ext cx="2126022" cy="1399292"/>
            <a:chOff x="874713" y="2975303"/>
            <a:chExt cx="2126022" cy="1399292"/>
          </a:xfrm>
        </p:grpSpPr>
        <p:sp>
          <p:nvSpPr>
            <p:cNvPr id="52" name="矩形 51"/>
            <p:cNvSpPr/>
            <p:nvPr/>
          </p:nvSpPr>
          <p:spPr>
            <a:xfrm>
              <a:off x="874713" y="3398600"/>
              <a:ext cx="2126022" cy="975995"/>
            </a:xfrm>
            <a:prstGeom prst="rect">
              <a:avLst/>
            </a:prstGeom>
          </p:spPr>
          <p:txBody>
            <a:bodyPr wrap="square">
              <a:spAutoFit/>
              <a:scene3d>
                <a:camera prst="orthographicFront"/>
                <a:lightRig rig="threePt" dir="t"/>
              </a:scene3d>
              <a:sp3d contourW="12700"/>
            </a:bodyPr>
            <a:lstStyle/>
            <a:p>
              <a:pPr algn="l">
                <a:lnSpc>
                  <a:spcPct val="120000"/>
                </a:lnSpc>
                <a:buClrTx/>
                <a:buSzTx/>
                <a:buNone/>
              </a:pPr>
              <a:r>
                <a:rPr lang="en-US" altLang="zh-CN" sz="1800" dirty="0">
                  <a:solidFill>
                    <a:schemeClr val="bg1">
                      <a:lumMod val="50000"/>
                    </a:schemeClr>
                  </a:solidFill>
                  <a:latin typeface="Century Gothic" panose="020B0502020202020204" pitchFamily="34" charset="0"/>
                </a:rPr>
                <a:t>●目前团队的适营状况如何？</a:t>
              </a:r>
              <a:endParaRPr lang="en-US" altLang="zh-CN" sz="18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800" dirty="0">
                  <a:solidFill>
                    <a:schemeClr val="bg1">
                      <a:lumMod val="50000"/>
                    </a:schemeClr>
                  </a:solidFill>
                  <a:latin typeface="Century Gothic" panose="020B0502020202020204" pitchFamily="34" charset="0"/>
                  <a:sym typeface="+mn-ea"/>
                </a:rPr>
                <a:t>●</a:t>
              </a:r>
              <a:r>
                <a:rPr lang="en-US" altLang="zh-CN" sz="1800" dirty="0">
                  <a:solidFill>
                    <a:schemeClr val="bg1">
                      <a:lumMod val="50000"/>
                    </a:schemeClr>
                  </a:solidFill>
                  <a:latin typeface="Century Gothic" panose="020B0502020202020204" pitchFamily="34" charset="0"/>
                </a:rPr>
                <a:t>未来的发展规划？</a:t>
              </a:r>
              <a:endParaRPr lang="en-US" altLang="zh-CN" sz="18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800" dirty="0">
                  <a:solidFill>
                    <a:schemeClr val="bg1">
                      <a:lumMod val="50000"/>
                    </a:schemeClr>
                  </a:solidFill>
                  <a:latin typeface="Century Gothic" panose="020B0502020202020204" pitchFamily="34" charset="0"/>
                  <a:sym typeface="+mn-ea"/>
                </a:rPr>
                <a:t>●</a:t>
              </a:r>
              <a:r>
                <a:rPr lang="en-US" altLang="zh-CN" sz="1800" dirty="0">
                  <a:solidFill>
                    <a:schemeClr val="bg1">
                      <a:lumMod val="50000"/>
                    </a:schemeClr>
                  </a:solidFill>
                  <a:latin typeface="Century Gothic" panose="020B0502020202020204" pitchFamily="34" charset="0"/>
                </a:rPr>
                <a:t>融资与股权？</a:t>
              </a:r>
              <a:endParaRPr lang="en-US" altLang="zh-CN" sz="18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800" dirty="0">
                  <a:solidFill>
                    <a:schemeClr val="bg1">
                      <a:lumMod val="50000"/>
                    </a:schemeClr>
                  </a:solidFill>
                  <a:latin typeface="Century Gothic" panose="020B0502020202020204" pitchFamily="34" charset="0"/>
                  <a:sym typeface="+mn-ea"/>
                </a:rPr>
                <a:t>●</a:t>
              </a:r>
              <a:r>
                <a:rPr lang="en-US" altLang="zh-CN" sz="1800" dirty="0">
                  <a:solidFill>
                    <a:schemeClr val="bg1">
                      <a:lumMod val="50000"/>
                    </a:schemeClr>
                  </a:solidFill>
                  <a:latin typeface="Century Gothic" panose="020B0502020202020204" pitchFamily="34" charset="0"/>
                </a:rPr>
                <a:t>团队的状况如何？</a:t>
              </a:r>
              <a:endParaRPr lang="en-US" altLang="zh-CN" sz="1800" dirty="0">
                <a:solidFill>
                  <a:schemeClr val="bg1">
                    <a:lumMod val="50000"/>
                  </a:schemeClr>
                </a:solidFill>
                <a:latin typeface="Century Gothic" panose="020B0502020202020204" pitchFamily="34" charset="0"/>
              </a:endParaRPr>
            </a:p>
          </p:txBody>
        </p:sp>
        <p:sp>
          <p:nvSpPr>
            <p:cNvPr id="53" name="矩形 52"/>
            <p:cNvSpPr/>
            <p:nvPr/>
          </p:nvSpPr>
          <p:spPr>
            <a:xfrm>
              <a:off x="874713" y="2975303"/>
              <a:ext cx="1833921"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rPr>
                <a:t>执行情况</a:t>
              </a:r>
              <a:endParaRPr lang="zh-CN" altLang="en-US" b="1" dirty="0">
                <a:solidFill>
                  <a:schemeClr val="tx1">
                    <a:lumMod val="75000"/>
                    <a:lumOff val="25000"/>
                  </a:schemeClr>
                </a:solidFill>
              </a:endParaRPr>
            </a:p>
          </p:txBody>
        </p:sp>
      </p:grpSp>
      <p:sp>
        <p:nvSpPr>
          <p:cNvPr id="23" name="任意多边形 22"/>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91195" y="-1"/>
            <a:ext cx="1417774" cy="723901"/>
            <a:chOff x="-391195" y="-1"/>
            <a:chExt cx="1697596" cy="866775"/>
          </a:xfrm>
        </p:grpSpPr>
        <p:sp>
          <p:nvSpPr>
            <p:cNvPr id="29" name="任意多边形 2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7" name="直接连接符 36"/>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94152" y="723643"/>
            <a:ext cx="4246880"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smtClean="0">
                <a:solidFill>
                  <a:schemeClr val="tx2"/>
                </a:solidFill>
                <a:latin typeface="Century Gothic" panose="020B0502020202020204" pitchFamily="34" charset="0"/>
                <a:ea typeface="+mj-ea"/>
              </a:rPr>
              <a:t>底层逻辑：大赛的视角</a:t>
            </a:r>
            <a:endParaRPr lang="zh-CN" altLang="en-US" sz="3200" b="1" dirty="0" smtClean="0">
              <a:solidFill>
                <a:schemeClr val="tx2"/>
              </a:solidFill>
              <a:latin typeface="Century Gothic" panose="020B0502020202020204" pitchFamily="34" charset="0"/>
              <a:ea typeface="+mj-ea"/>
            </a:endParaRPr>
          </a:p>
        </p:txBody>
      </p:sp>
      <p:pic>
        <p:nvPicPr>
          <p:cNvPr id="2" name="图片占位符 55"/>
          <p:cNvPicPr>
            <a:picLocks noGrp="1" noChangeAspect="1"/>
          </p:cNvPicPr>
          <p:nvPr/>
        </p:nvPicPr>
        <p:blipFill>
          <a:blip r:embed="rId1" cstate="print">
            <a:extLst>
              <a:ext uri="{28A0092B-C50C-407E-A947-70E740481C1C}">
                <a14:useLocalDpi xmlns:a14="http://schemas.microsoft.com/office/drawing/2010/main" val="0"/>
              </a:ext>
            </a:extLst>
          </a:blip>
          <a:srcRect l="45" r="45"/>
          <a:stretch>
            <a:fillRect/>
          </a:stretch>
        </p:blipFill>
        <p:spPr>
          <a:xfrm>
            <a:off x="1306007" y="3659598"/>
            <a:ext cx="2376264" cy="1705156"/>
          </a:xfrm>
          <a:custGeom>
            <a:avLst/>
            <a:gdLst>
              <a:gd name="connsiteX0" fmla="*/ 0 w 2376264"/>
              <a:gd name="connsiteY0" fmla="*/ 0 h 1705156"/>
              <a:gd name="connsiteX1" fmla="*/ 2376264 w 2376264"/>
              <a:gd name="connsiteY1" fmla="*/ 0 h 1705156"/>
              <a:gd name="connsiteX2" fmla="*/ 2376264 w 2376264"/>
              <a:gd name="connsiteY2" fmla="*/ 1705156 h 1705156"/>
              <a:gd name="connsiteX3" fmla="*/ 0 w 2376264"/>
              <a:gd name="connsiteY3" fmla="*/ 1705156 h 1705156"/>
            </a:gdLst>
            <a:ahLst/>
            <a:cxnLst>
              <a:cxn ang="0">
                <a:pos x="connsiteX0" y="connsiteY0"/>
              </a:cxn>
              <a:cxn ang="0">
                <a:pos x="connsiteX1" y="connsiteY1"/>
              </a:cxn>
              <a:cxn ang="0">
                <a:pos x="connsiteX2" y="connsiteY2"/>
              </a:cxn>
              <a:cxn ang="0">
                <a:pos x="connsiteX3" y="connsiteY3"/>
              </a:cxn>
            </a:cxnLst>
            <a:rect l="l" t="t" r="r" b="b"/>
            <a:pathLst>
              <a:path w="2376264" h="1705156">
                <a:moveTo>
                  <a:pt x="0" y="0"/>
                </a:moveTo>
                <a:lnTo>
                  <a:pt x="2376264" y="0"/>
                </a:lnTo>
                <a:lnTo>
                  <a:pt x="2376264" y="1705156"/>
                </a:lnTo>
                <a:lnTo>
                  <a:pt x="0" y="1705156"/>
                </a:lnTo>
                <a:close/>
              </a:path>
            </a:pathLst>
          </a:custGeom>
          <a:ln w="12700">
            <a:solidFill>
              <a:schemeClr val="bg1"/>
            </a:solidFill>
          </a:ln>
        </p:spPr>
      </p:pic>
      <p:pic>
        <p:nvPicPr>
          <p:cNvPr id="59" name="图片占位符 58"/>
          <p:cNvPicPr>
            <a:picLocks noGrp="1" noChangeAspect="1"/>
          </p:cNvPicPr>
          <p:nvPr/>
        </p:nvPicPr>
        <p:blipFill>
          <a:blip r:embed="rId2" cstate="print">
            <a:extLst>
              <a:ext uri="{28A0092B-C50C-407E-A947-70E740481C1C}">
                <a14:useLocalDpi xmlns:a14="http://schemas.microsoft.com/office/drawing/2010/main" val="0"/>
              </a:ext>
            </a:extLst>
          </a:blip>
          <a:srcRect l="45" r="45"/>
          <a:stretch>
            <a:fillRect/>
          </a:stretch>
        </p:blipFill>
        <p:spPr>
          <a:xfrm>
            <a:off x="1306289" y="2254524"/>
            <a:ext cx="2376264" cy="1705158"/>
          </a:xfrm>
          <a:custGeom>
            <a:avLst/>
            <a:gdLst>
              <a:gd name="connsiteX0" fmla="*/ 0 w 2376264"/>
              <a:gd name="connsiteY0" fmla="*/ 0 h 1705158"/>
              <a:gd name="connsiteX1" fmla="*/ 2376264 w 2376264"/>
              <a:gd name="connsiteY1" fmla="*/ 0 h 1705158"/>
              <a:gd name="connsiteX2" fmla="*/ 2376264 w 2376264"/>
              <a:gd name="connsiteY2" fmla="*/ 1705158 h 1705158"/>
              <a:gd name="connsiteX3" fmla="*/ 0 w 2376264"/>
              <a:gd name="connsiteY3" fmla="*/ 1705158 h 1705158"/>
            </a:gdLst>
            <a:ahLst/>
            <a:cxnLst>
              <a:cxn ang="0">
                <a:pos x="connsiteX0" y="connsiteY0"/>
              </a:cxn>
              <a:cxn ang="0">
                <a:pos x="connsiteX1" y="connsiteY1"/>
              </a:cxn>
              <a:cxn ang="0">
                <a:pos x="connsiteX2" y="connsiteY2"/>
              </a:cxn>
              <a:cxn ang="0">
                <a:pos x="connsiteX3" y="connsiteY3"/>
              </a:cxn>
            </a:cxnLst>
            <a:rect l="l" t="t" r="r" b="b"/>
            <a:pathLst>
              <a:path w="2376264" h="1705158">
                <a:moveTo>
                  <a:pt x="0" y="0"/>
                </a:moveTo>
                <a:lnTo>
                  <a:pt x="2376264" y="0"/>
                </a:lnTo>
                <a:lnTo>
                  <a:pt x="2376264" y="1705158"/>
                </a:lnTo>
                <a:lnTo>
                  <a:pt x="0" y="1705158"/>
                </a:lnTo>
                <a:close/>
              </a:path>
            </a:pathLst>
          </a:custGeom>
          <a:ln w="12700">
            <a:solidFill>
              <a:schemeClr val="bg1"/>
            </a:solid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14" presetClass="entr" presetSubtype="1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randombar(horizontal)">
                                      <p:cBhvr>
                                        <p:cTn id="19" dur="500"/>
                                        <p:tgtEl>
                                          <p:spTgt spid="48"/>
                                        </p:tgtEl>
                                      </p:cBhvr>
                                    </p:animEffect>
                                  </p:childTnLst>
                                </p:cTn>
                              </p:par>
                            </p:childTnLst>
                          </p:cTn>
                        </p:par>
                        <p:par>
                          <p:cTn id="20" fill="hold">
                            <p:stCondLst>
                              <p:cond delay="1500"/>
                            </p:stCondLst>
                            <p:childTnLst>
                              <p:par>
                                <p:cTn id="21" presetID="14" presetClass="entr" presetSubtype="1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randombar(horizontal)">
                                      <p:cBhvr>
                                        <p:cTn id="23" dur="500"/>
                                        <p:tgtEl>
                                          <p:spTgt spid="51"/>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nodeType="withEffect">
                                  <p:stCondLst>
                                    <p:cond delay="700"/>
                                  </p:stCondLst>
                                  <p:childTnLst>
                                    <p:set>
                                      <p:cBhvr>
                                        <p:cTn id="31" dur="1" fill="hold">
                                          <p:stCondLst>
                                            <p:cond delay="0"/>
                                          </p:stCondLst>
                                        </p:cTn>
                                        <p:tgtEl>
                                          <p:spTgt spid="59"/>
                                        </p:tgtEl>
                                        <p:attrNameLst>
                                          <p:attrName>style.visibility</p:attrName>
                                        </p:attrNameLst>
                                      </p:cBhvr>
                                      <p:to>
                                        <p:strVal val="visible"/>
                                      </p:to>
                                    </p:set>
                                    <p:anim calcmode="lin" valueType="num">
                                      <p:cBhvr>
                                        <p:cTn id="32" dur="500" fill="hold"/>
                                        <p:tgtEl>
                                          <p:spTgt spid="59"/>
                                        </p:tgtEl>
                                        <p:attrNameLst>
                                          <p:attrName>ppt_w</p:attrName>
                                        </p:attrNameLst>
                                      </p:cBhvr>
                                      <p:tavLst>
                                        <p:tav tm="0">
                                          <p:val>
                                            <p:fltVal val="0"/>
                                          </p:val>
                                        </p:tav>
                                        <p:tav tm="100000">
                                          <p:val>
                                            <p:strVal val="#ppt_w"/>
                                          </p:val>
                                        </p:tav>
                                      </p:tavLst>
                                    </p:anim>
                                    <p:anim calcmode="lin" valueType="num">
                                      <p:cBhvr>
                                        <p:cTn id="33" dur="500" fill="hold"/>
                                        <p:tgtEl>
                                          <p:spTgt spid="59"/>
                                        </p:tgtEl>
                                        <p:attrNameLst>
                                          <p:attrName>ppt_h</p:attrName>
                                        </p:attrNameLst>
                                      </p:cBhvr>
                                      <p:tavLst>
                                        <p:tav tm="0">
                                          <p:val>
                                            <p:fltVal val="0"/>
                                          </p:val>
                                        </p:tav>
                                        <p:tav tm="100000">
                                          <p:val>
                                            <p:strVal val="#ppt_h"/>
                                          </p:val>
                                        </p:tav>
                                      </p:tavLst>
                                    </p:anim>
                                    <p:animEffect transition="in" filter="fade">
                                      <p:cBhvr>
                                        <p:cTn id="3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91195" y="-1"/>
            <a:ext cx="1417774" cy="723901"/>
            <a:chOff x="-391195" y="-1"/>
            <a:chExt cx="1697596" cy="866775"/>
          </a:xfrm>
        </p:grpSpPr>
        <p:sp>
          <p:nvSpPr>
            <p:cNvPr id="29" name="任意多边形 2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7" name="直接连接符 36"/>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19882" y="723643"/>
            <a:ext cx="3027680"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smtClean="0">
                <a:solidFill>
                  <a:schemeClr val="tx2"/>
                </a:solidFill>
                <a:latin typeface="Century Gothic" panose="020B0502020202020204" pitchFamily="34" charset="0"/>
                <a:ea typeface="+mj-ea"/>
              </a:rPr>
              <a:t>大赛关注的问题</a:t>
            </a:r>
            <a:endParaRPr lang="zh-CN" altLang="en-US" sz="3200" b="1" dirty="0" smtClean="0">
              <a:solidFill>
                <a:schemeClr val="tx2"/>
              </a:solidFill>
              <a:latin typeface="Century Gothic" panose="020B0502020202020204" pitchFamily="34" charset="0"/>
              <a:ea typeface="+mj-ea"/>
            </a:endParaRPr>
          </a:p>
        </p:txBody>
      </p:sp>
      <p:sp>
        <p:nvSpPr>
          <p:cNvPr id="21" name="PA_椭圆 214"/>
          <p:cNvSpPr/>
          <p:nvPr>
            <p:custDataLst>
              <p:tags r:id="rId1"/>
            </p:custDataLst>
          </p:nvPr>
        </p:nvSpPr>
        <p:spPr>
          <a:xfrm>
            <a:off x="6025910" y="5448135"/>
            <a:ext cx="155575" cy="155575"/>
          </a:xfrm>
          <a:prstGeom prst="ellipse">
            <a:avLst/>
          </a:prstGeom>
          <a:solidFill>
            <a:srgbClr val="1B677F"/>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椭圆 215"/>
          <p:cNvSpPr/>
          <p:nvPr>
            <p:custDataLst>
              <p:tags r:id="rId2"/>
            </p:custDataLst>
          </p:nvPr>
        </p:nvSpPr>
        <p:spPr>
          <a:xfrm>
            <a:off x="6018211" y="2892428"/>
            <a:ext cx="155575" cy="155575"/>
          </a:xfrm>
          <a:prstGeom prst="ellipse">
            <a:avLst/>
          </a:prstGeom>
          <a:solidFill>
            <a:srgbClr val="1B677F"/>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椭圆 217"/>
          <p:cNvSpPr/>
          <p:nvPr>
            <p:custDataLst>
              <p:tags r:id="rId3"/>
            </p:custDataLst>
          </p:nvPr>
        </p:nvSpPr>
        <p:spPr>
          <a:xfrm>
            <a:off x="7292973" y="4200525"/>
            <a:ext cx="155575" cy="155575"/>
          </a:xfrm>
          <a:prstGeom prst="ellipse">
            <a:avLst/>
          </a:prstGeom>
          <a:solidFill>
            <a:srgbClr val="1B6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椭圆 218"/>
          <p:cNvSpPr/>
          <p:nvPr>
            <p:custDataLst>
              <p:tags r:id="rId4"/>
            </p:custDataLst>
          </p:nvPr>
        </p:nvSpPr>
        <p:spPr>
          <a:xfrm>
            <a:off x="4752976" y="4176844"/>
            <a:ext cx="155575" cy="155575"/>
          </a:xfrm>
          <a:prstGeom prst="ellipse">
            <a:avLst/>
          </a:prstGeom>
          <a:solidFill>
            <a:srgbClr val="1B6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椭圆 13"/>
          <p:cNvSpPr/>
          <p:nvPr>
            <p:custDataLst>
              <p:tags r:id="rId5"/>
            </p:custDataLst>
          </p:nvPr>
        </p:nvSpPr>
        <p:spPr>
          <a:xfrm rot="2687795">
            <a:off x="3887547" y="3267530"/>
            <a:ext cx="4432300" cy="1974850"/>
          </a:xfrm>
          <a:prstGeom prst="ellipse">
            <a:avLst/>
          </a:prstGeom>
          <a:noFill/>
          <a:ln w="19050">
            <a:solidFill>
              <a:schemeClr val="accent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椭圆 213"/>
          <p:cNvSpPr/>
          <p:nvPr>
            <p:custDataLst>
              <p:tags r:id="rId6"/>
            </p:custDataLst>
          </p:nvPr>
        </p:nvSpPr>
        <p:spPr>
          <a:xfrm rot="8087795">
            <a:off x="3873165" y="3254195"/>
            <a:ext cx="4432300" cy="1974850"/>
          </a:xfrm>
          <a:prstGeom prst="ellipse">
            <a:avLst/>
          </a:prstGeom>
          <a:noFill/>
          <a:ln w="19050">
            <a:solidFill>
              <a:schemeClr val="accent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椭圆 215"/>
          <p:cNvSpPr/>
          <p:nvPr>
            <p:custDataLst>
              <p:tags r:id="rId7"/>
            </p:custDataLst>
          </p:nvPr>
        </p:nvSpPr>
        <p:spPr>
          <a:xfrm>
            <a:off x="7536496" y="2592073"/>
            <a:ext cx="155575" cy="155575"/>
          </a:xfrm>
          <a:prstGeom prst="ellipse">
            <a:avLst/>
          </a:prstGeom>
          <a:solidFill>
            <a:srgbClr val="1B677F"/>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_椭圆 215"/>
          <p:cNvSpPr/>
          <p:nvPr>
            <p:custDataLst>
              <p:tags r:id="rId8"/>
            </p:custDataLst>
          </p:nvPr>
        </p:nvSpPr>
        <p:spPr>
          <a:xfrm>
            <a:off x="4475796" y="2592073"/>
            <a:ext cx="155575" cy="155575"/>
          </a:xfrm>
          <a:prstGeom prst="ellipse">
            <a:avLst/>
          </a:prstGeom>
          <a:solidFill>
            <a:srgbClr val="1B677F"/>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1453333" y="1620893"/>
            <a:ext cx="4615604" cy="1271270"/>
            <a:chOff x="853295" y="4779087"/>
            <a:chExt cx="4615604" cy="1271270"/>
          </a:xfrm>
        </p:grpSpPr>
        <p:sp>
          <p:nvSpPr>
            <p:cNvPr id="71" name="矩形 70"/>
            <p:cNvSpPr/>
            <p:nvPr/>
          </p:nvSpPr>
          <p:spPr>
            <a:xfrm>
              <a:off x="853295" y="4779087"/>
              <a:ext cx="2710228" cy="1271270"/>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a:solidFill>
                    <a:schemeClr val="bg1">
                      <a:lumMod val="50000"/>
                    </a:schemeClr>
                  </a:solidFill>
                  <a:latin typeface="Century Gothic" panose="020B0502020202020204" pitchFamily="34" charset="0"/>
                </a:rPr>
                <a:t>· 编点是否合理?</a:t>
              </a:r>
              <a:endParaRPr lang="en-US" altLang="zh-CN" sz="1600" dirty="0">
                <a:solidFill>
                  <a:schemeClr val="bg1">
                    <a:lumMod val="50000"/>
                  </a:schemeClr>
                </a:solidFill>
                <a:latin typeface="Century Gothic" panose="020B0502020202020204" pitchFamily="34" charset="0"/>
              </a:endParaRPr>
            </a:p>
            <a:p>
              <a:pPr>
                <a:lnSpc>
                  <a:spcPct val="120000"/>
                </a:lnSpc>
              </a:pPr>
              <a:r>
                <a:rPr lang="en-US" altLang="zh-CN" sz="1600" dirty="0">
                  <a:solidFill>
                    <a:schemeClr val="bg1">
                      <a:lumMod val="50000"/>
                    </a:schemeClr>
                  </a:solidFill>
                  <a:latin typeface="Century Gothic" panose="020B0502020202020204" pitchFamily="34" charset="0"/>
                </a:rPr>
                <a:t>· 痛点是否真实?</a:t>
              </a:r>
              <a:endParaRPr lang="en-US" altLang="zh-CN" sz="1600" dirty="0">
                <a:solidFill>
                  <a:schemeClr val="bg1">
                    <a:lumMod val="50000"/>
                  </a:schemeClr>
                </a:solidFill>
                <a:latin typeface="Century Gothic" panose="020B0502020202020204" pitchFamily="34" charset="0"/>
              </a:endParaRPr>
            </a:p>
            <a:p>
              <a:pPr>
                <a:lnSpc>
                  <a:spcPct val="120000"/>
                </a:lnSpc>
              </a:pPr>
              <a:r>
                <a:rPr lang="en-US" altLang="zh-CN" sz="1600" dirty="0">
                  <a:solidFill>
                    <a:schemeClr val="bg1">
                      <a:lumMod val="50000"/>
                    </a:schemeClr>
                  </a:solidFill>
                  <a:latin typeface="Century Gothic" panose="020B0502020202020204" pitchFamily="34" charset="0"/>
                </a:rPr>
                <a:t>· 市场是否有容量?</a:t>
              </a:r>
              <a:endParaRPr lang="en-US" altLang="zh-CN" sz="1600" dirty="0">
                <a:solidFill>
                  <a:schemeClr val="bg1">
                    <a:lumMod val="50000"/>
                  </a:schemeClr>
                </a:solidFill>
                <a:latin typeface="Century Gothic" panose="020B0502020202020204" pitchFamily="34" charset="0"/>
              </a:endParaRPr>
            </a:p>
            <a:p>
              <a:pPr>
                <a:lnSpc>
                  <a:spcPct val="120000"/>
                </a:lnSpc>
              </a:pPr>
              <a:r>
                <a:rPr lang="en-US" altLang="zh-CN" sz="1600" dirty="0">
                  <a:solidFill>
                    <a:schemeClr val="bg1">
                      <a:lumMod val="50000"/>
                    </a:schemeClr>
                  </a:solidFill>
                  <a:latin typeface="Century Gothic" panose="020B0502020202020204" pitchFamily="34" charset="0"/>
                </a:rPr>
                <a:t>· 商业模式是否符合逻辑?</a:t>
              </a:r>
              <a:endParaRPr lang="en-US" altLang="zh-CN" sz="1600" dirty="0">
                <a:solidFill>
                  <a:schemeClr val="bg1">
                    <a:lumMod val="50000"/>
                  </a:schemeClr>
                </a:solidFill>
                <a:latin typeface="Century Gothic" panose="020B0502020202020204" pitchFamily="34" charset="0"/>
              </a:endParaRPr>
            </a:p>
          </p:txBody>
        </p:sp>
        <p:sp>
          <p:nvSpPr>
            <p:cNvPr id="72" name="矩形 71"/>
            <p:cNvSpPr/>
            <p:nvPr/>
          </p:nvSpPr>
          <p:spPr>
            <a:xfrm>
              <a:off x="3226925" y="5326893"/>
              <a:ext cx="2241974"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① 市场</a:t>
              </a:r>
              <a:endParaRPr lang="zh-CN" altLang="en-US" b="1" dirty="0">
                <a:solidFill>
                  <a:schemeClr val="tx1">
                    <a:lumMod val="75000"/>
                    <a:lumOff val="25000"/>
                  </a:schemeClr>
                </a:solidFill>
              </a:endParaRPr>
            </a:p>
          </p:txBody>
        </p:sp>
      </p:grpSp>
      <p:sp>
        <p:nvSpPr>
          <p:cNvPr id="12" name="矩形 11"/>
          <p:cNvSpPr/>
          <p:nvPr/>
        </p:nvSpPr>
        <p:spPr>
          <a:xfrm>
            <a:off x="7691573" y="4029884"/>
            <a:ext cx="2241974"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④ 产品</a:t>
            </a:r>
            <a:endParaRPr lang="zh-CN" altLang="en-US" b="1" dirty="0">
              <a:solidFill>
                <a:schemeClr val="tx1">
                  <a:lumMod val="75000"/>
                  <a:lumOff val="25000"/>
                </a:schemeClr>
              </a:solidFill>
            </a:endParaRPr>
          </a:p>
        </p:txBody>
      </p:sp>
      <p:sp>
        <p:nvSpPr>
          <p:cNvPr id="13" name="矩形 12"/>
          <p:cNvSpPr/>
          <p:nvPr/>
        </p:nvSpPr>
        <p:spPr>
          <a:xfrm>
            <a:off x="3519623" y="4029884"/>
            <a:ext cx="2241974"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③ 创始人</a:t>
            </a:r>
            <a:endParaRPr lang="zh-CN" altLang="en-US" b="1" dirty="0">
              <a:solidFill>
                <a:schemeClr val="tx1">
                  <a:lumMod val="75000"/>
                  <a:lumOff val="25000"/>
                </a:schemeClr>
              </a:solidFill>
            </a:endParaRPr>
          </a:p>
        </p:txBody>
      </p:sp>
      <p:sp>
        <p:nvSpPr>
          <p:cNvPr id="14" name="矩形 13"/>
          <p:cNvSpPr/>
          <p:nvPr/>
        </p:nvSpPr>
        <p:spPr>
          <a:xfrm>
            <a:off x="7691573" y="2168699"/>
            <a:ext cx="2241974"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② 竞品</a:t>
            </a:r>
            <a:endParaRPr lang="zh-CN" altLang="en-US" b="1" dirty="0">
              <a:solidFill>
                <a:schemeClr val="tx1">
                  <a:lumMod val="75000"/>
                  <a:lumOff val="25000"/>
                </a:schemeClr>
              </a:solidFill>
            </a:endParaRPr>
          </a:p>
        </p:txBody>
      </p:sp>
      <p:sp>
        <p:nvSpPr>
          <p:cNvPr id="15" name="矩形 14"/>
          <p:cNvSpPr/>
          <p:nvPr/>
        </p:nvSpPr>
        <p:spPr>
          <a:xfrm>
            <a:off x="3276418" y="5604049"/>
            <a:ext cx="2241974"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⑤ 销售</a:t>
            </a:r>
            <a:endParaRPr lang="zh-CN" altLang="en-US" b="1" dirty="0">
              <a:solidFill>
                <a:schemeClr val="tx1">
                  <a:lumMod val="75000"/>
                  <a:lumOff val="25000"/>
                </a:schemeClr>
              </a:solidFill>
            </a:endParaRPr>
          </a:p>
        </p:txBody>
      </p:sp>
      <p:sp>
        <p:nvSpPr>
          <p:cNvPr id="16" name="文本框 15"/>
          <p:cNvSpPr txBox="1"/>
          <p:nvPr/>
        </p:nvSpPr>
        <p:spPr>
          <a:xfrm>
            <a:off x="8681085" y="1621155"/>
            <a:ext cx="2773680" cy="1076325"/>
          </a:xfrm>
          <a:prstGeom prst="rect">
            <a:avLst/>
          </a:prstGeom>
          <a:noFill/>
        </p:spPr>
        <p:txBody>
          <a:bodyPr wrap="square" rtlCol="0" anchor="t">
            <a:spAutoFit/>
          </a:bodyPr>
          <a:lstStyle/>
          <a:p>
            <a:r>
              <a:rPr lang="en-US" altLang="zh-CN" sz="1600" dirty="0">
                <a:solidFill>
                  <a:schemeClr val="bg1">
                    <a:lumMod val="50000"/>
                  </a:schemeClr>
                </a:solidFill>
                <a:latin typeface="Century Gothic" panose="020B0502020202020204" pitchFamily="34" charset="0"/>
              </a:rPr>
              <a:t>· 是否存在竞品</a:t>
            </a:r>
            <a:endParaRPr lang="en-US" altLang="zh-CN" sz="1600" dirty="0">
              <a:solidFill>
                <a:schemeClr val="bg1">
                  <a:lumMod val="50000"/>
                </a:schemeClr>
              </a:solidFill>
              <a:latin typeface="Century Gothic" panose="020B0502020202020204" pitchFamily="34" charset="0"/>
            </a:endParaRPr>
          </a:p>
          <a:p>
            <a:r>
              <a:rPr lang="en-US" altLang="zh-CN" sz="1600" dirty="0">
                <a:solidFill>
                  <a:schemeClr val="bg1">
                    <a:lumMod val="50000"/>
                  </a:schemeClr>
                </a:solidFill>
                <a:latin typeface="Century Gothic" panose="020B0502020202020204" pitchFamily="34" charset="0"/>
              </a:rPr>
              <a:t>· 技术特点和性能参数</a:t>
            </a:r>
            <a:endParaRPr lang="en-US" altLang="zh-CN" sz="1600" dirty="0">
              <a:solidFill>
                <a:schemeClr val="bg1">
                  <a:lumMod val="50000"/>
                </a:schemeClr>
              </a:solidFill>
              <a:latin typeface="Century Gothic" panose="020B0502020202020204" pitchFamily="34" charset="0"/>
            </a:endParaRPr>
          </a:p>
          <a:p>
            <a:r>
              <a:rPr lang="en-US" altLang="zh-CN" sz="1600" dirty="0">
                <a:solidFill>
                  <a:schemeClr val="bg1">
                    <a:lumMod val="50000"/>
                  </a:schemeClr>
                </a:solidFill>
                <a:latin typeface="Century Gothic" panose="020B0502020202020204" pitchFamily="34" charset="0"/>
              </a:rPr>
              <a:t>· 竞品成本结构</a:t>
            </a:r>
            <a:endParaRPr lang="en-US" altLang="zh-CN" sz="1600" dirty="0">
              <a:solidFill>
                <a:schemeClr val="bg1">
                  <a:lumMod val="50000"/>
                </a:schemeClr>
              </a:solidFill>
              <a:latin typeface="Century Gothic" panose="020B0502020202020204" pitchFamily="34" charset="0"/>
            </a:endParaRPr>
          </a:p>
          <a:p>
            <a:r>
              <a:rPr lang="en-US" altLang="zh-CN" sz="1600" dirty="0">
                <a:solidFill>
                  <a:schemeClr val="bg1">
                    <a:lumMod val="50000"/>
                  </a:schemeClr>
                </a:solidFill>
                <a:latin typeface="Century Gothic" panose="020B0502020202020204" pitchFamily="34" charset="0"/>
              </a:rPr>
              <a:t>· 竞品发展现状和市场占有</a:t>
            </a:r>
            <a:r>
              <a:rPr lang="zh-CN" altLang="en-US" sz="1600" dirty="0">
                <a:solidFill>
                  <a:schemeClr val="bg1">
                    <a:lumMod val="50000"/>
                  </a:schemeClr>
                </a:solidFill>
                <a:latin typeface="Century Gothic" panose="020B0502020202020204" pitchFamily="34" charset="0"/>
              </a:rPr>
              <a:t>率</a:t>
            </a:r>
            <a:endParaRPr lang="zh-CN" altLang="en-US" sz="1600" dirty="0">
              <a:solidFill>
                <a:schemeClr val="bg1">
                  <a:lumMod val="50000"/>
                </a:schemeClr>
              </a:solidFill>
              <a:latin typeface="Century Gothic" panose="020B0502020202020204" pitchFamily="34" charset="0"/>
            </a:endParaRPr>
          </a:p>
        </p:txBody>
      </p:sp>
      <p:sp>
        <p:nvSpPr>
          <p:cNvPr id="17" name="文本框 16"/>
          <p:cNvSpPr txBox="1"/>
          <p:nvPr/>
        </p:nvSpPr>
        <p:spPr>
          <a:xfrm>
            <a:off x="1453515" y="3197225"/>
            <a:ext cx="2540000" cy="1565910"/>
          </a:xfrm>
          <a:prstGeom prst="rect">
            <a:avLst/>
          </a:prstGeom>
          <a:noFill/>
        </p:spPr>
        <p:txBody>
          <a:bodyPr wrap="square" rtlCol="0" anchor="t">
            <a:spAutoFit/>
          </a:bodyPr>
          <a:lstStyle/>
          <a:p>
            <a:pPr algn="l">
              <a:lnSpc>
                <a:spcPct val="120000"/>
              </a:lnSpc>
              <a:buClrTx/>
              <a:buSzTx/>
              <a:buNone/>
            </a:pPr>
            <a:r>
              <a:rPr lang="en-US" altLang="zh-CN" sz="1600" dirty="0">
                <a:solidFill>
                  <a:schemeClr val="bg1">
                    <a:lumMod val="50000"/>
                  </a:schemeClr>
                </a:solidFill>
                <a:latin typeface="Century Gothic" panose="020B0502020202020204" pitchFamily="34" charset="0"/>
              </a:rPr>
              <a:t>· 是否本人真正参与</a:t>
            </a:r>
            <a:r>
              <a:rPr lang="en-US" altLang="zh-CN" sz="1600" dirty="0">
                <a:solidFill>
                  <a:schemeClr val="bg1">
                    <a:lumMod val="50000"/>
                  </a:schemeClr>
                </a:solidFill>
                <a:latin typeface="Century Gothic" panose="020B0502020202020204" pitchFamily="34" charset="0"/>
                <a:sym typeface="+mn-ea"/>
              </a:rPr>
              <a:t>?</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申报人材料是否匹配?</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团队互动性如何?</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答辩是否熟练?</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有哪些工作经历?</a:t>
            </a:r>
            <a:endParaRPr lang="en-US" altLang="zh-CN" sz="1600" dirty="0">
              <a:solidFill>
                <a:schemeClr val="bg1">
                  <a:lumMod val="50000"/>
                </a:schemeClr>
              </a:solidFill>
              <a:latin typeface="Century Gothic" panose="020B0502020202020204" pitchFamily="34" charset="0"/>
            </a:endParaRPr>
          </a:p>
        </p:txBody>
      </p:sp>
      <p:sp>
        <p:nvSpPr>
          <p:cNvPr id="18" name="文本框 17"/>
          <p:cNvSpPr txBox="1"/>
          <p:nvPr/>
        </p:nvSpPr>
        <p:spPr>
          <a:xfrm>
            <a:off x="8797925" y="3197225"/>
            <a:ext cx="2540000" cy="1565910"/>
          </a:xfrm>
          <a:prstGeom prst="rect">
            <a:avLst/>
          </a:prstGeom>
          <a:noFill/>
        </p:spPr>
        <p:txBody>
          <a:bodyPr wrap="square" rtlCol="0" anchor="t">
            <a:spAutoFit/>
          </a:bodyPr>
          <a:lstStyle/>
          <a:p>
            <a:pPr algn="l">
              <a:lnSpc>
                <a:spcPct val="120000"/>
              </a:lnSpc>
              <a:buClrTx/>
              <a:buSzTx/>
              <a:buNone/>
            </a:pPr>
            <a:r>
              <a:rPr lang="en-US" altLang="zh-CN" sz="1600" dirty="0">
                <a:solidFill>
                  <a:schemeClr val="bg1">
                    <a:lumMod val="50000"/>
                  </a:schemeClr>
                </a:solidFill>
                <a:latin typeface="Century Gothic" panose="020B0502020202020204" pitchFamily="34" charset="0"/>
              </a:rPr>
              <a:t>· 是不是已经产品化</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创新性</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解决了什么痛点</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详细测试数据</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产品资质</a:t>
            </a:r>
            <a:endParaRPr lang="en-US" altLang="zh-CN" sz="1600" dirty="0">
              <a:solidFill>
                <a:schemeClr val="bg1">
                  <a:lumMod val="50000"/>
                </a:schemeClr>
              </a:solidFill>
              <a:latin typeface="Century Gothic" panose="020B0502020202020204" pitchFamily="34" charset="0"/>
            </a:endParaRPr>
          </a:p>
        </p:txBody>
      </p:sp>
      <p:sp>
        <p:nvSpPr>
          <p:cNvPr id="39" name="PA_椭圆 218"/>
          <p:cNvSpPr/>
          <p:nvPr>
            <p:custDataLst>
              <p:tags r:id="rId9"/>
            </p:custDataLst>
          </p:nvPr>
        </p:nvSpPr>
        <p:spPr>
          <a:xfrm>
            <a:off x="7691756" y="5603689"/>
            <a:ext cx="155575" cy="155575"/>
          </a:xfrm>
          <a:prstGeom prst="ellipse">
            <a:avLst/>
          </a:prstGeom>
          <a:solidFill>
            <a:srgbClr val="1B6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PA_椭圆 218"/>
          <p:cNvSpPr/>
          <p:nvPr>
            <p:custDataLst>
              <p:tags r:id="rId10"/>
            </p:custDataLst>
          </p:nvPr>
        </p:nvSpPr>
        <p:spPr>
          <a:xfrm>
            <a:off x="4319906" y="5603689"/>
            <a:ext cx="155575" cy="155575"/>
          </a:xfrm>
          <a:prstGeom prst="ellipse">
            <a:avLst/>
          </a:prstGeom>
          <a:solidFill>
            <a:srgbClr val="1B6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7847148" y="5595794"/>
            <a:ext cx="2241974"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⑥ 融资</a:t>
            </a:r>
            <a:endParaRPr lang="zh-CN" altLang="en-US" b="1" dirty="0">
              <a:solidFill>
                <a:schemeClr val="tx1">
                  <a:lumMod val="75000"/>
                  <a:lumOff val="25000"/>
                </a:schemeClr>
              </a:solidFill>
            </a:endParaRPr>
          </a:p>
        </p:txBody>
      </p:sp>
      <p:sp>
        <p:nvSpPr>
          <p:cNvPr id="42" name="文本框 41"/>
          <p:cNvSpPr txBox="1"/>
          <p:nvPr/>
        </p:nvSpPr>
        <p:spPr>
          <a:xfrm>
            <a:off x="720090" y="5172075"/>
            <a:ext cx="2799715" cy="1271270"/>
          </a:xfrm>
          <a:prstGeom prst="rect">
            <a:avLst/>
          </a:prstGeom>
          <a:noFill/>
        </p:spPr>
        <p:txBody>
          <a:bodyPr wrap="square" rtlCol="0" anchor="t">
            <a:spAutoFit/>
          </a:bodyPr>
          <a:lstStyle/>
          <a:p>
            <a:pPr algn="l">
              <a:lnSpc>
                <a:spcPct val="120000"/>
              </a:lnSpc>
              <a:buClrTx/>
              <a:buSzTx/>
              <a:buNone/>
            </a:pPr>
            <a:r>
              <a:rPr lang="en-US" altLang="zh-CN" sz="1600" dirty="0">
                <a:solidFill>
                  <a:schemeClr val="bg1">
                    <a:lumMod val="50000"/>
                  </a:schemeClr>
                </a:solidFill>
                <a:latin typeface="Century Gothic" panose="020B0502020202020204" pitchFamily="34" charset="0"/>
              </a:rPr>
              <a:t>· 怎么销售的?直销还是渠道</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销售团队的组成</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线上线下营销策略</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经营数据和核心客户</a:t>
            </a:r>
            <a:endParaRPr lang="en-US" altLang="zh-CN" sz="1600" dirty="0">
              <a:solidFill>
                <a:schemeClr val="bg1">
                  <a:lumMod val="50000"/>
                </a:schemeClr>
              </a:solidFill>
              <a:latin typeface="Century Gothic" panose="020B0502020202020204" pitchFamily="34" charset="0"/>
            </a:endParaRPr>
          </a:p>
        </p:txBody>
      </p:sp>
      <p:sp>
        <p:nvSpPr>
          <p:cNvPr id="43" name="文本框 42"/>
          <p:cNvSpPr txBox="1"/>
          <p:nvPr/>
        </p:nvSpPr>
        <p:spPr>
          <a:xfrm>
            <a:off x="8797925" y="5172075"/>
            <a:ext cx="2992120" cy="1565910"/>
          </a:xfrm>
          <a:prstGeom prst="rect">
            <a:avLst/>
          </a:prstGeom>
          <a:noFill/>
        </p:spPr>
        <p:txBody>
          <a:bodyPr wrap="square" rtlCol="0" anchor="t">
            <a:spAutoFit/>
          </a:bodyPr>
          <a:lstStyle/>
          <a:p>
            <a:pPr algn="l">
              <a:lnSpc>
                <a:spcPct val="120000"/>
              </a:lnSpc>
              <a:buClrTx/>
              <a:buSzTx/>
              <a:buNone/>
            </a:pPr>
            <a:r>
              <a:rPr lang="en-US" altLang="zh-CN" sz="1600" dirty="0">
                <a:solidFill>
                  <a:schemeClr val="bg1">
                    <a:lumMod val="50000"/>
                  </a:schemeClr>
                </a:solidFill>
                <a:latin typeface="Century Gothic" panose="020B0502020202020204" pitchFamily="34" charset="0"/>
              </a:rPr>
              <a:t>· 已融资情况</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正在治谈的情况</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融资计划</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融资用途.</a:t>
            </a:r>
            <a:endParaRPr lang="en-US" altLang="zh-CN" sz="1600" dirty="0">
              <a:solidFill>
                <a:schemeClr val="bg1">
                  <a:lumMod val="50000"/>
                </a:schemeClr>
              </a:solidFill>
              <a:latin typeface="Century Gothic" panose="020B0502020202020204" pitchFamily="34" charset="0"/>
            </a:endParaRPr>
          </a:p>
          <a:p>
            <a:pPr algn="l">
              <a:lnSpc>
                <a:spcPct val="120000"/>
              </a:lnSpc>
              <a:buClrTx/>
              <a:buSzTx/>
              <a:buNone/>
            </a:pPr>
            <a:r>
              <a:rPr lang="en-US" altLang="zh-CN" sz="1600" dirty="0">
                <a:solidFill>
                  <a:schemeClr val="bg1">
                    <a:lumMod val="50000"/>
                  </a:schemeClr>
                </a:solidFill>
                <a:latin typeface="Century Gothic" panose="020B0502020202020204" pitchFamily="34" charset="0"/>
              </a:rPr>
              <a:t>· 估值</a:t>
            </a:r>
            <a:r>
              <a:rPr lang="zh-CN" altLang="en-US" sz="1600" dirty="0">
                <a:solidFill>
                  <a:schemeClr val="bg1">
                    <a:lumMod val="50000"/>
                  </a:schemeClr>
                </a:solidFill>
                <a:latin typeface="Century Gothic" panose="020B0502020202020204" pitchFamily="34" charset="0"/>
              </a:rPr>
              <a:t>要合</a:t>
            </a:r>
            <a:r>
              <a:rPr lang="en-US" altLang="zh-CN" sz="1600" dirty="0">
                <a:solidFill>
                  <a:schemeClr val="bg1">
                    <a:lumMod val="50000"/>
                  </a:schemeClr>
                </a:solidFill>
                <a:latin typeface="Century Gothic" panose="020B0502020202020204" pitchFamily="34" charset="0"/>
              </a:rPr>
              <a:t>理，不能</a:t>
            </a:r>
            <a:r>
              <a:rPr lang="zh-CN" altLang="en-US" sz="1600" dirty="0">
                <a:solidFill>
                  <a:schemeClr val="bg1">
                    <a:lumMod val="50000"/>
                  </a:schemeClr>
                </a:solidFill>
                <a:latin typeface="Century Gothic" panose="020B0502020202020204" pitchFamily="34" charset="0"/>
              </a:rPr>
              <a:t>太多或</a:t>
            </a:r>
            <a:r>
              <a:rPr lang="en-US" altLang="zh-CN" sz="1600" dirty="0">
                <a:solidFill>
                  <a:schemeClr val="bg1">
                    <a:lumMod val="50000"/>
                  </a:schemeClr>
                </a:solidFill>
                <a:latin typeface="Century Gothic" panose="020B0502020202020204" pitchFamily="34" charset="0"/>
              </a:rPr>
              <a:t>太少</a:t>
            </a:r>
            <a:endParaRPr lang="en-US" altLang="zh-CN" sz="1600" dirty="0">
              <a:solidFill>
                <a:schemeClr val="bg1">
                  <a:lumMod val="50000"/>
                </a:schemeClr>
              </a:solidFill>
              <a:latin typeface="Century Gothic" panose="020B0502020202020204" pitchFamily="34" charset="0"/>
            </a:endParaRPr>
          </a:p>
        </p:txBody>
      </p:sp>
      <p:sp>
        <p:nvSpPr>
          <p:cNvPr id="44" name="文本框 43"/>
          <p:cNvSpPr txBox="1"/>
          <p:nvPr/>
        </p:nvSpPr>
        <p:spPr>
          <a:xfrm>
            <a:off x="5701665" y="3688080"/>
            <a:ext cx="1196340" cy="1106805"/>
          </a:xfrm>
          <a:prstGeom prst="rect">
            <a:avLst/>
          </a:prstGeom>
          <a:noFill/>
        </p:spPr>
        <p:txBody>
          <a:bodyPr wrap="square" rtlCol="0">
            <a:spAutoFit/>
          </a:bodyPr>
          <a:lstStyle/>
          <a:p>
            <a:r>
              <a:rPr lang="en-US" altLang="zh-CN" sz="6600">
                <a:ln w="22225">
                  <a:solidFill>
                    <a:schemeClr val="accent2"/>
                  </a:solidFill>
                  <a:prstDash val="solid"/>
                </a:ln>
                <a:solidFill>
                  <a:schemeClr val="accent2">
                    <a:lumMod val="40000"/>
                    <a:lumOff val="60000"/>
                  </a:schemeClr>
                </a:solidFill>
                <a:effectLst/>
              </a:rPr>
              <a:t>Q</a:t>
            </a:r>
            <a:endParaRPr lang="en-US" altLang="zh-CN" sz="6600">
              <a:ln w="22225">
                <a:solidFill>
                  <a:schemeClr val="accent2"/>
                </a:solidFill>
                <a:prstDash val="solid"/>
              </a:ln>
              <a:solidFill>
                <a:schemeClr val="accent2">
                  <a:lumMod val="40000"/>
                  <a:lumOff val="60000"/>
                </a:schemeClr>
              </a:solidFill>
              <a:effectLs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1000" fill="hold"/>
                                        <p:tgtEl>
                                          <p:spTgt spid="70"/>
                                        </p:tgtEl>
                                        <p:attrNameLst>
                                          <p:attrName>ppt_w</p:attrName>
                                        </p:attrNameLst>
                                      </p:cBhvr>
                                      <p:tavLst>
                                        <p:tav tm="0">
                                          <p:val>
                                            <p:fltVal val="0"/>
                                          </p:val>
                                        </p:tav>
                                        <p:tav tm="100000">
                                          <p:val>
                                            <p:strVal val="#ppt_w"/>
                                          </p:val>
                                        </p:tav>
                                      </p:tavLst>
                                    </p:anim>
                                    <p:anim calcmode="lin" valueType="num">
                                      <p:cBhvr>
                                        <p:cTn id="8" dur="1000" fill="hold"/>
                                        <p:tgtEl>
                                          <p:spTgt spid="70"/>
                                        </p:tgtEl>
                                        <p:attrNameLst>
                                          <p:attrName>ppt_h</p:attrName>
                                        </p:attrNameLst>
                                      </p:cBhvr>
                                      <p:tavLst>
                                        <p:tav tm="0">
                                          <p:val>
                                            <p:fltVal val="0"/>
                                          </p:val>
                                        </p:tav>
                                        <p:tav tm="100000">
                                          <p:val>
                                            <p:strVal val="#ppt_h"/>
                                          </p:val>
                                        </p:tav>
                                      </p:tavLst>
                                    </p:anim>
                                    <p:anim calcmode="lin" valueType="num">
                                      <p:cBhvr>
                                        <p:cTn id="9" dur="1000" fill="hold"/>
                                        <p:tgtEl>
                                          <p:spTgt spid="70"/>
                                        </p:tgtEl>
                                        <p:attrNameLst>
                                          <p:attrName>style.rotation</p:attrName>
                                        </p:attrNameLst>
                                      </p:cBhvr>
                                      <p:tavLst>
                                        <p:tav tm="0">
                                          <p:val>
                                            <p:fltVal val="90"/>
                                          </p:val>
                                        </p:tav>
                                        <p:tav tm="100000">
                                          <p:val>
                                            <p:fltVal val="0"/>
                                          </p:val>
                                        </p:tav>
                                      </p:tavLst>
                                    </p:anim>
                                    <p:animEffect transition="in" filter="fade">
                                      <p:cBhvr>
                                        <p:cTn id="10"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a:xfrm>
            <a:off x="6535341" y="4147427"/>
            <a:ext cx="4193526" cy="646641"/>
            <a:chOff x="4347540" y="4003355"/>
            <a:chExt cx="3179195" cy="512612"/>
          </a:xfrm>
        </p:grpSpPr>
        <p:sp>
          <p:nvSpPr>
            <p:cNvPr id="91" name="矩形 90"/>
            <p:cNvSpPr/>
            <p:nvPr/>
          </p:nvSpPr>
          <p:spPr>
            <a:xfrm>
              <a:off x="4347541" y="4341558"/>
              <a:ext cx="2938171" cy="17440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2" name="矩形 91"/>
            <p:cNvSpPr/>
            <p:nvPr/>
          </p:nvSpPr>
          <p:spPr>
            <a:xfrm>
              <a:off x="4347540" y="4172457"/>
              <a:ext cx="2215058" cy="1744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3" name="矩形 92"/>
            <p:cNvSpPr/>
            <p:nvPr/>
          </p:nvSpPr>
          <p:spPr>
            <a:xfrm>
              <a:off x="4347540" y="4003355"/>
              <a:ext cx="3179195" cy="1744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8" name="组合 97"/>
          <p:cNvGrpSpPr/>
          <p:nvPr/>
        </p:nvGrpSpPr>
        <p:grpSpPr>
          <a:xfrm>
            <a:off x="6535344" y="3095589"/>
            <a:ext cx="4375197" cy="646641"/>
            <a:chOff x="4347540" y="4003355"/>
            <a:chExt cx="3316924" cy="512612"/>
          </a:xfrm>
        </p:grpSpPr>
        <p:sp>
          <p:nvSpPr>
            <p:cNvPr id="99" name="矩形 98"/>
            <p:cNvSpPr/>
            <p:nvPr/>
          </p:nvSpPr>
          <p:spPr>
            <a:xfrm>
              <a:off x="4347541" y="4341558"/>
              <a:ext cx="2559419" cy="17440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0" name="矩形 99"/>
            <p:cNvSpPr/>
            <p:nvPr/>
          </p:nvSpPr>
          <p:spPr>
            <a:xfrm>
              <a:off x="4347540" y="4172457"/>
              <a:ext cx="3316924" cy="1744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1" name="矩形 100"/>
            <p:cNvSpPr/>
            <p:nvPr/>
          </p:nvSpPr>
          <p:spPr>
            <a:xfrm>
              <a:off x="4347540" y="4003355"/>
              <a:ext cx="1560891" cy="1744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6" name="组合 105"/>
          <p:cNvGrpSpPr/>
          <p:nvPr/>
        </p:nvGrpSpPr>
        <p:grpSpPr>
          <a:xfrm>
            <a:off x="6535342" y="1871667"/>
            <a:ext cx="4666057" cy="646641"/>
            <a:chOff x="4347539" y="4003355"/>
            <a:chExt cx="3537430" cy="512612"/>
          </a:xfrm>
        </p:grpSpPr>
        <p:sp>
          <p:nvSpPr>
            <p:cNvPr id="107" name="矩形 106"/>
            <p:cNvSpPr/>
            <p:nvPr/>
          </p:nvSpPr>
          <p:spPr>
            <a:xfrm>
              <a:off x="4347541" y="4341558"/>
              <a:ext cx="1560890" cy="17440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8" name="矩形 107"/>
            <p:cNvSpPr/>
            <p:nvPr/>
          </p:nvSpPr>
          <p:spPr>
            <a:xfrm>
              <a:off x="4347540" y="4172457"/>
              <a:ext cx="2215058" cy="1744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 name="矩形 108"/>
            <p:cNvSpPr/>
            <p:nvPr/>
          </p:nvSpPr>
          <p:spPr>
            <a:xfrm>
              <a:off x="4347539" y="4003355"/>
              <a:ext cx="3537430" cy="1744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16" name="组合 115"/>
          <p:cNvGrpSpPr/>
          <p:nvPr/>
        </p:nvGrpSpPr>
        <p:grpSpPr>
          <a:xfrm>
            <a:off x="951486" y="1891061"/>
            <a:ext cx="591642" cy="591642"/>
            <a:chOff x="4875421" y="2877508"/>
            <a:chExt cx="612620" cy="612620"/>
          </a:xfrm>
        </p:grpSpPr>
        <p:sp>
          <p:nvSpPr>
            <p:cNvPr id="117" name="椭圆 116"/>
            <p:cNvSpPr/>
            <p:nvPr/>
          </p:nvSpPr>
          <p:spPr>
            <a:xfrm>
              <a:off x="4875421" y="2877508"/>
              <a:ext cx="612620" cy="6126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18" name="组合 117"/>
            <p:cNvGrpSpPr/>
            <p:nvPr/>
          </p:nvGrpSpPr>
          <p:grpSpPr>
            <a:xfrm flipH="1">
              <a:off x="5000369" y="2999972"/>
              <a:ext cx="362725" cy="367692"/>
              <a:chOff x="9363075" y="4967288"/>
              <a:chExt cx="463551" cy="469900"/>
            </a:xfrm>
            <a:solidFill>
              <a:schemeClr val="bg1"/>
            </a:solidFill>
          </p:grpSpPr>
          <p:sp>
            <p:nvSpPr>
              <p:cNvPr id="119" name="Freeform 22"/>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0"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1"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2" name="Freeform 25"/>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141" name="组合 140"/>
          <p:cNvGrpSpPr/>
          <p:nvPr/>
        </p:nvGrpSpPr>
        <p:grpSpPr>
          <a:xfrm>
            <a:off x="951486" y="3008462"/>
            <a:ext cx="591642" cy="591642"/>
            <a:chOff x="4875421" y="2877508"/>
            <a:chExt cx="612620" cy="612620"/>
          </a:xfrm>
        </p:grpSpPr>
        <p:sp>
          <p:nvSpPr>
            <p:cNvPr id="143" name="椭圆 142"/>
            <p:cNvSpPr/>
            <p:nvPr/>
          </p:nvSpPr>
          <p:spPr>
            <a:xfrm>
              <a:off x="4875421" y="2877508"/>
              <a:ext cx="612620" cy="6126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44" name="组合 143"/>
            <p:cNvGrpSpPr/>
            <p:nvPr/>
          </p:nvGrpSpPr>
          <p:grpSpPr>
            <a:xfrm flipH="1">
              <a:off x="5000369" y="2999972"/>
              <a:ext cx="362725" cy="367692"/>
              <a:chOff x="9363075" y="4967288"/>
              <a:chExt cx="463551" cy="469900"/>
            </a:xfrm>
            <a:solidFill>
              <a:schemeClr val="bg1"/>
            </a:solidFill>
          </p:grpSpPr>
          <p:sp>
            <p:nvSpPr>
              <p:cNvPr id="145" name="Freeform 22"/>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6"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7"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8" name="Freeform 25"/>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150" name="组合 149"/>
          <p:cNvGrpSpPr/>
          <p:nvPr/>
        </p:nvGrpSpPr>
        <p:grpSpPr>
          <a:xfrm>
            <a:off x="951486" y="4111893"/>
            <a:ext cx="591642" cy="591642"/>
            <a:chOff x="4875421" y="2877508"/>
            <a:chExt cx="612620" cy="612620"/>
          </a:xfrm>
        </p:grpSpPr>
        <p:sp>
          <p:nvSpPr>
            <p:cNvPr id="152" name="椭圆 151"/>
            <p:cNvSpPr/>
            <p:nvPr/>
          </p:nvSpPr>
          <p:spPr>
            <a:xfrm>
              <a:off x="4875421" y="2877508"/>
              <a:ext cx="612620" cy="6126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3" name="组合 152"/>
            <p:cNvGrpSpPr/>
            <p:nvPr/>
          </p:nvGrpSpPr>
          <p:grpSpPr>
            <a:xfrm flipH="1">
              <a:off x="5000369" y="2999972"/>
              <a:ext cx="362725" cy="367692"/>
              <a:chOff x="9363075" y="4967288"/>
              <a:chExt cx="463551" cy="469900"/>
            </a:xfrm>
            <a:solidFill>
              <a:schemeClr val="bg1"/>
            </a:solidFill>
          </p:grpSpPr>
          <p:sp>
            <p:nvSpPr>
              <p:cNvPr id="154" name="Freeform 22"/>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5"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6"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7" name="Freeform 25"/>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53" name="矩形 52"/>
          <p:cNvSpPr/>
          <p:nvPr/>
        </p:nvSpPr>
        <p:spPr>
          <a:xfrm>
            <a:off x="1678305" y="1948815"/>
            <a:ext cx="2050415" cy="53403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dirty="0">
                <a:solidFill>
                  <a:schemeClr val="tx1">
                    <a:lumMod val="75000"/>
                    <a:lumOff val="25000"/>
                  </a:schemeClr>
                </a:solidFill>
                <a:latin typeface="+mn-ea"/>
              </a:rPr>
              <a:t>PPT</a:t>
            </a:r>
            <a:endParaRPr lang="en-US" altLang="zh-CN" sz="2400" b="1" dirty="0">
              <a:solidFill>
                <a:schemeClr val="tx1">
                  <a:lumMod val="75000"/>
                  <a:lumOff val="25000"/>
                </a:schemeClr>
              </a:solidFill>
              <a:latin typeface="+mn-ea"/>
            </a:endParaRPr>
          </a:p>
        </p:txBody>
      </p:sp>
      <p:sp>
        <p:nvSpPr>
          <p:cNvPr id="63" name="任意多边形 62"/>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391195" y="-1"/>
            <a:ext cx="1417774" cy="723901"/>
            <a:chOff x="-391195" y="-1"/>
            <a:chExt cx="1697596" cy="866775"/>
          </a:xfrm>
        </p:grpSpPr>
        <p:sp>
          <p:nvSpPr>
            <p:cNvPr id="65" name="任意多边形 64"/>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1" name="直接连接符 70"/>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462072" y="683638"/>
            <a:ext cx="3840480"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chemeClr val="tx2"/>
                </a:solidFill>
                <a:latin typeface="Century Gothic" panose="020B0502020202020204" pitchFamily="34" charset="0"/>
                <a:ea typeface="+mj-ea"/>
              </a:rPr>
              <a:t>大赛视角看材料准备</a:t>
            </a:r>
            <a:endParaRPr lang="zh-CN" altLang="en-US" sz="3200" b="1" dirty="0">
              <a:solidFill>
                <a:schemeClr val="tx2"/>
              </a:solidFill>
              <a:latin typeface="Century Gothic" panose="020B0502020202020204" pitchFamily="34" charset="0"/>
              <a:ea typeface="+mj-ea"/>
            </a:endParaRPr>
          </a:p>
        </p:txBody>
      </p:sp>
      <p:sp>
        <p:nvSpPr>
          <p:cNvPr id="2" name="矩形 1"/>
          <p:cNvSpPr/>
          <p:nvPr/>
        </p:nvSpPr>
        <p:spPr>
          <a:xfrm>
            <a:off x="1678305" y="3008630"/>
            <a:ext cx="2050415" cy="53403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dirty="0">
                <a:solidFill>
                  <a:schemeClr val="tx1">
                    <a:lumMod val="75000"/>
                    <a:lumOff val="25000"/>
                  </a:schemeClr>
                </a:solidFill>
                <a:latin typeface="+mn-ea"/>
              </a:rPr>
              <a:t>VCR</a:t>
            </a:r>
            <a:endParaRPr lang="en-US" altLang="zh-CN" sz="2400" b="1" dirty="0">
              <a:solidFill>
                <a:schemeClr val="tx1">
                  <a:lumMod val="75000"/>
                  <a:lumOff val="25000"/>
                </a:schemeClr>
              </a:solidFill>
              <a:latin typeface="+mn-ea"/>
            </a:endParaRPr>
          </a:p>
        </p:txBody>
      </p:sp>
      <p:sp>
        <p:nvSpPr>
          <p:cNvPr id="3" name="矩形 2"/>
          <p:cNvSpPr/>
          <p:nvPr/>
        </p:nvSpPr>
        <p:spPr>
          <a:xfrm>
            <a:off x="1678305" y="4140835"/>
            <a:ext cx="2050415" cy="53403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dirty="0">
                <a:solidFill>
                  <a:schemeClr val="tx1">
                    <a:lumMod val="75000"/>
                    <a:lumOff val="25000"/>
                  </a:schemeClr>
                </a:solidFill>
                <a:latin typeface="+mn-ea"/>
              </a:rPr>
              <a:t>Word</a:t>
            </a:r>
            <a:endParaRPr lang="en-US" altLang="zh-CN" sz="2400" b="1" dirty="0">
              <a:solidFill>
                <a:schemeClr val="tx1">
                  <a:lumMod val="75000"/>
                  <a:lumOff val="25000"/>
                </a:schemeClr>
              </a:solidFill>
              <a:latin typeface="+mn-ea"/>
            </a:endParaRPr>
          </a:p>
        </p:txBody>
      </p:sp>
      <p:sp>
        <p:nvSpPr>
          <p:cNvPr id="4" name="文本框 3"/>
          <p:cNvSpPr txBox="1"/>
          <p:nvPr/>
        </p:nvSpPr>
        <p:spPr>
          <a:xfrm>
            <a:off x="2581910" y="1891030"/>
            <a:ext cx="4373245" cy="755650"/>
          </a:xfrm>
          <a:prstGeom prst="rect">
            <a:avLst/>
          </a:prstGeom>
          <a:noFill/>
        </p:spPr>
        <p:txBody>
          <a:bodyPr wrap="square" rtlCol="0" anchor="t">
            <a:spAutoFit/>
          </a:bodyPr>
          <a:lstStyle/>
          <a:p>
            <a:pPr>
              <a:lnSpc>
                <a:spcPct val="120000"/>
              </a:lnSpc>
            </a:pPr>
            <a:r>
              <a:rPr lang="en-US" altLang="zh-CN" dirty="0">
                <a:solidFill>
                  <a:schemeClr val="bg1">
                    <a:lumMod val="50000"/>
                  </a:schemeClr>
                </a:solidFill>
                <a:latin typeface="Century Gothic" panose="020B0502020202020204" pitchFamily="34" charset="0"/>
                <a:sym typeface="+mn-ea"/>
              </a:rPr>
              <a:t>√ </a:t>
            </a:r>
            <a:r>
              <a:rPr lang="zh-CN" altLang="en-US" dirty="0">
                <a:solidFill>
                  <a:schemeClr val="bg1">
                    <a:lumMod val="50000"/>
                  </a:schemeClr>
                </a:solidFill>
                <a:latin typeface="Century Gothic" panose="020B0502020202020204" pitchFamily="34" charset="0"/>
                <a:sym typeface="+mn-ea"/>
              </a:rPr>
              <a:t>逻辑、内容、版式</a:t>
            </a:r>
            <a:endParaRPr lang="zh-CN" altLang="en-US" dirty="0">
              <a:solidFill>
                <a:schemeClr val="bg1">
                  <a:lumMod val="50000"/>
                </a:schemeClr>
              </a:solidFill>
              <a:latin typeface="Century Gothic" panose="020B0502020202020204" pitchFamily="34" charset="0"/>
              <a:sym typeface="+mn-ea"/>
            </a:endParaRPr>
          </a:p>
          <a:p>
            <a:pPr>
              <a:lnSpc>
                <a:spcPct val="120000"/>
              </a:lnSpc>
            </a:pPr>
            <a:r>
              <a:rPr lang="en-US" altLang="zh-CN" dirty="0">
                <a:solidFill>
                  <a:schemeClr val="bg1">
                    <a:lumMod val="50000"/>
                  </a:schemeClr>
                </a:solidFill>
                <a:latin typeface="Century Gothic" panose="020B0502020202020204" pitchFamily="34" charset="0"/>
                <a:sym typeface="+mn-ea"/>
              </a:rPr>
              <a:t>√ </a:t>
            </a:r>
            <a:r>
              <a:rPr lang="zh-CN" altLang="en-US" dirty="0">
                <a:solidFill>
                  <a:schemeClr val="bg1">
                    <a:lumMod val="50000"/>
                  </a:schemeClr>
                </a:solidFill>
                <a:latin typeface="Century Gothic" panose="020B0502020202020204" pitchFamily="34" charset="0"/>
                <a:sym typeface="+mn-ea"/>
              </a:rPr>
              <a:t>图标、数字、权威</a:t>
            </a:r>
            <a:endParaRPr lang="zh-CN" altLang="en-US" dirty="0">
              <a:solidFill>
                <a:schemeClr val="bg1">
                  <a:lumMod val="50000"/>
                </a:schemeClr>
              </a:solidFill>
              <a:latin typeface="Century Gothic" panose="020B0502020202020204" pitchFamily="34" charset="0"/>
              <a:sym typeface="+mn-ea"/>
            </a:endParaRPr>
          </a:p>
        </p:txBody>
      </p:sp>
      <p:sp>
        <p:nvSpPr>
          <p:cNvPr id="5" name="文本框 4"/>
          <p:cNvSpPr txBox="1"/>
          <p:nvPr/>
        </p:nvSpPr>
        <p:spPr>
          <a:xfrm>
            <a:off x="2581910" y="2898140"/>
            <a:ext cx="4373245" cy="1087755"/>
          </a:xfrm>
          <a:prstGeom prst="rect">
            <a:avLst/>
          </a:prstGeom>
          <a:noFill/>
        </p:spPr>
        <p:txBody>
          <a:bodyPr wrap="square" rtlCol="0" anchor="t">
            <a:spAutoFit/>
          </a:bodyPr>
          <a:lstStyle/>
          <a:p>
            <a:pPr>
              <a:lnSpc>
                <a:spcPct val="120000"/>
              </a:lnSpc>
            </a:pPr>
            <a:r>
              <a:rPr lang="en-US" altLang="zh-CN" dirty="0">
                <a:solidFill>
                  <a:schemeClr val="bg1">
                    <a:lumMod val="50000"/>
                  </a:schemeClr>
                </a:solidFill>
                <a:latin typeface="Century Gothic" panose="020B0502020202020204" pitchFamily="34" charset="0"/>
                <a:sym typeface="+mn-ea"/>
              </a:rPr>
              <a:t>√ </a:t>
            </a:r>
            <a:r>
              <a:rPr lang="zh-CN" altLang="en-US" dirty="0">
                <a:solidFill>
                  <a:schemeClr val="bg1">
                    <a:lumMod val="50000"/>
                  </a:schemeClr>
                </a:solidFill>
                <a:latin typeface="Century Gothic" panose="020B0502020202020204" pitchFamily="34" charset="0"/>
                <a:sym typeface="+mn-ea"/>
              </a:rPr>
              <a:t>场景呈现</a:t>
            </a:r>
            <a:endParaRPr lang="zh-CN" altLang="en-US" dirty="0">
              <a:solidFill>
                <a:schemeClr val="bg1">
                  <a:lumMod val="50000"/>
                </a:schemeClr>
              </a:solidFill>
              <a:latin typeface="Century Gothic" panose="020B0502020202020204" pitchFamily="34" charset="0"/>
              <a:sym typeface="+mn-ea"/>
            </a:endParaRPr>
          </a:p>
          <a:p>
            <a:pPr>
              <a:lnSpc>
                <a:spcPct val="120000"/>
              </a:lnSpc>
            </a:pPr>
            <a:r>
              <a:rPr lang="en-US" altLang="zh-CN" dirty="0">
                <a:solidFill>
                  <a:schemeClr val="bg1">
                    <a:lumMod val="50000"/>
                  </a:schemeClr>
                </a:solidFill>
                <a:latin typeface="Century Gothic" panose="020B0502020202020204" pitchFamily="34" charset="0"/>
                <a:sym typeface="+mn-ea"/>
              </a:rPr>
              <a:t>√ </a:t>
            </a:r>
            <a:r>
              <a:rPr lang="zh-CN" altLang="en-US" dirty="0">
                <a:solidFill>
                  <a:schemeClr val="bg1">
                    <a:lumMod val="50000"/>
                  </a:schemeClr>
                </a:solidFill>
                <a:latin typeface="Century Gothic" panose="020B0502020202020204" pitchFamily="34" charset="0"/>
                <a:sym typeface="+mn-ea"/>
              </a:rPr>
              <a:t>第一印象</a:t>
            </a:r>
            <a:endParaRPr lang="zh-CN" altLang="en-US" dirty="0">
              <a:solidFill>
                <a:schemeClr val="bg1">
                  <a:lumMod val="50000"/>
                </a:schemeClr>
              </a:solidFill>
              <a:latin typeface="Century Gothic" panose="020B0502020202020204" pitchFamily="34" charset="0"/>
              <a:sym typeface="+mn-ea"/>
            </a:endParaRPr>
          </a:p>
          <a:p>
            <a:pPr>
              <a:lnSpc>
                <a:spcPct val="120000"/>
              </a:lnSpc>
            </a:pPr>
            <a:r>
              <a:rPr lang="en-US" altLang="zh-CN" dirty="0">
                <a:solidFill>
                  <a:schemeClr val="bg1">
                    <a:lumMod val="50000"/>
                  </a:schemeClr>
                </a:solidFill>
                <a:latin typeface="Century Gothic" panose="020B0502020202020204" pitchFamily="34" charset="0"/>
                <a:sym typeface="+mn-ea"/>
              </a:rPr>
              <a:t>√ </a:t>
            </a:r>
            <a:r>
              <a:rPr lang="zh-CN" altLang="en-US" dirty="0">
                <a:solidFill>
                  <a:schemeClr val="bg1">
                    <a:lumMod val="50000"/>
                  </a:schemeClr>
                </a:solidFill>
                <a:latin typeface="Century Gothic" panose="020B0502020202020204" pitchFamily="34" charset="0"/>
                <a:sym typeface="+mn-ea"/>
              </a:rPr>
              <a:t>突出真实</a:t>
            </a:r>
            <a:endParaRPr lang="zh-CN" altLang="en-US" dirty="0">
              <a:solidFill>
                <a:schemeClr val="bg1">
                  <a:lumMod val="50000"/>
                </a:schemeClr>
              </a:solidFill>
              <a:latin typeface="Century Gothic" panose="020B0502020202020204" pitchFamily="34" charset="0"/>
              <a:sym typeface="+mn-ea"/>
            </a:endParaRPr>
          </a:p>
        </p:txBody>
      </p:sp>
      <p:sp>
        <p:nvSpPr>
          <p:cNvPr id="6" name="文本框 5"/>
          <p:cNvSpPr txBox="1"/>
          <p:nvPr/>
        </p:nvSpPr>
        <p:spPr>
          <a:xfrm>
            <a:off x="2581910" y="4112260"/>
            <a:ext cx="4373245" cy="755650"/>
          </a:xfrm>
          <a:prstGeom prst="rect">
            <a:avLst/>
          </a:prstGeom>
          <a:noFill/>
        </p:spPr>
        <p:txBody>
          <a:bodyPr wrap="square" rtlCol="0" anchor="t">
            <a:spAutoFit/>
          </a:bodyPr>
          <a:lstStyle/>
          <a:p>
            <a:pPr>
              <a:lnSpc>
                <a:spcPct val="120000"/>
              </a:lnSpc>
            </a:pPr>
            <a:r>
              <a:rPr lang="en-US" altLang="zh-CN" dirty="0">
                <a:solidFill>
                  <a:schemeClr val="bg1">
                    <a:lumMod val="50000"/>
                  </a:schemeClr>
                </a:solidFill>
                <a:latin typeface="Century Gothic" panose="020B0502020202020204" pitchFamily="34" charset="0"/>
                <a:sym typeface="+mn-ea"/>
              </a:rPr>
              <a:t>√ </a:t>
            </a:r>
            <a:r>
              <a:rPr lang="zh-CN" altLang="en-US" dirty="0">
                <a:solidFill>
                  <a:schemeClr val="bg1">
                    <a:lumMod val="50000"/>
                  </a:schemeClr>
                </a:solidFill>
                <a:latin typeface="Century Gothic" panose="020B0502020202020204" pitchFamily="34" charset="0"/>
                <a:sym typeface="+mn-ea"/>
              </a:rPr>
              <a:t>完整、细节、佐证</a:t>
            </a:r>
            <a:endParaRPr lang="zh-CN" altLang="en-US" dirty="0">
              <a:solidFill>
                <a:schemeClr val="bg1">
                  <a:lumMod val="50000"/>
                </a:schemeClr>
              </a:solidFill>
              <a:latin typeface="Century Gothic" panose="020B0502020202020204" pitchFamily="34" charset="0"/>
              <a:sym typeface="+mn-ea"/>
            </a:endParaRPr>
          </a:p>
          <a:p>
            <a:pPr>
              <a:lnSpc>
                <a:spcPct val="120000"/>
              </a:lnSpc>
            </a:pPr>
            <a:r>
              <a:rPr lang="en-US" altLang="zh-CN" dirty="0">
                <a:solidFill>
                  <a:schemeClr val="bg1">
                    <a:lumMod val="50000"/>
                  </a:schemeClr>
                </a:solidFill>
                <a:latin typeface="Century Gothic" panose="020B0502020202020204" pitchFamily="34" charset="0"/>
                <a:sym typeface="+mn-ea"/>
              </a:rPr>
              <a:t>√ </a:t>
            </a:r>
            <a:r>
              <a:rPr lang="zh-CN" altLang="en-US" dirty="0">
                <a:solidFill>
                  <a:schemeClr val="bg1">
                    <a:lumMod val="50000"/>
                  </a:schemeClr>
                </a:solidFill>
                <a:latin typeface="Century Gothic" panose="020B0502020202020204" pitchFamily="34" charset="0"/>
                <a:sym typeface="+mn-ea"/>
              </a:rPr>
              <a:t>备查</a:t>
            </a:r>
            <a:endParaRPr lang="zh-CN" altLang="en-US" dirty="0">
              <a:solidFill>
                <a:schemeClr val="bg1">
                  <a:lumMod val="50000"/>
                </a:schemeClr>
              </a:solidFill>
              <a:latin typeface="Century Gothic" panose="020B0502020202020204" pitchFamily="34" charset="0"/>
              <a:sym typeface="+mn-ea"/>
            </a:endParaRPr>
          </a:p>
        </p:txBody>
      </p:sp>
      <p:sp>
        <p:nvSpPr>
          <p:cNvPr id="7" name="文本框 6"/>
          <p:cNvSpPr txBox="1"/>
          <p:nvPr/>
        </p:nvSpPr>
        <p:spPr>
          <a:xfrm>
            <a:off x="1237615" y="5420995"/>
            <a:ext cx="4432300" cy="1014730"/>
          </a:xfrm>
          <a:prstGeom prst="rect">
            <a:avLst/>
          </a:prstGeom>
          <a:noFill/>
        </p:spPr>
        <p:txBody>
          <a:bodyPr wrap="square" rtlCol="0" anchor="t">
            <a:spAutoFit/>
          </a:bodyPr>
          <a:lstStyle/>
          <a:p>
            <a:r>
              <a:rPr lang="zh-CN" altLang="en-US" sz="2000">
                <a:latin typeface="楷体" panose="02010609060101010101" charset="-122"/>
                <a:ea typeface="楷体" panose="02010609060101010101" charset="-122"/>
                <a:cs typeface="楷体" panose="02010609060101010101" charset="-122"/>
              </a:rPr>
              <a:t>校赛</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省赛 </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国赛</a:t>
            </a:r>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网评</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会评 </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现场评</a:t>
            </a:r>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评委比重 </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投资、产业、技术等</a:t>
            </a:r>
            <a:endParaRPr lang="zh-CN" altLang="en-US" sz="200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ppt_w</p:attrName>
                                        </p:attrNameLst>
                                      </p:cBhvr>
                                      <p:tavLst>
                                        <p:tav tm="0">
                                          <p:val>
                                            <p:fltVal val="0"/>
                                          </p:val>
                                        </p:tav>
                                        <p:tav tm="100000">
                                          <p:val>
                                            <p:strVal val="#ppt_w"/>
                                          </p:val>
                                        </p:tav>
                                      </p:tavLst>
                                    </p:anim>
                                    <p:anim calcmode="lin" valueType="num">
                                      <p:cBhvr>
                                        <p:cTn id="8" dur="500" fill="hold"/>
                                        <p:tgtEl>
                                          <p:spTgt spid="116"/>
                                        </p:tgtEl>
                                        <p:attrNameLst>
                                          <p:attrName>ppt_h</p:attrName>
                                        </p:attrNameLst>
                                      </p:cBhvr>
                                      <p:tavLst>
                                        <p:tav tm="0">
                                          <p:val>
                                            <p:fltVal val="0"/>
                                          </p:val>
                                        </p:tav>
                                        <p:tav tm="100000">
                                          <p:val>
                                            <p:strVal val="#ppt_h"/>
                                          </p:val>
                                        </p:tav>
                                      </p:tavLst>
                                    </p:anim>
                                    <p:animEffect transition="in" filter="fade">
                                      <p:cBhvr>
                                        <p:cTn id="9" dur="500"/>
                                        <p:tgtEl>
                                          <p:spTgt spid="116"/>
                                        </p:tgtEl>
                                      </p:cBhvr>
                                    </p:animEffect>
                                  </p:childTnLst>
                                </p:cTn>
                              </p:par>
                              <p:par>
                                <p:cTn id="10" presetID="53" presetClass="entr" presetSubtype="16" fill="hold" nodeType="withEffect">
                                  <p:stCondLst>
                                    <p:cond delay="0"/>
                                  </p:stCondLst>
                                  <p:childTnLst>
                                    <p:set>
                                      <p:cBhvr>
                                        <p:cTn id="11" dur="1" fill="hold">
                                          <p:stCondLst>
                                            <p:cond delay="0"/>
                                          </p:stCondLst>
                                        </p:cTn>
                                        <p:tgtEl>
                                          <p:spTgt spid="141"/>
                                        </p:tgtEl>
                                        <p:attrNameLst>
                                          <p:attrName>style.visibility</p:attrName>
                                        </p:attrNameLst>
                                      </p:cBhvr>
                                      <p:to>
                                        <p:strVal val="visible"/>
                                      </p:to>
                                    </p:set>
                                    <p:anim calcmode="lin" valueType="num">
                                      <p:cBhvr>
                                        <p:cTn id="12" dur="500" fill="hold"/>
                                        <p:tgtEl>
                                          <p:spTgt spid="141"/>
                                        </p:tgtEl>
                                        <p:attrNameLst>
                                          <p:attrName>ppt_w</p:attrName>
                                        </p:attrNameLst>
                                      </p:cBhvr>
                                      <p:tavLst>
                                        <p:tav tm="0">
                                          <p:val>
                                            <p:fltVal val="0"/>
                                          </p:val>
                                        </p:tav>
                                        <p:tav tm="100000">
                                          <p:val>
                                            <p:strVal val="#ppt_w"/>
                                          </p:val>
                                        </p:tav>
                                      </p:tavLst>
                                    </p:anim>
                                    <p:anim calcmode="lin" valueType="num">
                                      <p:cBhvr>
                                        <p:cTn id="13" dur="500" fill="hold"/>
                                        <p:tgtEl>
                                          <p:spTgt spid="141"/>
                                        </p:tgtEl>
                                        <p:attrNameLst>
                                          <p:attrName>ppt_h</p:attrName>
                                        </p:attrNameLst>
                                      </p:cBhvr>
                                      <p:tavLst>
                                        <p:tav tm="0">
                                          <p:val>
                                            <p:fltVal val="0"/>
                                          </p:val>
                                        </p:tav>
                                        <p:tav tm="100000">
                                          <p:val>
                                            <p:strVal val="#ppt_h"/>
                                          </p:val>
                                        </p:tav>
                                      </p:tavLst>
                                    </p:anim>
                                    <p:animEffect transition="in" filter="fade">
                                      <p:cBhvr>
                                        <p:cTn id="14" dur="500"/>
                                        <p:tgtEl>
                                          <p:spTgt spid="141"/>
                                        </p:tgtEl>
                                      </p:cBhvr>
                                    </p:animEffect>
                                  </p:childTnLst>
                                </p:cTn>
                              </p:par>
                              <p:par>
                                <p:cTn id="15" presetID="53" presetClass="entr" presetSubtype="16" fill="hold" nodeType="withEffect">
                                  <p:stCondLst>
                                    <p:cond delay="0"/>
                                  </p:stCondLst>
                                  <p:childTnLst>
                                    <p:set>
                                      <p:cBhvr>
                                        <p:cTn id="16" dur="1" fill="hold">
                                          <p:stCondLst>
                                            <p:cond delay="0"/>
                                          </p:stCondLst>
                                        </p:cTn>
                                        <p:tgtEl>
                                          <p:spTgt spid="150"/>
                                        </p:tgtEl>
                                        <p:attrNameLst>
                                          <p:attrName>style.visibility</p:attrName>
                                        </p:attrNameLst>
                                      </p:cBhvr>
                                      <p:to>
                                        <p:strVal val="visible"/>
                                      </p:to>
                                    </p:set>
                                    <p:anim calcmode="lin" valueType="num">
                                      <p:cBhvr>
                                        <p:cTn id="17" dur="500" fill="hold"/>
                                        <p:tgtEl>
                                          <p:spTgt spid="150"/>
                                        </p:tgtEl>
                                        <p:attrNameLst>
                                          <p:attrName>ppt_w</p:attrName>
                                        </p:attrNameLst>
                                      </p:cBhvr>
                                      <p:tavLst>
                                        <p:tav tm="0">
                                          <p:val>
                                            <p:fltVal val="0"/>
                                          </p:val>
                                        </p:tav>
                                        <p:tav tm="100000">
                                          <p:val>
                                            <p:strVal val="#ppt_w"/>
                                          </p:val>
                                        </p:tav>
                                      </p:tavLst>
                                    </p:anim>
                                    <p:anim calcmode="lin" valueType="num">
                                      <p:cBhvr>
                                        <p:cTn id="18" dur="500" fill="hold"/>
                                        <p:tgtEl>
                                          <p:spTgt spid="150"/>
                                        </p:tgtEl>
                                        <p:attrNameLst>
                                          <p:attrName>ppt_h</p:attrName>
                                        </p:attrNameLst>
                                      </p:cBhvr>
                                      <p:tavLst>
                                        <p:tav tm="0">
                                          <p:val>
                                            <p:fltVal val="0"/>
                                          </p:val>
                                        </p:tav>
                                        <p:tav tm="100000">
                                          <p:val>
                                            <p:strVal val="#ppt_h"/>
                                          </p:val>
                                        </p:tav>
                                      </p:tavLst>
                                    </p:anim>
                                    <p:animEffect transition="in" filter="fade">
                                      <p:cBhvr>
                                        <p:cTn id="19" dur="500"/>
                                        <p:tgtEl>
                                          <p:spTgt spid="150"/>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left)">
                                      <p:cBhvr>
                                        <p:cTn id="23" dur="500"/>
                                        <p:tgtEl>
                                          <p:spTgt spid="106"/>
                                        </p:tgtEl>
                                      </p:cBhvr>
                                    </p:animEffect>
                                  </p:childTnLst>
                                </p:cTn>
                              </p:par>
                              <p:par>
                                <p:cTn id="24" presetID="22" presetClass="entr" presetSubtype="8" fill="hold" nodeType="with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wipe(left)">
                                      <p:cBhvr>
                                        <p:cTn id="26" dur="500"/>
                                        <p:tgtEl>
                                          <p:spTgt spid="98"/>
                                        </p:tgtEl>
                                      </p:cBhvr>
                                    </p:animEffect>
                                  </p:childTnLst>
                                </p:cTn>
                              </p:par>
                              <p:par>
                                <p:cTn id="27" presetID="22" presetClass="entr" presetSubtype="8"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wipe(left)">
                                      <p:cBhvr>
                                        <p:cTn id="2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bwMode="auto">
          <a:xfrm>
            <a:off x="8216983" y="1616766"/>
            <a:ext cx="2537375" cy="2535451"/>
            <a:chOff x="5737247" y="806295"/>
            <a:chExt cx="1902050" cy="1900642"/>
          </a:xfrm>
        </p:grpSpPr>
        <p:sp>
          <p:nvSpPr>
            <p:cNvPr id="28" name="Oval 176"/>
            <p:cNvSpPr>
              <a:spLocks noChangeArrowheads="1"/>
            </p:cNvSpPr>
            <p:nvPr/>
          </p:nvSpPr>
          <p:spPr bwMode="auto">
            <a:xfrm>
              <a:off x="5737247" y="806295"/>
              <a:ext cx="1902050" cy="1900642"/>
            </a:xfrm>
            <a:prstGeom prst="ellipse">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lang="zh-CN" altLang="en-US">
                <a:solidFill>
                  <a:schemeClr val="tx1">
                    <a:lumMod val="65000"/>
                    <a:lumOff val="35000"/>
                  </a:schemeClr>
                </a:solidFill>
                <a:latin typeface="+mn-lt"/>
                <a:ea typeface="+mn-ea"/>
              </a:endParaRPr>
            </a:p>
          </p:txBody>
        </p:sp>
        <p:sp>
          <p:nvSpPr>
            <p:cNvPr id="29" name="文本框 28"/>
            <p:cNvSpPr txBox="1"/>
            <p:nvPr/>
          </p:nvSpPr>
          <p:spPr>
            <a:xfrm>
              <a:off x="6308452" y="1087731"/>
              <a:ext cx="823359" cy="684415"/>
            </a:xfrm>
            <a:prstGeom prst="rect">
              <a:avLst/>
            </a:prstGeom>
            <a:noFill/>
          </p:spPr>
          <p:txBody>
            <a:bodyPr wrap="none">
              <a:spAutoFit/>
              <a:scene3d>
                <a:camera prst="orthographicFront"/>
                <a:lightRig rig="threePt" dir="t"/>
              </a:scene3d>
              <a:sp3d contourW="12700"/>
            </a:bodyPr>
            <a:lstStyle/>
            <a:p>
              <a:pPr>
                <a:defRPr/>
              </a:pPr>
              <a:r>
                <a:rPr lang="en-US" altLang="zh-CN" sz="5335" dirty="0">
                  <a:ln w="38100">
                    <a:noFill/>
                  </a:ln>
                  <a:solidFill>
                    <a:schemeClr val="accent2"/>
                  </a:solidFill>
                  <a:latin typeface="Arial Black" panose="020B0A04020102020204" pitchFamily="34" charset="0"/>
                  <a:ea typeface="微软雅黑" panose="020B0503020204020204" pitchFamily="34" charset="-122"/>
                </a:rPr>
                <a:t>01</a:t>
              </a:r>
              <a:endParaRPr lang="zh-CN" altLang="en-US" sz="5335" dirty="0">
                <a:ln w="38100">
                  <a:noFill/>
                </a:ln>
                <a:solidFill>
                  <a:schemeClr val="accent2"/>
                </a:solidFill>
                <a:latin typeface="Arial Black" panose="020B0A04020102020204" pitchFamily="34" charset="0"/>
                <a:ea typeface="微软雅黑" panose="020B0503020204020204" pitchFamily="34" charset="-122"/>
              </a:endParaRPr>
            </a:p>
          </p:txBody>
        </p:sp>
      </p:grpSp>
      <p:grpSp>
        <p:nvGrpSpPr>
          <p:cNvPr id="32" name="组合 31"/>
          <p:cNvGrpSpPr/>
          <p:nvPr/>
        </p:nvGrpSpPr>
        <p:grpSpPr bwMode="auto">
          <a:xfrm>
            <a:off x="7683076" y="3820541"/>
            <a:ext cx="2298699" cy="2298700"/>
            <a:chOff x="5268329" y="2403942"/>
            <a:chExt cx="1724659" cy="1723111"/>
          </a:xfrm>
        </p:grpSpPr>
        <p:sp>
          <p:nvSpPr>
            <p:cNvPr id="33" name="Oval 288"/>
            <p:cNvSpPr>
              <a:spLocks noChangeArrowheads="1"/>
            </p:cNvSpPr>
            <p:nvPr/>
          </p:nvSpPr>
          <p:spPr bwMode="auto">
            <a:xfrm>
              <a:off x="5268329" y="2403942"/>
              <a:ext cx="1724659" cy="1723111"/>
            </a:xfrm>
            <a:prstGeom prst="ellipse">
              <a:avLst/>
            </a:prstGeom>
            <a:noFill/>
            <a:ln w="3175">
              <a:solidFill>
                <a:schemeClr val="accent2">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lang="zh-CN" altLang="en-US">
                <a:solidFill>
                  <a:schemeClr val="tx1">
                    <a:lumMod val="65000"/>
                    <a:lumOff val="35000"/>
                  </a:schemeClr>
                </a:solidFill>
                <a:latin typeface="+mn-lt"/>
                <a:ea typeface="+mn-ea"/>
              </a:endParaRPr>
            </a:p>
          </p:txBody>
        </p:sp>
        <p:sp>
          <p:nvSpPr>
            <p:cNvPr id="35" name="文本框 34"/>
            <p:cNvSpPr txBox="1"/>
            <p:nvPr/>
          </p:nvSpPr>
          <p:spPr>
            <a:xfrm>
              <a:off x="5730461" y="2651462"/>
              <a:ext cx="686979" cy="561443"/>
            </a:xfrm>
            <a:prstGeom prst="rect">
              <a:avLst/>
            </a:prstGeom>
            <a:noFill/>
          </p:spPr>
          <p:txBody>
            <a:bodyPr wrap="none">
              <a:spAutoFit/>
              <a:scene3d>
                <a:camera prst="orthographicFront"/>
                <a:lightRig rig="threePt" dir="t"/>
              </a:scene3d>
              <a:sp3d contourW="12700"/>
            </a:bodyPr>
            <a:lstStyle/>
            <a:p>
              <a:pPr>
                <a:defRPr/>
              </a:pPr>
              <a:r>
                <a:rPr lang="en-US" altLang="zh-CN" sz="4265" dirty="0">
                  <a:ln w="38100">
                    <a:noFill/>
                  </a:ln>
                  <a:solidFill>
                    <a:schemeClr val="accent2"/>
                  </a:solidFill>
                  <a:latin typeface="Arial Black" panose="020B0A04020102020204" pitchFamily="34" charset="0"/>
                  <a:ea typeface="微软雅黑" panose="020B0503020204020204" pitchFamily="34" charset="-122"/>
                </a:rPr>
                <a:t>02</a:t>
              </a:r>
              <a:endParaRPr lang="zh-CN" altLang="en-US" sz="4265" dirty="0">
                <a:ln w="38100">
                  <a:noFill/>
                </a:ln>
                <a:solidFill>
                  <a:schemeClr val="accent2"/>
                </a:solidFill>
                <a:latin typeface="Arial Black" panose="020B0A04020102020204" pitchFamily="34" charset="0"/>
                <a:ea typeface="微软雅黑" panose="020B0503020204020204" pitchFamily="34" charset="-122"/>
              </a:endParaRPr>
            </a:p>
          </p:txBody>
        </p:sp>
      </p:grpSp>
      <p:grpSp>
        <p:nvGrpSpPr>
          <p:cNvPr id="38" name="组合 37"/>
          <p:cNvGrpSpPr/>
          <p:nvPr/>
        </p:nvGrpSpPr>
        <p:grpSpPr bwMode="auto">
          <a:xfrm>
            <a:off x="6561237" y="2290187"/>
            <a:ext cx="1805525" cy="1805525"/>
            <a:chOff x="4493686" y="1207526"/>
            <a:chExt cx="1354453" cy="1354453"/>
          </a:xfrm>
        </p:grpSpPr>
        <p:sp>
          <p:nvSpPr>
            <p:cNvPr id="39" name="Oval 177"/>
            <p:cNvSpPr>
              <a:spLocks noChangeArrowheads="1"/>
            </p:cNvSpPr>
            <p:nvPr/>
          </p:nvSpPr>
          <p:spPr bwMode="auto">
            <a:xfrm>
              <a:off x="4493686" y="1207526"/>
              <a:ext cx="1354453" cy="1354453"/>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lang="zh-CN" altLang="en-US">
                <a:solidFill>
                  <a:schemeClr val="tx1">
                    <a:lumMod val="65000"/>
                    <a:lumOff val="35000"/>
                  </a:schemeClr>
                </a:solidFill>
                <a:latin typeface="+mn-lt"/>
                <a:ea typeface="+mn-ea"/>
              </a:endParaRPr>
            </a:p>
          </p:txBody>
        </p:sp>
        <p:sp>
          <p:nvSpPr>
            <p:cNvPr id="41" name="文本框 40"/>
            <p:cNvSpPr txBox="1"/>
            <p:nvPr/>
          </p:nvSpPr>
          <p:spPr>
            <a:xfrm>
              <a:off x="4796973" y="1498107"/>
              <a:ext cx="686883" cy="561869"/>
            </a:xfrm>
            <a:prstGeom prst="rect">
              <a:avLst/>
            </a:prstGeom>
            <a:noFill/>
          </p:spPr>
          <p:txBody>
            <a:bodyPr wrap="none">
              <a:spAutoFit/>
              <a:scene3d>
                <a:camera prst="orthographicFront"/>
                <a:lightRig rig="threePt" dir="t"/>
              </a:scene3d>
              <a:sp3d contourW="12700"/>
            </a:bodyPr>
            <a:lstStyle/>
            <a:p>
              <a:pPr>
                <a:defRPr/>
              </a:pPr>
              <a:r>
                <a:rPr lang="en-US" altLang="zh-CN" sz="4265" dirty="0">
                  <a:ln w="38100">
                    <a:noFill/>
                  </a:ln>
                  <a:solidFill>
                    <a:schemeClr val="accent1"/>
                  </a:solidFill>
                  <a:latin typeface="Arial Black" panose="020B0A04020102020204" pitchFamily="34" charset="0"/>
                  <a:ea typeface="微软雅黑" panose="020B0503020204020204" pitchFamily="34" charset="-122"/>
                </a:rPr>
                <a:t>03</a:t>
              </a:r>
              <a:endParaRPr lang="zh-CN" altLang="en-US" sz="4265" dirty="0">
                <a:ln w="38100">
                  <a:noFill/>
                </a:ln>
                <a:solidFill>
                  <a:schemeClr val="accent1"/>
                </a:solidFill>
                <a:latin typeface="Arial Black" panose="020B0A04020102020204" pitchFamily="34" charset="0"/>
                <a:ea typeface="微软雅黑" panose="020B0503020204020204" pitchFamily="34" charset="-122"/>
              </a:endParaRPr>
            </a:p>
          </p:txBody>
        </p:sp>
      </p:grpSp>
      <p:grpSp>
        <p:nvGrpSpPr>
          <p:cNvPr id="43" name="组合 42"/>
          <p:cNvGrpSpPr/>
          <p:nvPr/>
        </p:nvGrpSpPr>
        <p:grpSpPr bwMode="auto">
          <a:xfrm>
            <a:off x="9820911" y="4584659"/>
            <a:ext cx="1593849" cy="1593849"/>
            <a:chOff x="6643415" y="3290246"/>
            <a:chExt cx="1195660" cy="1195660"/>
          </a:xfrm>
        </p:grpSpPr>
        <p:sp>
          <p:nvSpPr>
            <p:cNvPr id="44" name="Oval 289"/>
            <p:cNvSpPr>
              <a:spLocks noChangeArrowheads="1"/>
            </p:cNvSpPr>
            <p:nvPr/>
          </p:nvSpPr>
          <p:spPr bwMode="auto">
            <a:xfrm>
              <a:off x="6643415" y="3290246"/>
              <a:ext cx="1195660" cy="1195660"/>
            </a:xfrm>
            <a:prstGeom prst="ellipse">
              <a:avLst/>
            </a:prstGeom>
            <a:noFill/>
            <a:ln w="3175">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lang="zh-CN" altLang="en-US">
                <a:solidFill>
                  <a:schemeClr val="tx1">
                    <a:lumMod val="65000"/>
                    <a:lumOff val="35000"/>
                  </a:schemeClr>
                </a:solidFill>
                <a:latin typeface="+mn-lt"/>
                <a:ea typeface="+mn-ea"/>
              </a:endParaRPr>
            </a:p>
          </p:txBody>
        </p:sp>
        <p:sp>
          <p:nvSpPr>
            <p:cNvPr id="46" name="文本框 45"/>
            <p:cNvSpPr txBox="1"/>
            <p:nvPr/>
          </p:nvSpPr>
          <p:spPr>
            <a:xfrm>
              <a:off x="6911763" y="3488728"/>
              <a:ext cx="617137" cy="500204"/>
            </a:xfrm>
            <a:prstGeom prst="rect">
              <a:avLst/>
            </a:prstGeom>
            <a:noFill/>
          </p:spPr>
          <p:txBody>
            <a:bodyPr wrap="none">
              <a:spAutoFit/>
              <a:scene3d>
                <a:camera prst="orthographicFront"/>
                <a:lightRig rig="threePt" dir="t"/>
              </a:scene3d>
              <a:sp3d contourW="12700"/>
            </a:bodyPr>
            <a:lstStyle/>
            <a:p>
              <a:pPr>
                <a:defRPr/>
              </a:pPr>
              <a:r>
                <a:rPr lang="en-US" altLang="zh-CN" sz="3735" dirty="0">
                  <a:ln w="38100">
                    <a:noFill/>
                  </a:ln>
                  <a:solidFill>
                    <a:schemeClr val="accent1"/>
                  </a:solidFill>
                  <a:latin typeface="Arial Black" panose="020B0A04020102020204" pitchFamily="34" charset="0"/>
                  <a:ea typeface="微软雅黑" panose="020B0503020204020204" pitchFamily="34" charset="-122"/>
                </a:rPr>
                <a:t>04</a:t>
              </a:r>
              <a:endParaRPr lang="zh-CN" altLang="en-US" sz="3735" dirty="0">
                <a:ln w="38100">
                  <a:noFill/>
                </a:ln>
                <a:solidFill>
                  <a:schemeClr val="accent1"/>
                </a:solidFill>
                <a:latin typeface="Arial Black" panose="020B0A04020102020204" pitchFamily="34" charset="0"/>
                <a:ea typeface="微软雅黑" panose="020B0503020204020204" pitchFamily="34" charset="-122"/>
              </a:endParaRPr>
            </a:p>
          </p:txBody>
        </p:sp>
      </p:grpSp>
      <p:grpSp>
        <p:nvGrpSpPr>
          <p:cNvPr id="48" name="组合 47"/>
          <p:cNvGrpSpPr/>
          <p:nvPr/>
        </p:nvGrpSpPr>
        <p:grpSpPr>
          <a:xfrm>
            <a:off x="3135844" y="1901547"/>
            <a:ext cx="1183217" cy="1094316"/>
            <a:chOff x="4427538" y="566738"/>
            <a:chExt cx="887413" cy="820737"/>
          </a:xfrm>
          <a:solidFill>
            <a:schemeClr val="accent2"/>
          </a:solidFill>
        </p:grpSpPr>
        <p:sp>
          <p:nvSpPr>
            <p:cNvPr id="49" name="Freeform 8"/>
            <p:cNvSpPr>
              <a:spLocks noEditPoints="1"/>
            </p:cNvSpPr>
            <p:nvPr/>
          </p:nvSpPr>
          <p:spPr bwMode="auto">
            <a:xfrm>
              <a:off x="4429126" y="566738"/>
              <a:ext cx="885825" cy="815975"/>
            </a:xfrm>
            <a:custGeom>
              <a:avLst/>
              <a:gdLst>
                <a:gd name="T0" fmla="*/ 132 w 558"/>
                <a:gd name="T1" fmla="*/ 514 h 514"/>
                <a:gd name="T2" fmla="*/ 556 w 558"/>
                <a:gd name="T3" fmla="*/ 317 h 514"/>
                <a:gd name="T4" fmla="*/ 558 w 558"/>
                <a:gd name="T5" fmla="*/ 316 h 514"/>
                <a:gd name="T6" fmla="*/ 0 w 558"/>
                <a:gd name="T7" fmla="*/ 0 h 514"/>
                <a:gd name="T8" fmla="*/ 132 w 558"/>
                <a:gd name="T9" fmla="*/ 514 h 514"/>
                <a:gd name="T10" fmla="*/ 134 w 558"/>
                <a:gd name="T11" fmla="*/ 511 h 514"/>
                <a:gd name="T12" fmla="*/ 3 w 558"/>
                <a:gd name="T13" fmla="*/ 4 h 514"/>
                <a:gd name="T14" fmla="*/ 553 w 558"/>
                <a:gd name="T15" fmla="*/ 316 h 514"/>
                <a:gd name="T16" fmla="*/ 134 w 558"/>
                <a:gd name="T17" fmla="*/ 511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514">
                  <a:moveTo>
                    <a:pt x="132" y="514"/>
                  </a:moveTo>
                  <a:lnTo>
                    <a:pt x="556" y="317"/>
                  </a:lnTo>
                  <a:lnTo>
                    <a:pt x="558" y="316"/>
                  </a:lnTo>
                  <a:lnTo>
                    <a:pt x="0" y="0"/>
                  </a:lnTo>
                  <a:lnTo>
                    <a:pt x="132" y="514"/>
                  </a:lnTo>
                  <a:close/>
                  <a:moveTo>
                    <a:pt x="134" y="511"/>
                  </a:moveTo>
                  <a:lnTo>
                    <a:pt x="3" y="4"/>
                  </a:lnTo>
                  <a:lnTo>
                    <a:pt x="553" y="316"/>
                  </a:lnTo>
                  <a:lnTo>
                    <a:pt x="134" y="511"/>
                  </a:lnTo>
                  <a:close/>
                </a:path>
              </a:pathLst>
            </a:custGeom>
            <a:grpFill/>
            <a:ln>
              <a:noFill/>
            </a:ln>
          </p:spPr>
          <p:txBody>
            <a:bodyPr vert="horz" wrap="square" lIns="121920" tIns="60960" rIns="121920" bIns="60960" numCol="1" anchor="t" anchorCtr="0" compatLnSpc="1">
              <a:scene3d>
                <a:camera prst="orthographicFront"/>
                <a:lightRig rig="threePt" dir="t"/>
              </a:scene3d>
              <a:sp3d contourW="12700"/>
            </a:bodyPr>
            <a:lstStyle/>
            <a:p>
              <a:endParaRPr lang="zh-CN" altLang="en-US"/>
            </a:p>
          </p:txBody>
        </p:sp>
        <p:sp>
          <p:nvSpPr>
            <p:cNvPr id="50" name="Freeform 9"/>
            <p:cNvSpPr>
              <a:spLocks noEditPoints="1"/>
            </p:cNvSpPr>
            <p:nvPr/>
          </p:nvSpPr>
          <p:spPr bwMode="auto">
            <a:xfrm>
              <a:off x="4629151" y="1066800"/>
              <a:ext cx="682625" cy="320675"/>
            </a:xfrm>
            <a:custGeom>
              <a:avLst/>
              <a:gdLst>
                <a:gd name="T0" fmla="*/ 111 w 430"/>
                <a:gd name="T1" fmla="*/ 110 h 202"/>
                <a:gd name="T2" fmla="*/ 111 w 430"/>
                <a:gd name="T3" fmla="*/ 110 h 202"/>
                <a:gd name="T4" fmla="*/ 0 w 430"/>
                <a:gd name="T5" fmla="*/ 202 h 202"/>
                <a:gd name="T6" fmla="*/ 430 w 430"/>
                <a:gd name="T7" fmla="*/ 2 h 202"/>
                <a:gd name="T8" fmla="*/ 429 w 430"/>
                <a:gd name="T9" fmla="*/ 0 h 202"/>
                <a:gd name="T10" fmla="*/ 111 w 430"/>
                <a:gd name="T11" fmla="*/ 110 h 202"/>
                <a:gd name="T12" fmla="*/ 14 w 430"/>
                <a:gd name="T13" fmla="*/ 193 h 202"/>
                <a:gd name="T14" fmla="*/ 112 w 430"/>
                <a:gd name="T15" fmla="*/ 112 h 202"/>
                <a:gd name="T16" fmla="*/ 409 w 430"/>
                <a:gd name="T17" fmla="*/ 9 h 202"/>
                <a:gd name="T18" fmla="*/ 14 w 430"/>
                <a:gd name="T19" fmla="*/ 19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0" h="202">
                  <a:moveTo>
                    <a:pt x="111" y="110"/>
                  </a:moveTo>
                  <a:lnTo>
                    <a:pt x="111" y="110"/>
                  </a:lnTo>
                  <a:lnTo>
                    <a:pt x="0" y="202"/>
                  </a:lnTo>
                  <a:lnTo>
                    <a:pt x="430" y="2"/>
                  </a:lnTo>
                  <a:lnTo>
                    <a:pt x="429" y="0"/>
                  </a:lnTo>
                  <a:lnTo>
                    <a:pt x="111" y="110"/>
                  </a:lnTo>
                  <a:close/>
                  <a:moveTo>
                    <a:pt x="14" y="193"/>
                  </a:moveTo>
                  <a:lnTo>
                    <a:pt x="112" y="112"/>
                  </a:lnTo>
                  <a:lnTo>
                    <a:pt x="409" y="9"/>
                  </a:lnTo>
                  <a:lnTo>
                    <a:pt x="14" y="193"/>
                  </a:lnTo>
                  <a:close/>
                </a:path>
              </a:pathLst>
            </a:custGeom>
            <a:grpFill/>
            <a:ln>
              <a:noFill/>
            </a:ln>
          </p:spPr>
          <p:txBody>
            <a:bodyPr vert="horz" wrap="square" lIns="121920" tIns="60960" rIns="121920" bIns="60960" numCol="1" anchor="t" anchorCtr="0" compatLnSpc="1">
              <a:scene3d>
                <a:camera prst="orthographicFront"/>
                <a:lightRig rig="threePt" dir="t"/>
              </a:scene3d>
              <a:sp3d contourW="12700"/>
            </a:bodyPr>
            <a:lstStyle/>
            <a:p>
              <a:endParaRPr lang="zh-CN" altLang="en-US"/>
            </a:p>
          </p:txBody>
        </p:sp>
        <p:sp>
          <p:nvSpPr>
            <p:cNvPr id="51" name="Freeform 10"/>
            <p:cNvSpPr>
              <a:spLocks noEditPoints="1"/>
            </p:cNvSpPr>
            <p:nvPr/>
          </p:nvSpPr>
          <p:spPr bwMode="auto">
            <a:xfrm>
              <a:off x="4427538" y="566738"/>
              <a:ext cx="887413" cy="677863"/>
            </a:xfrm>
            <a:custGeom>
              <a:avLst/>
              <a:gdLst>
                <a:gd name="T0" fmla="*/ 237 w 559"/>
                <a:gd name="T1" fmla="*/ 427 h 427"/>
                <a:gd name="T2" fmla="*/ 238 w 559"/>
                <a:gd name="T3" fmla="*/ 427 h 427"/>
                <a:gd name="T4" fmla="*/ 559 w 559"/>
                <a:gd name="T5" fmla="*/ 317 h 427"/>
                <a:gd name="T6" fmla="*/ 0 w 559"/>
                <a:gd name="T7" fmla="*/ 0 h 427"/>
                <a:gd name="T8" fmla="*/ 237 w 559"/>
                <a:gd name="T9" fmla="*/ 427 h 427"/>
                <a:gd name="T10" fmla="*/ 239 w 559"/>
                <a:gd name="T11" fmla="*/ 425 h 427"/>
                <a:gd name="T12" fmla="*/ 5 w 559"/>
                <a:gd name="T13" fmla="*/ 5 h 427"/>
                <a:gd name="T14" fmla="*/ 554 w 559"/>
                <a:gd name="T15" fmla="*/ 316 h 427"/>
                <a:gd name="T16" fmla="*/ 239 w 559"/>
                <a:gd name="T17" fmla="*/ 42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427">
                  <a:moveTo>
                    <a:pt x="237" y="427"/>
                  </a:moveTo>
                  <a:lnTo>
                    <a:pt x="238" y="427"/>
                  </a:lnTo>
                  <a:lnTo>
                    <a:pt x="559" y="317"/>
                  </a:lnTo>
                  <a:lnTo>
                    <a:pt x="0" y="0"/>
                  </a:lnTo>
                  <a:lnTo>
                    <a:pt x="237" y="427"/>
                  </a:lnTo>
                  <a:close/>
                  <a:moveTo>
                    <a:pt x="239" y="425"/>
                  </a:moveTo>
                  <a:lnTo>
                    <a:pt x="5" y="5"/>
                  </a:lnTo>
                  <a:lnTo>
                    <a:pt x="554" y="316"/>
                  </a:lnTo>
                  <a:lnTo>
                    <a:pt x="239" y="425"/>
                  </a:lnTo>
                  <a:close/>
                </a:path>
              </a:pathLst>
            </a:custGeom>
            <a:grpFill/>
            <a:ln>
              <a:noFill/>
            </a:ln>
          </p:spPr>
          <p:txBody>
            <a:bodyPr vert="horz" wrap="square" lIns="121920" tIns="60960" rIns="121920" bIns="60960" numCol="1" anchor="t" anchorCtr="0" compatLnSpc="1">
              <a:scene3d>
                <a:camera prst="orthographicFront"/>
                <a:lightRig rig="threePt" dir="t"/>
              </a:scene3d>
              <a:sp3d contourW="12700"/>
            </a:bodyPr>
            <a:lstStyle/>
            <a:p>
              <a:endParaRPr lang="zh-CN" altLang="en-US"/>
            </a:p>
          </p:txBody>
        </p:sp>
      </p:grpSp>
      <p:grpSp>
        <p:nvGrpSpPr>
          <p:cNvPr id="52" name="组合 51"/>
          <p:cNvGrpSpPr/>
          <p:nvPr/>
        </p:nvGrpSpPr>
        <p:grpSpPr>
          <a:xfrm>
            <a:off x="1250951" y="4891574"/>
            <a:ext cx="1007533" cy="702735"/>
            <a:chOff x="4672013" y="2482850"/>
            <a:chExt cx="755650" cy="527051"/>
          </a:xfrm>
          <a:solidFill>
            <a:schemeClr val="accent2"/>
          </a:solidFill>
        </p:grpSpPr>
        <p:sp>
          <p:nvSpPr>
            <p:cNvPr id="53" name="Freeform 17"/>
            <p:cNvSpPr>
              <a:spLocks noEditPoints="1"/>
            </p:cNvSpPr>
            <p:nvPr/>
          </p:nvSpPr>
          <p:spPr bwMode="auto">
            <a:xfrm>
              <a:off x="4672013" y="2484438"/>
              <a:ext cx="493713" cy="525463"/>
            </a:xfrm>
            <a:custGeom>
              <a:avLst/>
              <a:gdLst>
                <a:gd name="T0" fmla="*/ 0 w 311"/>
                <a:gd name="T1" fmla="*/ 331 h 331"/>
                <a:gd name="T2" fmla="*/ 311 w 311"/>
                <a:gd name="T3" fmla="*/ 95 h 331"/>
                <a:gd name="T4" fmla="*/ 183 w 311"/>
                <a:gd name="T5" fmla="*/ 0 h 331"/>
                <a:gd name="T6" fmla="*/ 0 w 311"/>
                <a:gd name="T7" fmla="*/ 331 h 331"/>
                <a:gd name="T8" fmla="*/ 308 w 311"/>
                <a:gd name="T9" fmla="*/ 95 h 331"/>
                <a:gd name="T10" fmla="*/ 7 w 311"/>
                <a:gd name="T11" fmla="*/ 323 h 331"/>
                <a:gd name="T12" fmla="*/ 183 w 311"/>
                <a:gd name="T13" fmla="*/ 3 h 331"/>
                <a:gd name="T14" fmla="*/ 308 w 311"/>
                <a:gd name="T15" fmla="*/ 95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331">
                  <a:moveTo>
                    <a:pt x="0" y="331"/>
                  </a:moveTo>
                  <a:lnTo>
                    <a:pt x="311" y="95"/>
                  </a:lnTo>
                  <a:lnTo>
                    <a:pt x="183" y="0"/>
                  </a:lnTo>
                  <a:lnTo>
                    <a:pt x="0" y="331"/>
                  </a:lnTo>
                  <a:close/>
                  <a:moveTo>
                    <a:pt x="308" y="95"/>
                  </a:moveTo>
                  <a:lnTo>
                    <a:pt x="7" y="323"/>
                  </a:lnTo>
                  <a:lnTo>
                    <a:pt x="183" y="3"/>
                  </a:lnTo>
                  <a:lnTo>
                    <a:pt x="308" y="95"/>
                  </a:lnTo>
                  <a:close/>
                </a:path>
              </a:pathLst>
            </a:custGeom>
            <a:grpFill/>
            <a:ln>
              <a:noFill/>
            </a:ln>
          </p:spPr>
          <p:txBody>
            <a:bodyPr vert="horz" wrap="square" lIns="121920" tIns="60960" rIns="121920" bIns="60960" numCol="1" anchor="t" anchorCtr="0" compatLnSpc="1">
              <a:scene3d>
                <a:camera prst="orthographicFront"/>
                <a:lightRig rig="threePt" dir="t"/>
              </a:scene3d>
              <a:sp3d contourW="12700"/>
            </a:bodyPr>
            <a:lstStyle/>
            <a:p>
              <a:endParaRPr lang="zh-CN" altLang="en-US"/>
            </a:p>
          </p:txBody>
        </p:sp>
        <p:sp>
          <p:nvSpPr>
            <p:cNvPr id="54" name="Freeform 18"/>
            <p:cNvSpPr>
              <a:spLocks noEditPoints="1"/>
            </p:cNvSpPr>
            <p:nvPr/>
          </p:nvSpPr>
          <p:spPr bwMode="auto">
            <a:xfrm>
              <a:off x="4954588" y="2482850"/>
              <a:ext cx="473075" cy="153988"/>
            </a:xfrm>
            <a:custGeom>
              <a:avLst/>
              <a:gdLst>
                <a:gd name="T0" fmla="*/ 131 w 298"/>
                <a:gd name="T1" fmla="*/ 97 h 97"/>
                <a:gd name="T2" fmla="*/ 131 w 298"/>
                <a:gd name="T3" fmla="*/ 97 h 97"/>
                <a:gd name="T4" fmla="*/ 298 w 298"/>
                <a:gd name="T5" fmla="*/ 85 h 97"/>
                <a:gd name="T6" fmla="*/ 0 w 298"/>
                <a:gd name="T7" fmla="*/ 0 h 97"/>
                <a:gd name="T8" fmla="*/ 131 w 298"/>
                <a:gd name="T9" fmla="*/ 97 h 97"/>
                <a:gd name="T10" fmla="*/ 132 w 298"/>
                <a:gd name="T11" fmla="*/ 95 h 97"/>
                <a:gd name="T12" fmla="*/ 11 w 298"/>
                <a:gd name="T13" fmla="*/ 5 h 97"/>
                <a:gd name="T14" fmla="*/ 286 w 298"/>
                <a:gd name="T15" fmla="*/ 84 h 97"/>
                <a:gd name="T16" fmla="*/ 132 w 298"/>
                <a:gd name="T17" fmla="*/ 9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 h="97">
                  <a:moveTo>
                    <a:pt x="131" y="97"/>
                  </a:moveTo>
                  <a:lnTo>
                    <a:pt x="131" y="97"/>
                  </a:lnTo>
                  <a:lnTo>
                    <a:pt x="298" y="85"/>
                  </a:lnTo>
                  <a:lnTo>
                    <a:pt x="0" y="0"/>
                  </a:lnTo>
                  <a:lnTo>
                    <a:pt x="131" y="97"/>
                  </a:lnTo>
                  <a:close/>
                  <a:moveTo>
                    <a:pt x="132" y="95"/>
                  </a:moveTo>
                  <a:lnTo>
                    <a:pt x="11" y="5"/>
                  </a:lnTo>
                  <a:lnTo>
                    <a:pt x="286" y="84"/>
                  </a:lnTo>
                  <a:lnTo>
                    <a:pt x="132" y="95"/>
                  </a:lnTo>
                  <a:close/>
                </a:path>
              </a:pathLst>
            </a:custGeom>
            <a:grpFill/>
            <a:ln>
              <a:noFill/>
            </a:ln>
          </p:spPr>
          <p:txBody>
            <a:bodyPr vert="horz" wrap="square" lIns="121920" tIns="60960" rIns="121920" bIns="60960" numCol="1" anchor="t" anchorCtr="0" compatLnSpc="1">
              <a:scene3d>
                <a:camera prst="orthographicFront"/>
                <a:lightRig rig="threePt" dir="t"/>
              </a:scene3d>
              <a:sp3d contourW="12700"/>
            </a:bodyPr>
            <a:lstStyle/>
            <a:p>
              <a:endParaRPr lang="zh-CN" altLang="en-US"/>
            </a:p>
          </p:txBody>
        </p:sp>
        <p:sp>
          <p:nvSpPr>
            <p:cNvPr id="55" name="Freeform 19"/>
            <p:cNvSpPr>
              <a:spLocks noEditPoints="1"/>
            </p:cNvSpPr>
            <p:nvPr/>
          </p:nvSpPr>
          <p:spPr bwMode="auto">
            <a:xfrm>
              <a:off x="4676776" y="2614613"/>
              <a:ext cx="749300" cy="390525"/>
            </a:xfrm>
            <a:custGeom>
              <a:avLst/>
              <a:gdLst>
                <a:gd name="T0" fmla="*/ 306 w 472"/>
                <a:gd name="T1" fmla="*/ 12 h 246"/>
                <a:gd name="T2" fmla="*/ 0 w 472"/>
                <a:gd name="T3" fmla="*/ 244 h 246"/>
                <a:gd name="T4" fmla="*/ 1 w 472"/>
                <a:gd name="T5" fmla="*/ 246 h 246"/>
                <a:gd name="T6" fmla="*/ 472 w 472"/>
                <a:gd name="T7" fmla="*/ 0 h 246"/>
                <a:gd name="T8" fmla="*/ 307 w 472"/>
                <a:gd name="T9" fmla="*/ 12 h 246"/>
                <a:gd name="T10" fmla="*/ 306 w 472"/>
                <a:gd name="T11" fmla="*/ 12 h 246"/>
                <a:gd name="T12" fmla="*/ 462 w 472"/>
                <a:gd name="T13" fmla="*/ 3 h 246"/>
                <a:gd name="T14" fmla="*/ 12 w 472"/>
                <a:gd name="T15" fmla="*/ 238 h 246"/>
                <a:gd name="T16" fmla="*/ 307 w 472"/>
                <a:gd name="T17" fmla="*/ 14 h 246"/>
                <a:gd name="T18" fmla="*/ 462 w 472"/>
                <a:gd name="T19" fmla="*/ 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2" h="246">
                  <a:moveTo>
                    <a:pt x="306" y="12"/>
                  </a:moveTo>
                  <a:lnTo>
                    <a:pt x="0" y="244"/>
                  </a:lnTo>
                  <a:lnTo>
                    <a:pt x="1" y="246"/>
                  </a:lnTo>
                  <a:lnTo>
                    <a:pt x="472" y="0"/>
                  </a:lnTo>
                  <a:lnTo>
                    <a:pt x="307" y="12"/>
                  </a:lnTo>
                  <a:lnTo>
                    <a:pt x="306" y="12"/>
                  </a:lnTo>
                  <a:close/>
                  <a:moveTo>
                    <a:pt x="462" y="3"/>
                  </a:moveTo>
                  <a:lnTo>
                    <a:pt x="12" y="238"/>
                  </a:lnTo>
                  <a:lnTo>
                    <a:pt x="307" y="14"/>
                  </a:lnTo>
                  <a:lnTo>
                    <a:pt x="462" y="3"/>
                  </a:lnTo>
                  <a:close/>
                </a:path>
              </a:pathLst>
            </a:custGeom>
            <a:grpFill/>
            <a:ln>
              <a:noFill/>
            </a:ln>
          </p:spPr>
          <p:txBody>
            <a:bodyPr vert="horz" wrap="square" lIns="121920" tIns="60960" rIns="121920" bIns="60960" numCol="1" anchor="t" anchorCtr="0" compatLnSpc="1">
              <a:scene3d>
                <a:camera prst="orthographicFront"/>
                <a:lightRig rig="threePt" dir="t"/>
              </a:scene3d>
              <a:sp3d contourW="12700"/>
            </a:bodyPr>
            <a:lstStyle/>
            <a:p>
              <a:endParaRPr lang="zh-CN" altLang="en-US"/>
            </a:p>
          </p:txBody>
        </p:sp>
      </p:grpSp>
      <p:grpSp>
        <p:nvGrpSpPr>
          <p:cNvPr id="56" name="组合 55"/>
          <p:cNvGrpSpPr/>
          <p:nvPr/>
        </p:nvGrpSpPr>
        <p:grpSpPr>
          <a:xfrm rot="3681175">
            <a:off x="4383115" y="4385551"/>
            <a:ext cx="1087183" cy="959465"/>
            <a:chOff x="5651501" y="654050"/>
            <a:chExt cx="1182688" cy="512763"/>
          </a:xfrm>
          <a:solidFill>
            <a:schemeClr val="accent2"/>
          </a:solidFill>
        </p:grpSpPr>
        <p:sp>
          <p:nvSpPr>
            <p:cNvPr id="57" name="Freeform 14"/>
            <p:cNvSpPr>
              <a:spLocks noEditPoints="1"/>
            </p:cNvSpPr>
            <p:nvPr/>
          </p:nvSpPr>
          <p:spPr bwMode="auto">
            <a:xfrm>
              <a:off x="5659438" y="655638"/>
              <a:ext cx="1173163" cy="511175"/>
            </a:xfrm>
            <a:custGeom>
              <a:avLst/>
              <a:gdLst>
                <a:gd name="T0" fmla="*/ 0 w 739"/>
                <a:gd name="T1" fmla="*/ 211 h 322"/>
                <a:gd name="T2" fmla="*/ 549 w 739"/>
                <a:gd name="T3" fmla="*/ 322 h 322"/>
                <a:gd name="T4" fmla="*/ 738 w 739"/>
                <a:gd name="T5" fmla="*/ 2 h 322"/>
                <a:gd name="T6" fmla="*/ 739 w 739"/>
                <a:gd name="T7" fmla="*/ 0 h 322"/>
                <a:gd name="T8" fmla="*/ 4 w 739"/>
                <a:gd name="T9" fmla="*/ 209 h 322"/>
                <a:gd name="T10" fmla="*/ 0 w 739"/>
                <a:gd name="T11" fmla="*/ 211 h 322"/>
                <a:gd name="T12" fmla="*/ 734 w 739"/>
                <a:gd name="T13" fmla="*/ 3 h 322"/>
                <a:gd name="T14" fmla="*/ 548 w 739"/>
                <a:gd name="T15" fmla="*/ 319 h 322"/>
                <a:gd name="T16" fmla="*/ 9 w 739"/>
                <a:gd name="T17" fmla="*/ 210 h 322"/>
                <a:gd name="T18" fmla="*/ 734 w 739"/>
                <a:gd name="T19" fmla="*/ 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9" h="322">
                  <a:moveTo>
                    <a:pt x="0" y="211"/>
                  </a:moveTo>
                  <a:lnTo>
                    <a:pt x="549" y="322"/>
                  </a:lnTo>
                  <a:lnTo>
                    <a:pt x="738" y="2"/>
                  </a:lnTo>
                  <a:lnTo>
                    <a:pt x="739" y="0"/>
                  </a:lnTo>
                  <a:lnTo>
                    <a:pt x="4" y="209"/>
                  </a:lnTo>
                  <a:lnTo>
                    <a:pt x="0" y="211"/>
                  </a:lnTo>
                  <a:close/>
                  <a:moveTo>
                    <a:pt x="734" y="3"/>
                  </a:moveTo>
                  <a:lnTo>
                    <a:pt x="548" y="319"/>
                  </a:lnTo>
                  <a:lnTo>
                    <a:pt x="9" y="210"/>
                  </a:lnTo>
                  <a:lnTo>
                    <a:pt x="734" y="3"/>
                  </a:lnTo>
                  <a:close/>
                </a:path>
              </a:pathLst>
            </a:custGeom>
            <a:grpFill/>
            <a:ln>
              <a:noFill/>
            </a:ln>
          </p:spPr>
          <p:txBody>
            <a:bodyPr vert="horz" wrap="square" lIns="121920" tIns="60960" rIns="121920" bIns="60960" numCol="1" anchor="t" anchorCtr="0" compatLnSpc="1">
              <a:scene3d>
                <a:camera prst="orthographicFront"/>
                <a:lightRig rig="threePt" dir="t"/>
              </a:scene3d>
              <a:sp3d contourW="12700"/>
            </a:bodyPr>
            <a:lstStyle/>
            <a:p>
              <a:endParaRPr lang="zh-CN" altLang="en-US"/>
            </a:p>
          </p:txBody>
        </p:sp>
        <p:sp>
          <p:nvSpPr>
            <p:cNvPr id="58" name="Freeform 15"/>
            <p:cNvSpPr>
              <a:spLocks noEditPoints="1"/>
            </p:cNvSpPr>
            <p:nvPr/>
          </p:nvSpPr>
          <p:spPr bwMode="auto">
            <a:xfrm>
              <a:off x="5651501" y="657225"/>
              <a:ext cx="1177925" cy="334963"/>
            </a:xfrm>
            <a:custGeom>
              <a:avLst/>
              <a:gdLst>
                <a:gd name="T0" fmla="*/ 0 w 742"/>
                <a:gd name="T1" fmla="*/ 211 h 211"/>
                <a:gd name="T2" fmla="*/ 311 w 742"/>
                <a:gd name="T3" fmla="*/ 197 h 211"/>
                <a:gd name="T4" fmla="*/ 311 w 742"/>
                <a:gd name="T5" fmla="*/ 197 h 211"/>
                <a:gd name="T6" fmla="*/ 742 w 742"/>
                <a:gd name="T7" fmla="*/ 2 h 211"/>
                <a:gd name="T8" fmla="*/ 742 w 742"/>
                <a:gd name="T9" fmla="*/ 0 h 211"/>
                <a:gd name="T10" fmla="*/ 0 w 742"/>
                <a:gd name="T11" fmla="*/ 211 h 211"/>
                <a:gd name="T12" fmla="*/ 311 w 742"/>
                <a:gd name="T13" fmla="*/ 195 h 211"/>
                <a:gd name="T14" fmla="*/ 19 w 742"/>
                <a:gd name="T15" fmla="*/ 208 h 211"/>
                <a:gd name="T16" fmla="*/ 728 w 742"/>
                <a:gd name="T17" fmla="*/ 6 h 211"/>
                <a:gd name="T18" fmla="*/ 311 w 742"/>
                <a:gd name="T19" fmla="*/ 19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 h="211">
                  <a:moveTo>
                    <a:pt x="0" y="211"/>
                  </a:moveTo>
                  <a:lnTo>
                    <a:pt x="311" y="197"/>
                  </a:lnTo>
                  <a:lnTo>
                    <a:pt x="311" y="197"/>
                  </a:lnTo>
                  <a:lnTo>
                    <a:pt x="742" y="2"/>
                  </a:lnTo>
                  <a:lnTo>
                    <a:pt x="742" y="0"/>
                  </a:lnTo>
                  <a:lnTo>
                    <a:pt x="0" y="211"/>
                  </a:lnTo>
                  <a:close/>
                  <a:moveTo>
                    <a:pt x="311" y="195"/>
                  </a:moveTo>
                  <a:lnTo>
                    <a:pt x="19" y="208"/>
                  </a:lnTo>
                  <a:lnTo>
                    <a:pt x="728" y="6"/>
                  </a:lnTo>
                  <a:lnTo>
                    <a:pt x="311" y="195"/>
                  </a:lnTo>
                  <a:close/>
                </a:path>
              </a:pathLst>
            </a:custGeom>
            <a:grpFill/>
            <a:ln>
              <a:noFill/>
            </a:ln>
          </p:spPr>
          <p:txBody>
            <a:bodyPr vert="horz" wrap="square" lIns="121920" tIns="60960" rIns="121920" bIns="60960" numCol="1" anchor="t" anchorCtr="0" compatLnSpc="1">
              <a:scene3d>
                <a:camera prst="orthographicFront"/>
                <a:lightRig rig="threePt" dir="t"/>
              </a:scene3d>
              <a:sp3d contourW="12700"/>
            </a:bodyPr>
            <a:lstStyle/>
            <a:p>
              <a:endParaRPr lang="zh-CN" altLang="en-US"/>
            </a:p>
          </p:txBody>
        </p:sp>
        <p:sp>
          <p:nvSpPr>
            <p:cNvPr id="59" name="Freeform 16"/>
            <p:cNvSpPr>
              <a:spLocks noEditPoints="1"/>
            </p:cNvSpPr>
            <p:nvPr/>
          </p:nvSpPr>
          <p:spPr bwMode="auto">
            <a:xfrm>
              <a:off x="6140451" y="654050"/>
              <a:ext cx="693738" cy="512763"/>
            </a:xfrm>
            <a:custGeom>
              <a:avLst/>
              <a:gdLst>
                <a:gd name="T0" fmla="*/ 0 w 437"/>
                <a:gd name="T1" fmla="*/ 198 h 323"/>
                <a:gd name="T2" fmla="*/ 246 w 437"/>
                <a:gd name="T3" fmla="*/ 323 h 323"/>
                <a:gd name="T4" fmla="*/ 437 w 437"/>
                <a:gd name="T5" fmla="*/ 0 h 323"/>
                <a:gd name="T6" fmla="*/ 2 w 437"/>
                <a:gd name="T7" fmla="*/ 197 h 323"/>
                <a:gd name="T8" fmla="*/ 0 w 437"/>
                <a:gd name="T9" fmla="*/ 198 h 323"/>
                <a:gd name="T10" fmla="*/ 431 w 437"/>
                <a:gd name="T11" fmla="*/ 5 h 323"/>
                <a:gd name="T12" fmla="*/ 245 w 437"/>
                <a:gd name="T13" fmla="*/ 320 h 323"/>
                <a:gd name="T14" fmla="*/ 5 w 437"/>
                <a:gd name="T15" fmla="*/ 198 h 323"/>
                <a:gd name="T16" fmla="*/ 431 w 437"/>
                <a:gd name="T17" fmla="*/ 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7" h="323">
                  <a:moveTo>
                    <a:pt x="0" y="198"/>
                  </a:moveTo>
                  <a:lnTo>
                    <a:pt x="246" y="323"/>
                  </a:lnTo>
                  <a:lnTo>
                    <a:pt x="437" y="0"/>
                  </a:lnTo>
                  <a:lnTo>
                    <a:pt x="2" y="197"/>
                  </a:lnTo>
                  <a:lnTo>
                    <a:pt x="0" y="198"/>
                  </a:lnTo>
                  <a:close/>
                  <a:moveTo>
                    <a:pt x="431" y="5"/>
                  </a:moveTo>
                  <a:lnTo>
                    <a:pt x="245" y="320"/>
                  </a:lnTo>
                  <a:lnTo>
                    <a:pt x="5" y="198"/>
                  </a:lnTo>
                  <a:lnTo>
                    <a:pt x="431" y="5"/>
                  </a:lnTo>
                  <a:close/>
                </a:path>
              </a:pathLst>
            </a:custGeom>
            <a:grpFill/>
            <a:ln>
              <a:noFill/>
            </a:ln>
          </p:spPr>
          <p:txBody>
            <a:bodyPr vert="horz" wrap="square" lIns="121920" tIns="60960" rIns="121920" bIns="60960" numCol="1" anchor="t" anchorCtr="0" compatLnSpc="1">
              <a:scene3d>
                <a:camera prst="orthographicFront"/>
                <a:lightRig rig="threePt" dir="t"/>
              </a:scene3d>
              <a:sp3d contourW="12700"/>
            </a:bodyPr>
            <a:lstStyle/>
            <a:p>
              <a:endParaRPr lang="zh-CN" altLang="en-US"/>
            </a:p>
          </p:txBody>
        </p:sp>
      </p:grpSp>
      <p:sp>
        <p:nvSpPr>
          <p:cNvPr id="60" name="文本框 66"/>
          <p:cNvSpPr txBox="1">
            <a:spLocks noChangeArrowheads="1"/>
          </p:cNvSpPr>
          <p:nvPr/>
        </p:nvSpPr>
        <p:spPr bwMode="auto">
          <a:xfrm>
            <a:off x="720302" y="3660095"/>
            <a:ext cx="457835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00000"/>
              </a:lnSpc>
            </a:pPr>
            <a:r>
              <a:rPr lang="zh-CN" altLang="en-US" sz="2000" dirty="0">
                <a:solidFill>
                  <a:schemeClr val="bg1">
                    <a:lumMod val="50000"/>
                  </a:schemeClr>
                </a:solidFill>
                <a:latin typeface="Century Gothic" panose="020B0502020202020204" pitchFamily="34" charset="0"/>
              </a:rPr>
              <a:t>让你的项目更有逻辑、更加简单</a:t>
            </a:r>
            <a:endParaRPr lang="zh-CN" altLang="en-US" sz="2000" dirty="0">
              <a:solidFill>
                <a:schemeClr val="bg1">
                  <a:lumMod val="50000"/>
                </a:schemeClr>
              </a:solidFill>
              <a:latin typeface="Century Gothic" panose="020B0502020202020204" pitchFamily="34" charset="0"/>
            </a:endParaRPr>
          </a:p>
        </p:txBody>
      </p:sp>
      <p:sp>
        <p:nvSpPr>
          <p:cNvPr id="61" name="文本框 60"/>
          <p:cNvSpPr txBox="1">
            <a:spLocks noChangeArrowheads="1"/>
          </p:cNvSpPr>
          <p:nvPr/>
        </p:nvSpPr>
        <p:spPr bwMode="auto">
          <a:xfrm>
            <a:off x="594150" y="3051485"/>
            <a:ext cx="58826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smtClean="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rPr>
              <a:t>独（宣）特（传）卖（口）点（号）</a:t>
            </a:r>
            <a:endParaRPr lang="zh-CN" altLang="en-US" sz="2800" b="1" dirty="0" smtClean="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endParaRPr>
          </a:p>
        </p:txBody>
      </p:sp>
      <p:grpSp>
        <p:nvGrpSpPr>
          <p:cNvPr id="62" name="组合 61"/>
          <p:cNvGrpSpPr/>
          <p:nvPr/>
        </p:nvGrpSpPr>
        <p:grpSpPr bwMode="auto">
          <a:xfrm>
            <a:off x="6239511" y="4571959"/>
            <a:ext cx="1593849" cy="1593849"/>
            <a:chOff x="6643415" y="3290246"/>
            <a:chExt cx="1195660" cy="1195660"/>
          </a:xfrm>
        </p:grpSpPr>
        <p:sp>
          <p:nvSpPr>
            <p:cNvPr id="63" name="Oval 289"/>
            <p:cNvSpPr>
              <a:spLocks noChangeArrowheads="1"/>
            </p:cNvSpPr>
            <p:nvPr/>
          </p:nvSpPr>
          <p:spPr bwMode="auto">
            <a:xfrm>
              <a:off x="6643415" y="3290246"/>
              <a:ext cx="1195660" cy="1195660"/>
            </a:xfrm>
            <a:prstGeom prst="ellipse">
              <a:avLst/>
            </a:prstGeom>
            <a:noFill/>
            <a:ln w="317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lang="zh-CN" altLang="en-US">
                <a:solidFill>
                  <a:schemeClr val="tx1">
                    <a:lumMod val="65000"/>
                    <a:lumOff val="35000"/>
                  </a:schemeClr>
                </a:solidFill>
                <a:latin typeface="+mn-lt"/>
                <a:ea typeface="+mn-ea"/>
              </a:endParaRPr>
            </a:p>
          </p:txBody>
        </p:sp>
        <p:sp>
          <p:nvSpPr>
            <p:cNvPr id="65" name="文本框 64"/>
            <p:cNvSpPr txBox="1"/>
            <p:nvPr/>
          </p:nvSpPr>
          <p:spPr>
            <a:xfrm>
              <a:off x="6911763" y="3488728"/>
              <a:ext cx="617137" cy="500204"/>
            </a:xfrm>
            <a:prstGeom prst="rect">
              <a:avLst/>
            </a:prstGeom>
            <a:noFill/>
          </p:spPr>
          <p:txBody>
            <a:bodyPr wrap="none">
              <a:spAutoFit/>
              <a:scene3d>
                <a:camera prst="orthographicFront"/>
                <a:lightRig rig="threePt" dir="t"/>
              </a:scene3d>
              <a:sp3d contourW="12700"/>
            </a:bodyPr>
            <a:lstStyle/>
            <a:p>
              <a:pPr>
                <a:defRPr/>
              </a:pPr>
              <a:r>
                <a:rPr lang="en-US" altLang="zh-CN" sz="3735" dirty="0">
                  <a:ln w="38100">
                    <a:noFill/>
                  </a:ln>
                  <a:solidFill>
                    <a:schemeClr val="accent1"/>
                  </a:solidFill>
                  <a:latin typeface="Arial Black" panose="020B0A04020102020204" pitchFamily="34" charset="0"/>
                  <a:ea typeface="微软雅黑" panose="020B0503020204020204" pitchFamily="34" charset="-122"/>
                </a:rPr>
                <a:t>05</a:t>
              </a:r>
              <a:endParaRPr lang="zh-CN" altLang="en-US" sz="3735" dirty="0">
                <a:ln w="38100">
                  <a:noFill/>
                </a:ln>
                <a:solidFill>
                  <a:schemeClr val="accent1"/>
                </a:solidFill>
                <a:latin typeface="Arial Black" panose="020B0A04020102020204" pitchFamily="34" charset="0"/>
                <a:ea typeface="微软雅黑" panose="020B0503020204020204" pitchFamily="34" charset="-122"/>
              </a:endParaRPr>
            </a:p>
          </p:txBody>
        </p:sp>
      </p:grpSp>
      <p:sp>
        <p:nvSpPr>
          <p:cNvPr id="67" name="任意多边形 66"/>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1195" y="-1"/>
            <a:ext cx="1417774" cy="723901"/>
            <a:chOff x="-391195" y="-1"/>
            <a:chExt cx="1697596" cy="866775"/>
          </a:xfrm>
        </p:grpSpPr>
        <p:sp>
          <p:nvSpPr>
            <p:cNvPr id="69" name="任意多边形 6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5" name="直接连接符 74"/>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47504" y="723643"/>
            <a:ext cx="2677795" cy="583565"/>
          </a:xfrm>
          <a:prstGeom prst="rect">
            <a:avLst/>
          </a:prstGeom>
          <a:noFill/>
        </p:spPr>
        <p:txBody>
          <a:bodyPr wrap="none" rtlCol="0">
            <a:spAutoFit/>
            <a:scene3d>
              <a:camera prst="orthographicFront"/>
              <a:lightRig rig="threePt" dir="t"/>
            </a:scene3d>
            <a:sp3d contourW="12700"/>
          </a:bodyPr>
          <a:lstStyle/>
          <a:p>
            <a:pPr algn="ctr"/>
            <a:r>
              <a:rPr lang="en-US" altLang="zh-CN" sz="3200" b="1" dirty="0" smtClean="0">
                <a:solidFill>
                  <a:schemeClr val="tx2"/>
                </a:solidFill>
                <a:latin typeface="Century Gothic" panose="020B0502020202020204" pitchFamily="34" charset="0"/>
                <a:ea typeface="+mj-ea"/>
              </a:rPr>
              <a:t>BP</a:t>
            </a:r>
            <a:r>
              <a:rPr lang="zh-CN" altLang="en-US" sz="3200" b="1" dirty="0" smtClean="0">
                <a:solidFill>
                  <a:schemeClr val="tx2"/>
                </a:solidFill>
                <a:latin typeface="Century Gothic" panose="020B0502020202020204" pitchFamily="34" charset="0"/>
                <a:ea typeface="+mj-ea"/>
              </a:rPr>
              <a:t>的呈现形式</a:t>
            </a:r>
            <a:endParaRPr lang="zh-CN" altLang="en-US" sz="3200" b="1" dirty="0" smtClean="0">
              <a:solidFill>
                <a:schemeClr val="tx2"/>
              </a:solidFill>
              <a:latin typeface="Century Gothic" panose="020B0502020202020204" pitchFamily="34" charset="0"/>
              <a:ea typeface="+mj-ea"/>
            </a:endParaRPr>
          </a:p>
        </p:txBody>
      </p:sp>
      <p:sp>
        <p:nvSpPr>
          <p:cNvPr id="2" name="文本框 66"/>
          <p:cNvSpPr txBox="1">
            <a:spLocks noChangeArrowheads="1"/>
          </p:cNvSpPr>
          <p:nvPr/>
        </p:nvSpPr>
        <p:spPr bwMode="auto">
          <a:xfrm>
            <a:off x="747607" y="4051890"/>
            <a:ext cx="457835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00000"/>
              </a:lnSpc>
            </a:pPr>
            <a:r>
              <a:rPr lang="zh-CN" altLang="en-US" sz="2000" dirty="0">
                <a:solidFill>
                  <a:schemeClr val="bg1">
                    <a:lumMod val="50000"/>
                  </a:schemeClr>
                </a:solidFill>
                <a:latin typeface="Century Gothic" panose="020B0502020202020204" pitchFamily="34" charset="0"/>
              </a:rPr>
              <a:t>主标题亮眼、副标题说明项目定位方向</a:t>
            </a:r>
            <a:endParaRPr lang="zh-CN" altLang="en-US" sz="2000" dirty="0">
              <a:solidFill>
                <a:schemeClr val="bg1">
                  <a:lumMod val="50000"/>
                </a:schemeClr>
              </a:solidFill>
              <a:latin typeface="Century Gothic" panose="020B0502020202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6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9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1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3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anim calcmode="lin" valueType="num">
                                      <p:cBhvr>
                                        <p:cTn id="23" dur="1000" fill="hold"/>
                                        <p:tgtEl>
                                          <p:spTgt spid="43"/>
                                        </p:tgtEl>
                                        <p:attrNameLst>
                                          <p:attrName>ppt_x</p:attrName>
                                        </p:attrNameLst>
                                      </p:cBhvr>
                                      <p:tavLst>
                                        <p:tav tm="0">
                                          <p:val>
                                            <p:strVal val="#ppt_x"/>
                                          </p:val>
                                        </p:tav>
                                        <p:tav tm="100000">
                                          <p:val>
                                            <p:strVal val="#ppt_x"/>
                                          </p:val>
                                        </p:tav>
                                      </p:tavLst>
                                    </p:anim>
                                    <p:anim calcmode="lin" valueType="num">
                                      <p:cBhvr>
                                        <p:cTn id="24" dur="1000" fill="hold"/>
                                        <p:tgtEl>
                                          <p:spTgt spid="4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250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750" fill="hold"/>
                                        <p:tgtEl>
                                          <p:spTgt spid="61"/>
                                        </p:tgtEl>
                                        <p:attrNameLst>
                                          <p:attrName>ppt_x</p:attrName>
                                        </p:attrNameLst>
                                      </p:cBhvr>
                                      <p:tavLst>
                                        <p:tav tm="0">
                                          <p:val>
                                            <p:strVal val="0-#ppt_w/2"/>
                                          </p:val>
                                        </p:tav>
                                        <p:tav tm="100000">
                                          <p:val>
                                            <p:strVal val="#ppt_x"/>
                                          </p:val>
                                        </p:tav>
                                      </p:tavLst>
                                    </p:anim>
                                    <p:anim calcmode="lin" valueType="num">
                                      <p:cBhvr additive="base">
                                        <p:cTn id="28" dur="750" fill="hold"/>
                                        <p:tgtEl>
                                          <p:spTgt spid="6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80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750" fill="hold"/>
                                        <p:tgtEl>
                                          <p:spTgt spid="60"/>
                                        </p:tgtEl>
                                        <p:attrNameLst>
                                          <p:attrName>ppt_x</p:attrName>
                                        </p:attrNameLst>
                                      </p:cBhvr>
                                      <p:tavLst>
                                        <p:tav tm="0">
                                          <p:val>
                                            <p:strVal val="0-#ppt_w/2"/>
                                          </p:val>
                                        </p:tav>
                                        <p:tav tm="100000">
                                          <p:val>
                                            <p:strVal val="#ppt_x"/>
                                          </p:val>
                                        </p:tav>
                                      </p:tavLst>
                                    </p:anim>
                                    <p:anim calcmode="lin" valueType="num">
                                      <p:cBhvr additive="base">
                                        <p:cTn id="32" dur="750" fill="hold"/>
                                        <p:tgtEl>
                                          <p:spTgt spid="60"/>
                                        </p:tgtEl>
                                        <p:attrNameLst>
                                          <p:attrName>ppt_y</p:attrName>
                                        </p:attrNameLst>
                                      </p:cBhvr>
                                      <p:tavLst>
                                        <p:tav tm="0">
                                          <p:val>
                                            <p:strVal val="#ppt_y"/>
                                          </p:val>
                                        </p:tav>
                                        <p:tav tm="100000">
                                          <p:val>
                                            <p:strVal val="#ppt_y"/>
                                          </p:val>
                                        </p:tav>
                                      </p:tavLst>
                                    </p:anim>
                                  </p:childTnLst>
                                </p:cTn>
                              </p:par>
                              <p:par>
                                <p:cTn id="33" presetID="35"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4900"/>
                                        <p:tgtEl>
                                          <p:spTgt spid="56"/>
                                        </p:tgtEl>
                                      </p:cBhvr>
                                    </p:animEffect>
                                    <p:anim calcmode="lin" valueType="num">
                                      <p:cBhvr>
                                        <p:cTn id="36" dur="4900" fill="hold"/>
                                        <p:tgtEl>
                                          <p:spTgt spid="56"/>
                                        </p:tgtEl>
                                        <p:attrNameLst>
                                          <p:attrName>style.rotation</p:attrName>
                                        </p:attrNameLst>
                                      </p:cBhvr>
                                      <p:tavLst>
                                        <p:tav tm="0">
                                          <p:val>
                                            <p:fltVal val="720"/>
                                          </p:val>
                                        </p:tav>
                                        <p:tav tm="100000">
                                          <p:val>
                                            <p:fltVal val="0"/>
                                          </p:val>
                                        </p:tav>
                                      </p:tavLst>
                                    </p:anim>
                                    <p:anim calcmode="lin" valueType="num">
                                      <p:cBhvr>
                                        <p:cTn id="37" dur="4900" fill="hold"/>
                                        <p:tgtEl>
                                          <p:spTgt spid="56"/>
                                        </p:tgtEl>
                                        <p:attrNameLst>
                                          <p:attrName>ppt_h</p:attrName>
                                        </p:attrNameLst>
                                      </p:cBhvr>
                                      <p:tavLst>
                                        <p:tav tm="0">
                                          <p:val>
                                            <p:fltVal val="0"/>
                                          </p:val>
                                        </p:tav>
                                        <p:tav tm="100000">
                                          <p:val>
                                            <p:strVal val="#ppt_h"/>
                                          </p:val>
                                        </p:tav>
                                      </p:tavLst>
                                    </p:anim>
                                    <p:anim calcmode="lin" valueType="num">
                                      <p:cBhvr>
                                        <p:cTn id="38" dur="4900" fill="hold"/>
                                        <p:tgtEl>
                                          <p:spTgt spid="56"/>
                                        </p:tgtEl>
                                        <p:attrNameLst>
                                          <p:attrName>ppt_w</p:attrName>
                                        </p:attrNameLst>
                                      </p:cBhvr>
                                      <p:tavLst>
                                        <p:tav tm="0">
                                          <p:val>
                                            <p:fltVal val="0"/>
                                          </p:val>
                                        </p:tav>
                                        <p:tav tm="100000">
                                          <p:val>
                                            <p:strVal val="#ppt_w"/>
                                          </p:val>
                                        </p:tav>
                                      </p:tavLst>
                                    </p:anim>
                                  </p:childTnLst>
                                </p:cTn>
                              </p:par>
                              <p:par>
                                <p:cTn id="39" presetID="35" presetClass="entr" presetSubtype="0" fill="hold" nodeType="withEffect">
                                  <p:stCondLst>
                                    <p:cond delay="110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300"/>
                                        <p:tgtEl>
                                          <p:spTgt spid="52"/>
                                        </p:tgtEl>
                                      </p:cBhvr>
                                    </p:animEffect>
                                    <p:anim calcmode="lin" valueType="num">
                                      <p:cBhvr>
                                        <p:cTn id="42" dur="5300" fill="hold"/>
                                        <p:tgtEl>
                                          <p:spTgt spid="52"/>
                                        </p:tgtEl>
                                        <p:attrNameLst>
                                          <p:attrName>style.rotation</p:attrName>
                                        </p:attrNameLst>
                                      </p:cBhvr>
                                      <p:tavLst>
                                        <p:tav tm="0">
                                          <p:val>
                                            <p:fltVal val="720"/>
                                          </p:val>
                                        </p:tav>
                                        <p:tav tm="100000">
                                          <p:val>
                                            <p:fltVal val="0"/>
                                          </p:val>
                                        </p:tav>
                                      </p:tavLst>
                                    </p:anim>
                                    <p:anim calcmode="lin" valueType="num">
                                      <p:cBhvr>
                                        <p:cTn id="43" dur="5300" fill="hold"/>
                                        <p:tgtEl>
                                          <p:spTgt spid="52"/>
                                        </p:tgtEl>
                                        <p:attrNameLst>
                                          <p:attrName>ppt_h</p:attrName>
                                        </p:attrNameLst>
                                      </p:cBhvr>
                                      <p:tavLst>
                                        <p:tav tm="0">
                                          <p:val>
                                            <p:fltVal val="0"/>
                                          </p:val>
                                        </p:tav>
                                        <p:tav tm="100000">
                                          <p:val>
                                            <p:strVal val="#ppt_h"/>
                                          </p:val>
                                        </p:tav>
                                      </p:tavLst>
                                    </p:anim>
                                    <p:anim calcmode="lin" valueType="num">
                                      <p:cBhvr>
                                        <p:cTn id="44" dur="5300" fill="hold"/>
                                        <p:tgtEl>
                                          <p:spTgt spid="52"/>
                                        </p:tgtEl>
                                        <p:attrNameLst>
                                          <p:attrName>ppt_w</p:attrName>
                                        </p:attrNameLst>
                                      </p:cBhvr>
                                      <p:tavLst>
                                        <p:tav tm="0">
                                          <p:val>
                                            <p:fltVal val="0"/>
                                          </p:val>
                                        </p:tav>
                                        <p:tav tm="100000">
                                          <p:val>
                                            <p:strVal val="#ppt_w"/>
                                          </p:val>
                                        </p:tav>
                                      </p:tavLst>
                                    </p:anim>
                                  </p:childTnLst>
                                </p:cTn>
                              </p:par>
                              <p:par>
                                <p:cTn id="45" presetID="35"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900"/>
                                        <p:tgtEl>
                                          <p:spTgt spid="48"/>
                                        </p:tgtEl>
                                      </p:cBhvr>
                                    </p:animEffect>
                                    <p:anim calcmode="lin" valueType="num">
                                      <p:cBhvr>
                                        <p:cTn id="48" dur="5900" fill="hold"/>
                                        <p:tgtEl>
                                          <p:spTgt spid="48"/>
                                        </p:tgtEl>
                                        <p:attrNameLst>
                                          <p:attrName>style.rotation</p:attrName>
                                        </p:attrNameLst>
                                      </p:cBhvr>
                                      <p:tavLst>
                                        <p:tav tm="0">
                                          <p:val>
                                            <p:fltVal val="720"/>
                                          </p:val>
                                        </p:tav>
                                        <p:tav tm="100000">
                                          <p:val>
                                            <p:fltVal val="0"/>
                                          </p:val>
                                        </p:tav>
                                      </p:tavLst>
                                    </p:anim>
                                    <p:anim calcmode="lin" valueType="num">
                                      <p:cBhvr>
                                        <p:cTn id="49" dur="5900" fill="hold"/>
                                        <p:tgtEl>
                                          <p:spTgt spid="48"/>
                                        </p:tgtEl>
                                        <p:attrNameLst>
                                          <p:attrName>ppt_h</p:attrName>
                                        </p:attrNameLst>
                                      </p:cBhvr>
                                      <p:tavLst>
                                        <p:tav tm="0">
                                          <p:val>
                                            <p:fltVal val="0"/>
                                          </p:val>
                                        </p:tav>
                                        <p:tav tm="100000">
                                          <p:val>
                                            <p:strVal val="#ppt_h"/>
                                          </p:val>
                                        </p:tav>
                                      </p:tavLst>
                                    </p:anim>
                                    <p:anim calcmode="lin" valueType="num">
                                      <p:cBhvr>
                                        <p:cTn id="50" dur="5900" fill="hold"/>
                                        <p:tgtEl>
                                          <p:spTgt spid="48"/>
                                        </p:tgtEl>
                                        <p:attrNameLst>
                                          <p:attrName>ppt_w</p:attrName>
                                        </p:attrNameLst>
                                      </p:cBhvr>
                                      <p:tavLst>
                                        <p:tav tm="0">
                                          <p:val>
                                            <p:fltVal val="0"/>
                                          </p:val>
                                        </p:tav>
                                        <p:tav tm="100000">
                                          <p:val>
                                            <p:strVal val="#ppt_w"/>
                                          </p:val>
                                        </p:tav>
                                      </p:tavLst>
                                    </p:anim>
                                  </p:childTnLst>
                                </p:cTn>
                              </p:par>
                              <p:par>
                                <p:cTn id="51" presetID="42" presetClass="entr" presetSubtype="0" fill="hold" nodeType="withEffect">
                                  <p:stCondLst>
                                    <p:cond delay="130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1000"/>
                                        <p:tgtEl>
                                          <p:spTgt spid="62"/>
                                        </p:tgtEl>
                                      </p:cBhvr>
                                    </p:animEffect>
                                    <p:anim calcmode="lin" valueType="num">
                                      <p:cBhvr>
                                        <p:cTn id="54" dur="1000" fill="hold"/>
                                        <p:tgtEl>
                                          <p:spTgt spid="62"/>
                                        </p:tgtEl>
                                        <p:attrNameLst>
                                          <p:attrName>ppt_x</p:attrName>
                                        </p:attrNameLst>
                                      </p:cBhvr>
                                      <p:tavLst>
                                        <p:tav tm="0">
                                          <p:val>
                                            <p:strVal val="#ppt_x"/>
                                          </p:val>
                                        </p:tav>
                                        <p:tav tm="100000">
                                          <p:val>
                                            <p:strVal val="#ppt_x"/>
                                          </p:val>
                                        </p:tav>
                                      </p:tavLst>
                                    </p:anim>
                                    <p:anim calcmode="lin" valueType="num">
                                      <p:cBhvr>
                                        <p:cTn id="55" dur="1000" fill="hold"/>
                                        <p:tgtEl>
                                          <p:spTgt spid="62"/>
                                        </p:tgtEl>
                                        <p:attrNameLst>
                                          <p:attrName>ppt_y</p:attrName>
                                        </p:attrNameLst>
                                      </p:cBhvr>
                                      <p:tavLst>
                                        <p:tav tm="0">
                                          <p:val>
                                            <p:strVal val="#ppt_y+.1"/>
                                          </p:val>
                                        </p:tav>
                                        <p:tav tm="100000">
                                          <p:val>
                                            <p:strVal val="#ppt_y"/>
                                          </p:val>
                                        </p:tav>
                                      </p:tavLst>
                                    </p:anim>
                                  </p:childTnLst>
                                </p:cTn>
                              </p:par>
                              <p:par>
                                <p:cTn id="56" presetID="2" presetClass="entr" presetSubtype="8" fill="hold" grpId="0" nodeType="withEffect">
                                  <p:stCondLst>
                                    <p:cond delay="280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750" fill="hold"/>
                                        <p:tgtEl>
                                          <p:spTgt spid="2"/>
                                        </p:tgtEl>
                                        <p:attrNameLst>
                                          <p:attrName>ppt_x</p:attrName>
                                        </p:attrNameLst>
                                      </p:cBhvr>
                                      <p:tavLst>
                                        <p:tav tm="0">
                                          <p:val>
                                            <p:strVal val="0-#ppt_w/2"/>
                                          </p:val>
                                        </p:tav>
                                        <p:tav tm="100000">
                                          <p:val>
                                            <p:strVal val="#ppt_x"/>
                                          </p:val>
                                        </p:tav>
                                      </p:tavLst>
                                    </p:anim>
                                    <p:anim calcmode="lin" valueType="num">
                                      <p:cBhvr additive="base">
                                        <p:cTn id="59"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2645515" y="1541867"/>
            <a:ext cx="4717277" cy="1196486"/>
            <a:chOff x="3707235" y="2841077"/>
            <a:chExt cx="4717277" cy="1196486"/>
          </a:xfrm>
        </p:grpSpPr>
        <p:cxnSp>
          <p:nvCxnSpPr>
            <p:cNvPr id="12" name="直接连接符 11"/>
            <p:cNvCxnSpPr/>
            <p:nvPr/>
          </p:nvCxnSpPr>
          <p:spPr>
            <a:xfrm>
              <a:off x="3707235" y="3740717"/>
              <a:ext cx="847725" cy="27620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5723511" y="3720080"/>
              <a:ext cx="744978" cy="317483"/>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7679534" y="2841077"/>
              <a:ext cx="744978" cy="317483"/>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燕尾形 17"/>
          <p:cNvSpPr/>
          <p:nvPr/>
        </p:nvSpPr>
        <p:spPr>
          <a:xfrm rot="1234549">
            <a:off x="3172481" y="2073117"/>
            <a:ext cx="182880" cy="175260"/>
          </a:xfrm>
          <a:prstGeom prst="chevr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rot="20150452">
            <a:off x="4791295" y="2187294"/>
            <a:ext cx="182880" cy="175260"/>
          </a:xfrm>
          <a:prstGeom prst="chevr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rot="20150452">
            <a:off x="6791544" y="1346385"/>
            <a:ext cx="182880" cy="175260"/>
          </a:xfrm>
          <a:prstGeom prst="chevr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矩形 21"/>
          <p:cNvSpPr/>
          <p:nvPr/>
        </p:nvSpPr>
        <p:spPr>
          <a:xfrm>
            <a:off x="1356995" y="2606040"/>
            <a:ext cx="1473835" cy="68135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市场痛点</a:t>
            </a:r>
            <a:endParaRPr lang="zh-CN" altLang="en-US" sz="1600" b="1" dirty="0">
              <a:solidFill>
                <a:schemeClr val="tx1">
                  <a:lumMod val="75000"/>
                  <a:lumOff val="25000"/>
                </a:schemeClr>
              </a:solidFill>
              <a:latin typeface="+mn-ea"/>
            </a:endParaRPr>
          </a:p>
          <a:p>
            <a:pPr algn="ctr">
              <a:lnSpc>
                <a:spcPct val="120000"/>
              </a:lnSpc>
            </a:pPr>
            <a:r>
              <a:rPr lang="zh-CN" altLang="en-US" sz="1600" b="1" dirty="0">
                <a:solidFill>
                  <a:schemeClr val="tx1">
                    <a:lumMod val="75000"/>
                    <a:lumOff val="25000"/>
                  </a:schemeClr>
                </a:solidFill>
                <a:latin typeface="+mn-ea"/>
              </a:rPr>
              <a:t>（创新由来）</a:t>
            </a:r>
            <a:endParaRPr lang="zh-CN" altLang="en-US" sz="1600" b="1" dirty="0">
              <a:solidFill>
                <a:schemeClr val="tx1">
                  <a:lumMod val="75000"/>
                  <a:lumOff val="25000"/>
                </a:schemeClr>
              </a:solidFill>
              <a:latin typeface="+mn-ea"/>
            </a:endParaRPr>
          </a:p>
        </p:txBody>
      </p:sp>
      <p:grpSp>
        <p:nvGrpSpPr>
          <p:cNvPr id="45" name="组合 44"/>
          <p:cNvGrpSpPr/>
          <p:nvPr/>
        </p:nvGrpSpPr>
        <p:grpSpPr>
          <a:xfrm>
            <a:off x="1590048" y="1726024"/>
            <a:ext cx="1008558" cy="869446"/>
            <a:chOff x="2486024" y="2882351"/>
            <a:chExt cx="1340045" cy="1155212"/>
          </a:xfrm>
        </p:grpSpPr>
        <p:sp>
          <p:nvSpPr>
            <p:cNvPr id="6" name="六边形 5"/>
            <p:cNvSpPr/>
            <p:nvPr/>
          </p:nvSpPr>
          <p:spPr>
            <a:xfrm>
              <a:off x="2486024" y="2882351"/>
              <a:ext cx="1340045" cy="1155212"/>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六边形 33"/>
            <p:cNvSpPr/>
            <p:nvPr/>
          </p:nvSpPr>
          <p:spPr>
            <a:xfrm>
              <a:off x="2806426" y="3125462"/>
              <a:ext cx="699242" cy="695960"/>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4" name="组合 43"/>
          <p:cNvGrpSpPr/>
          <p:nvPr/>
        </p:nvGrpSpPr>
        <p:grpSpPr>
          <a:xfrm>
            <a:off x="3546070" y="2605027"/>
            <a:ext cx="1008558" cy="869446"/>
            <a:chOff x="4442046" y="3761354"/>
            <a:chExt cx="1340045" cy="1155212"/>
          </a:xfrm>
        </p:grpSpPr>
        <p:sp>
          <p:nvSpPr>
            <p:cNvPr id="7" name="六边形 6"/>
            <p:cNvSpPr/>
            <p:nvPr/>
          </p:nvSpPr>
          <p:spPr>
            <a:xfrm>
              <a:off x="4442046" y="3761354"/>
              <a:ext cx="1340045" cy="115521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六边形 34"/>
            <p:cNvSpPr/>
            <p:nvPr/>
          </p:nvSpPr>
          <p:spPr>
            <a:xfrm>
              <a:off x="4762447" y="4009426"/>
              <a:ext cx="699242" cy="659068"/>
            </a:xfrm>
            <a:custGeom>
              <a:avLst/>
              <a:gdLst>
                <a:gd name="connsiteX0" fmla="*/ 256155 w 336853"/>
                <a:gd name="connsiteY0" fmla="*/ 263525 h 317500"/>
                <a:gd name="connsiteX1" fmla="*/ 268061 w 336853"/>
                <a:gd name="connsiteY1" fmla="*/ 299070 h 317500"/>
                <a:gd name="connsiteX2" fmla="*/ 269384 w 336853"/>
                <a:gd name="connsiteY2" fmla="*/ 303019 h 317500"/>
                <a:gd name="connsiteX3" fmla="*/ 274676 w 336853"/>
                <a:gd name="connsiteY3" fmla="*/ 289855 h 317500"/>
                <a:gd name="connsiteX4" fmla="*/ 277322 w 336853"/>
                <a:gd name="connsiteY4" fmla="*/ 272740 h 317500"/>
                <a:gd name="connsiteX5" fmla="*/ 279968 w 336853"/>
                <a:gd name="connsiteY5" fmla="*/ 289855 h 317500"/>
                <a:gd name="connsiteX6" fmla="*/ 285259 w 336853"/>
                <a:gd name="connsiteY6" fmla="*/ 303019 h 317500"/>
                <a:gd name="connsiteX7" fmla="*/ 286582 w 336853"/>
                <a:gd name="connsiteY7" fmla="*/ 299070 h 317500"/>
                <a:gd name="connsiteX8" fmla="*/ 298489 w 336853"/>
                <a:gd name="connsiteY8" fmla="*/ 263525 h 317500"/>
                <a:gd name="connsiteX9" fmla="*/ 320978 w 336853"/>
                <a:gd name="connsiteY9" fmla="*/ 275373 h 317500"/>
                <a:gd name="connsiteX10" fmla="*/ 336853 w 336853"/>
                <a:gd name="connsiteY10" fmla="*/ 317500 h 317500"/>
                <a:gd name="connsiteX11" fmla="*/ 217790 w 336853"/>
                <a:gd name="connsiteY11" fmla="*/ 317500 h 317500"/>
                <a:gd name="connsiteX12" fmla="*/ 233665 w 336853"/>
                <a:gd name="connsiteY12" fmla="*/ 275373 h 317500"/>
                <a:gd name="connsiteX13" fmla="*/ 256155 w 336853"/>
                <a:gd name="connsiteY13" fmla="*/ 263525 h 317500"/>
                <a:gd name="connsiteX14" fmla="*/ 37966 w 336853"/>
                <a:gd name="connsiteY14" fmla="*/ 263525 h 317500"/>
                <a:gd name="connsiteX15" fmla="*/ 48433 w 336853"/>
                <a:gd name="connsiteY15" fmla="*/ 299070 h 317500"/>
                <a:gd name="connsiteX16" fmla="*/ 51050 w 336853"/>
                <a:gd name="connsiteY16" fmla="*/ 303019 h 317500"/>
                <a:gd name="connsiteX17" fmla="*/ 54975 w 336853"/>
                <a:gd name="connsiteY17" fmla="*/ 289855 h 317500"/>
                <a:gd name="connsiteX18" fmla="*/ 58900 w 336853"/>
                <a:gd name="connsiteY18" fmla="*/ 272740 h 317500"/>
                <a:gd name="connsiteX19" fmla="*/ 61517 w 336853"/>
                <a:gd name="connsiteY19" fmla="*/ 289855 h 317500"/>
                <a:gd name="connsiteX20" fmla="*/ 66751 w 336853"/>
                <a:gd name="connsiteY20" fmla="*/ 303019 h 317500"/>
                <a:gd name="connsiteX21" fmla="*/ 68059 w 336853"/>
                <a:gd name="connsiteY21" fmla="*/ 299070 h 317500"/>
                <a:gd name="connsiteX22" fmla="*/ 78526 w 336853"/>
                <a:gd name="connsiteY22" fmla="*/ 263525 h 317500"/>
                <a:gd name="connsiteX23" fmla="*/ 102077 w 336853"/>
                <a:gd name="connsiteY23" fmla="*/ 275373 h 317500"/>
                <a:gd name="connsiteX24" fmla="*/ 116469 w 336853"/>
                <a:gd name="connsiteY24" fmla="*/ 317500 h 317500"/>
                <a:gd name="connsiteX25" fmla="*/ 23 w 336853"/>
                <a:gd name="connsiteY25" fmla="*/ 317500 h 317500"/>
                <a:gd name="connsiteX26" fmla="*/ 15724 w 336853"/>
                <a:gd name="connsiteY26" fmla="*/ 275373 h 317500"/>
                <a:gd name="connsiteX27" fmla="*/ 37966 w 336853"/>
                <a:gd name="connsiteY27" fmla="*/ 263525 h 317500"/>
                <a:gd name="connsiteX28" fmla="*/ 212235 w 336853"/>
                <a:gd name="connsiteY28" fmla="*/ 236538 h 317500"/>
                <a:gd name="connsiteX29" fmla="*/ 217792 w 336853"/>
                <a:gd name="connsiteY29" fmla="*/ 242888 h 317500"/>
                <a:gd name="connsiteX30" fmla="*/ 212235 w 336853"/>
                <a:gd name="connsiteY30" fmla="*/ 249238 h 317500"/>
                <a:gd name="connsiteX31" fmla="*/ 206678 w 336853"/>
                <a:gd name="connsiteY31" fmla="*/ 242888 h 317500"/>
                <a:gd name="connsiteX32" fmla="*/ 212235 w 336853"/>
                <a:gd name="connsiteY32" fmla="*/ 236538 h 317500"/>
                <a:gd name="connsiteX33" fmla="*/ 124128 w 336853"/>
                <a:gd name="connsiteY33" fmla="*/ 236538 h 317500"/>
                <a:gd name="connsiteX34" fmla="*/ 130478 w 336853"/>
                <a:gd name="connsiteY34" fmla="*/ 242888 h 317500"/>
                <a:gd name="connsiteX35" fmla="*/ 124128 w 336853"/>
                <a:gd name="connsiteY35" fmla="*/ 249238 h 317500"/>
                <a:gd name="connsiteX36" fmla="*/ 117778 w 336853"/>
                <a:gd name="connsiteY36" fmla="*/ 242888 h 317500"/>
                <a:gd name="connsiteX37" fmla="*/ 124128 w 336853"/>
                <a:gd name="connsiteY37" fmla="*/ 236538 h 317500"/>
                <a:gd name="connsiteX38" fmla="*/ 196360 w 336853"/>
                <a:gd name="connsiteY38" fmla="*/ 227013 h 317500"/>
                <a:gd name="connsiteX39" fmla="*/ 201917 w 336853"/>
                <a:gd name="connsiteY39" fmla="*/ 233363 h 317500"/>
                <a:gd name="connsiteX40" fmla="*/ 196360 w 336853"/>
                <a:gd name="connsiteY40" fmla="*/ 239713 h 317500"/>
                <a:gd name="connsiteX41" fmla="*/ 190803 w 336853"/>
                <a:gd name="connsiteY41" fmla="*/ 233363 h 317500"/>
                <a:gd name="connsiteX42" fmla="*/ 196360 w 336853"/>
                <a:gd name="connsiteY42" fmla="*/ 227013 h 317500"/>
                <a:gd name="connsiteX43" fmla="*/ 138415 w 336853"/>
                <a:gd name="connsiteY43" fmla="*/ 227013 h 317500"/>
                <a:gd name="connsiteX44" fmla="*/ 144765 w 336853"/>
                <a:gd name="connsiteY44" fmla="*/ 233363 h 317500"/>
                <a:gd name="connsiteX45" fmla="*/ 138415 w 336853"/>
                <a:gd name="connsiteY45" fmla="*/ 239713 h 317500"/>
                <a:gd name="connsiteX46" fmla="*/ 132065 w 336853"/>
                <a:gd name="connsiteY46" fmla="*/ 233363 h 317500"/>
                <a:gd name="connsiteX47" fmla="*/ 138415 w 336853"/>
                <a:gd name="connsiteY47" fmla="*/ 227013 h 317500"/>
                <a:gd name="connsiteX48" fmla="*/ 185405 w 336853"/>
                <a:gd name="connsiteY48" fmla="*/ 218758 h 317500"/>
                <a:gd name="connsiteX49" fmla="*/ 187945 w 336853"/>
                <a:gd name="connsiteY49" fmla="*/ 226378 h 317500"/>
                <a:gd name="connsiteX50" fmla="*/ 179055 w 336853"/>
                <a:gd name="connsiteY50" fmla="*/ 228918 h 317500"/>
                <a:gd name="connsiteX51" fmla="*/ 177785 w 336853"/>
                <a:gd name="connsiteY51" fmla="*/ 221298 h 317500"/>
                <a:gd name="connsiteX52" fmla="*/ 185405 w 336853"/>
                <a:gd name="connsiteY52" fmla="*/ 218758 h 317500"/>
                <a:gd name="connsiteX53" fmla="*/ 149210 w 336853"/>
                <a:gd name="connsiteY53" fmla="*/ 218758 h 317500"/>
                <a:gd name="connsiteX54" fmla="*/ 159212 w 336853"/>
                <a:gd name="connsiteY54" fmla="*/ 221298 h 317500"/>
                <a:gd name="connsiteX55" fmla="*/ 156354 w 336853"/>
                <a:gd name="connsiteY55" fmla="*/ 228918 h 317500"/>
                <a:gd name="connsiteX56" fmla="*/ 147782 w 336853"/>
                <a:gd name="connsiteY56" fmla="*/ 226378 h 317500"/>
                <a:gd name="connsiteX57" fmla="*/ 149210 w 336853"/>
                <a:gd name="connsiteY57" fmla="*/ 218758 h 317500"/>
                <a:gd name="connsiteX58" fmla="*/ 167785 w 336853"/>
                <a:gd name="connsiteY58" fmla="*/ 207963 h 317500"/>
                <a:gd name="connsiteX59" fmla="*/ 173342 w 336853"/>
                <a:gd name="connsiteY59" fmla="*/ 213520 h 317500"/>
                <a:gd name="connsiteX60" fmla="*/ 167785 w 336853"/>
                <a:gd name="connsiteY60" fmla="*/ 219077 h 317500"/>
                <a:gd name="connsiteX61" fmla="*/ 162228 w 336853"/>
                <a:gd name="connsiteY61" fmla="*/ 213520 h 317500"/>
                <a:gd name="connsiteX62" fmla="*/ 167785 w 336853"/>
                <a:gd name="connsiteY62" fmla="*/ 207963 h 317500"/>
                <a:gd name="connsiteX63" fmla="*/ 167785 w 336853"/>
                <a:gd name="connsiteY63" fmla="*/ 190500 h 317500"/>
                <a:gd name="connsiteX64" fmla="*/ 173342 w 336853"/>
                <a:gd name="connsiteY64" fmla="*/ 196850 h 317500"/>
                <a:gd name="connsiteX65" fmla="*/ 167785 w 336853"/>
                <a:gd name="connsiteY65" fmla="*/ 203200 h 317500"/>
                <a:gd name="connsiteX66" fmla="*/ 162228 w 336853"/>
                <a:gd name="connsiteY66" fmla="*/ 196850 h 317500"/>
                <a:gd name="connsiteX67" fmla="*/ 167785 w 336853"/>
                <a:gd name="connsiteY67" fmla="*/ 190500 h 317500"/>
                <a:gd name="connsiteX68" fmla="*/ 269512 w 336853"/>
                <a:gd name="connsiteY68" fmla="*/ 182286 h 317500"/>
                <a:gd name="connsiteX69" fmla="*/ 276020 w 336853"/>
                <a:gd name="connsiteY69" fmla="*/ 182286 h 317500"/>
                <a:gd name="connsiteX70" fmla="*/ 290340 w 336853"/>
                <a:gd name="connsiteY70" fmla="*/ 184906 h 317500"/>
                <a:gd name="connsiteX71" fmla="*/ 296849 w 336853"/>
                <a:gd name="connsiteY71" fmla="*/ 191458 h 317500"/>
                <a:gd name="connsiteX72" fmla="*/ 304659 w 336853"/>
                <a:gd name="connsiteY72" fmla="*/ 216354 h 317500"/>
                <a:gd name="connsiteX73" fmla="*/ 304659 w 336853"/>
                <a:gd name="connsiteY73" fmla="*/ 220285 h 317500"/>
                <a:gd name="connsiteX74" fmla="*/ 307263 w 336853"/>
                <a:gd name="connsiteY74" fmla="*/ 230767 h 317500"/>
                <a:gd name="connsiteX75" fmla="*/ 302056 w 336853"/>
                <a:gd name="connsiteY75" fmla="*/ 239940 h 317500"/>
                <a:gd name="connsiteX76" fmla="*/ 283831 w 336853"/>
                <a:gd name="connsiteY76" fmla="*/ 262215 h 317500"/>
                <a:gd name="connsiteX77" fmla="*/ 270813 w 336853"/>
                <a:gd name="connsiteY77" fmla="*/ 262215 h 317500"/>
                <a:gd name="connsiteX78" fmla="*/ 252589 w 336853"/>
                <a:gd name="connsiteY78" fmla="*/ 239940 h 317500"/>
                <a:gd name="connsiteX79" fmla="*/ 247382 w 336853"/>
                <a:gd name="connsiteY79" fmla="*/ 232078 h 317500"/>
                <a:gd name="connsiteX80" fmla="*/ 249985 w 336853"/>
                <a:gd name="connsiteY80" fmla="*/ 220285 h 317500"/>
                <a:gd name="connsiteX81" fmla="*/ 248684 w 336853"/>
                <a:gd name="connsiteY81" fmla="*/ 216354 h 317500"/>
                <a:gd name="connsiteX82" fmla="*/ 248684 w 336853"/>
                <a:gd name="connsiteY82" fmla="*/ 204561 h 317500"/>
                <a:gd name="connsiteX83" fmla="*/ 256494 w 336853"/>
                <a:gd name="connsiteY83" fmla="*/ 191458 h 317500"/>
                <a:gd name="connsiteX84" fmla="*/ 263003 w 336853"/>
                <a:gd name="connsiteY84" fmla="*/ 186217 h 317500"/>
                <a:gd name="connsiteX85" fmla="*/ 269512 w 336853"/>
                <a:gd name="connsiteY85" fmla="*/ 182286 h 317500"/>
                <a:gd name="connsiteX86" fmla="*/ 50941 w 336853"/>
                <a:gd name="connsiteY86" fmla="*/ 182286 h 317500"/>
                <a:gd name="connsiteX87" fmla="*/ 56254 w 336853"/>
                <a:gd name="connsiteY87" fmla="*/ 182286 h 317500"/>
                <a:gd name="connsiteX88" fmla="*/ 72194 w 336853"/>
                <a:gd name="connsiteY88" fmla="*/ 184906 h 317500"/>
                <a:gd name="connsiteX89" fmla="*/ 78836 w 336853"/>
                <a:gd name="connsiteY89" fmla="*/ 191458 h 317500"/>
                <a:gd name="connsiteX90" fmla="*/ 86806 w 336853"/>
                <a:gd name="connsiteY90" fmla="*/ 216354 h 317500"/>
                <a:gd name="connsiteX91" fmla="*/ 85477 w 336853"/>
                <a:gd name="connsiteY91" fmla="*/ 220285 h 317500"/>
                <a:gd name="connsiteX92" fmla="*/ 88134 w 336853"/>
                <a:gd name="connsiteY92" fmla="*/ 230767 h 317500"/>
                <a:gd name="connsiteX93" fmla="*/ 82821 w 336853"/>
                <a:gd name="connsiteY93" fmla="*/ 239940 h 317500"/>
                <a:gd name="connsiteX94" fmla="*/ 65553 w 336853"/>
                <a:gd name="connsiteY94" fmla="*/ 262215 h 317500"/>
                <a:gd name="connsiteX95" fmla="*/ 52269 w 336853"/>
                <a:gd name="connsiteY95" fmla="*/ 262215 h 317500"/>
                <a:gd name="connsiteX96" fmla="*/ 33673 w 336853"/>
                <a:gd name="connsiteY96" fmla="*/ 239940 h 317500"/>
                <a:gd name="connsiteX97" fmla="*/ 28359 w 336853"/>
                <a:gd name="connsiteY97" fmla="*/ 232078 h 317500"/>
                <a:gd name="connsiteX98" fmla="*/ 31016 w 336853"/>
                <a:gd name="connsiteY98" fmla="*/ 220285 h 317500"/>
                <a:gd name="connsiteX99" fmla="*/ 29688 w 336853"/>
                <a:gd name="connsiteY99" fmla="*/ 216354 h 317500"/>
                <a:gd name="connsiteX100" fmla="*/ 29688 w 336853"/>
                <a:gd name="connsiteY100" fmla="*/ 204561 h 317500"/>
                <a:gd name="connsiteX101" fmla="*/ 37658 w 336853"/>
                <a:gd name="connsiteY101" fmla="*/ 191458 h 317500"/>
                <a:gd name="connsiteX102" fmla="*/ 44299 w 336853"/>
                <a:gd name="connsiteY102" fmla="*/ 186217 h 317500"/>
                <a:gd name="connsiteX103" fmla="*/ 50941 w 336853"/>
                <a:gd name="connsiteY103" fmla="*/ 182286 h 317500"/>
                <a:gd name="connsiteX104" fmla="*/ 167785 w 336853"/>
                <a:gd name="connsiteY104" fmla="*/ 173038 h 317500"/>
                <a:gd name="connsiteX105" fmla="*/ 173342 w 336853"/>
                <a:gd name="connsiteY105" fmla="*/ 179388 h 317500"/>
                <a:gd name="connsiteX106" fmla="*/ 167785 w 336853"/>
                <a:gd name="connsiteY106" fmla="*/ 185738 h 317500"/>
                <a:gd name="connsiteX107" fmla="*/ 162228 w 336853"/>
                <a:gd name="connsiteY107" fmla="*/ 179388 h 317500"/>
                <a:gd name="connsiteX108" fmla="*/ 167785 w 336853"/>
                <a:gd name="connsiteY108" fmla="*/ 173038 h 317500"/>
                <a:gd name="connsiteX109" fmla="*/ 168402 w 336853"/>
                <a:gd name="connsiteY109" fmla="*/ 155575 h 317500"/>
                <a:gd name="connsiteX110" fmla="*/ 172106 w 336853"/>
                <a:gd name="connsiteY110" fmla="*/ 156986 h 317500"/>
                <a:gd name="connsiteX111" fmla="*/ 173341 w 336853"/>
                <a:gd name="connsiteY111" fmla="*/ 161219 h 317500"/>
                <a:gd name="connsiteX112" fmla="*/ 172106 w 336853"/>
                <a:gd name="connsiteY112" fmla="*/ 166864 h 317500"/>
                <a:gd name="connsiteX113" fmla="*/ 168402 w 336853"/>
                <a:gd name="connsiteY113" fmla="*/ 168275 h 317500"/>
                <a:gd name="connsiteX114" fmla="*/ 164697 w 336853"/>
                <a:gd name="connsiteY114" fmla="*/ 166864 h 317500"/>
                <a:gd name="connsiteX115" fmla="*/ 162228 w 336853"/>
                <a:gd name="connsiteY115" fmla="*/ 161219 h 317500"/>
                <a:gd name="connsiteX116" fmla="*/ 164697 w 336853"/>
                <a:gd name="connsiteY116" fmla="*/ 156986 h 317500"/>
                <a:gd name="connsiteX117" fmla="*/ 168402 w 336853"/>
                <a:gd name="connsiteY117" fmla="*/ 155575 h 317500"/>
                <a:gd name="connsiteX118" fmla="*/ 146617 w 336853"/>
                <a:gd name="connsiteY118" fmla="*/ 80963 h 317500"/>
                <a:gd name="connsiteX119" fmla="*/ 158524 w 336853"/>
                <a:gd name="connsiteY119" fmla="*/ 115191 h 317500"/>
                <a:gd name="connsiteX120" fmla="*/ 159847 w 336853"/>
                <a:gd name="connsiteY120" fmla="*/ 120457 h 317500"/>
                <a:gd name="connsiteX121" fmla="*/ 165138 w 336853"/>
                <a:gd name="connsiteY121" fmla="*/ 105976 h 317500"/>
                <a:gd name="connsiteX122" fmla="*/ 167784 w 336853"/>
                <a:gd name="connsiteY122" fmla="*/ 90178 h 317500"/>
                <a:gd name="connsiteX123" fmla="*/ 170430 w 336853"/>
                <a:gd name="connsiteY123" fmla="*/ 105976 h 317500"/>
                <a:gd name="connsiteX124" fmla="*/ 175722 w 336853"/>
                <a:gd name="connsiteY124" fmla="*/ 120457 h 317500"/>
                <a:gd name="connsiteX125" fmla="*/ 177045 w 336853"/>
                <a:gd name="connsiteY125" fmla="*/ 115191 h 317500"/>
                <a:gd name="connsiteX126" fmla="*/ 188951 w 336853"/>
                <a:gd name="connsiteY126" fmla="*/ 80963 h 317500"/>
                <a:gd name="connsiteX127" fmla="*/ 211441 w 336853"/>
                <a:gd name="connsiteY127" fmla="*/ 91494 h 317500"/>
                <a:gd name="connsiteX128" fmla="*/ 227316 w 336853"/>
                <a:gd name="connsiteY128" fmla="*/ 134938 h 317500"/>
                <a:gd name="connsiteX129" fmla="*/ 167784 w 336853"/>
                <a:gd name="connsiteY129" fmla="*/ 134938 h 317500"/>
                <a:gd name="connsiteX130" fmla="*/ 108253 w 336853"/>
                <a:gd name="connsiteY130" fmla="*/ 134938 h 317500"/>
                <a:gd name="connsiteX131" fmla="*/ 124128 w 336853"/>
                <a:gd name="connsiteY131" fmla="*/ 91494 h 317500"/>
                <a:gd name="connsiteX132" fmla="*/ 146617 w 336853"/>
                <a:gd name="connsiteY132" fmla="*/ 80963 h 317500"/>
                <a:gd name="connsiteX133" fmla="*/ 165180 w 336853"/>
                <a:gd name="connsiteY133" fmla="*/ 0 h 317500"/>
                <a:gd name="connsiteX134" fmla="*/ 180801 w 336853"/>
                <a:gd name="connsiteY134" fmla="*/ 3931 h 317500"/>
                <a:gd name="connsiteX135" fmla="*/ 187310 w 336853"/>
                <a:gd name="connsiteY135" fmla="*/ 10482 h 317500"/>
                <a:gd name="connsiteX136" fmla="*/ 195121 w 336853"/>
                <a:gd name="connsiteY136" fmla="*/ 35378 h 317500"/>
                <a:gd name="connsiteX137" fmla="*/ 195121 w 336853"/>
                <a:gd name="connsiteY137" fmla="*/ 39309 h 317500"/>
                <a:gd name="connsiteX138" fmla="*/ 196422 w 336853"/>
                <a:gd name="connsiteY138" fmla="*/ 49792 h 317500"/>
                <a:gd name="connsiteX139" fmla="*/ 192517 w 336853"/>
                <a:gd name="connsiteY139" fmla="*/ 58964 h 317500"/>
                <a:gd name="connsiteX140" fmla="*/ 174293 w 336853"/>
                <a:gd name="connsiteY140" fmla="*/ 81239 h 317500"/>
                <a:gd name="connsiteX141" fmla="*/ 161275 w 336853"/>
                <a:gd name="connsiteY141" fmla="*/ 81239 h 317500"/>
                <a:gd name="connsiteX142" fmla="*/ 143050 w 336853"/>
                <a:gd name="connsiteY142" fmla="*/ 58964 h 317500"/>
                <a:gd name="connsiteX143" fmla="*/ 137843 w 336853"/>
                <a:gd name="connsiteY143" fmla="*/ 49792 h 317500"/>
                <a:gd name="connsiteX144" fmla="*/ 140447 w 336853"/>
                <a:gd name="connsiteY144" fmla="*/ 39309 h 317500"/>
                <a:gd name="connsiteX145" fmla="*/ 139145 w 336853"/>
                <a:gd name="connsiteY145" fmla="*/ 35378 h 317500"/>
                <a:gd name="connsiteX146" fmla="*/ 139145 w 336853"/>
                <a:gd name="connsiteY146" fmla="*/ 23585 h 317500"/>
                <a:gd name="connsiteX147" fmla="*/ 146956 w 336853"/>
                <a:gd name="connsiteY147" fmla="*/ 10482 h 317500"/>
                <a:gd name="connsiteX148" fmla="*/ 153464 w 336853"/>
                <a:gd name="connsiteY148" fmla="*/ 5241 h 317500"/>
                <a:gd name="connsiteX149" fmla="*/ 159973 w 336853"/>
                <a:gd name="connsiteY149" fmla="*/ 1310 h 317500"/>
                <a:gd name="connsiteX150" fmla="*/ 165180 w 336853"/>
                <a:gd name="connsiteY150" fmla="*/ 0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336853" h="317500">
                  <a:moveTo>
                    <a:pt x="256155" y="263525"/>
                  </a:moveTo>
                  <a:cubicBezTo>
                    <a:pt x="256155" y="263525"/>
                    <a:pt x="256155" y="263525"/>
                    <a:pt x="268061" y="299070"/>
                  </a:cubicBezTo>
                  <a:cubicBezTo>
                    <a:pt x="268061" y="299070"/>
                    <a:pt x="268061" y="299070"/>
                    <a:pt x="269384" y="303019"/>
                  </a:cubicBezTo>
                  <a:cubicBezTo>
                    <a:pt x="269384" y="303019"/>
                    <a:pt x="269384" y="303019"/>
                    <a:pt x="274676" y="289855"/>
                  </a:cubicBezTo>
                  <a:cubicBezTo>
                    <a:pt x="262770" y="274057"/>
                    <a:pt x="274676" y="272740"/>
                    <a:pt x="277322" y="272740"/>
                  </a:cubicBezTo>
                  <a:cubicBezTo>
                    <a:pt x="279968" y="272740"/>
                    <a:pt x="291874" y="274057"/>
                    <a:pt x="279968" y="289855"/>
                  </a:cubicBezTo>
                  <a:cubicBezTo>
                    <a:pt x="279968" y="289855"/>
                    <a:pt x="279968" y="289855"/>
                    <a:pt x="285259" y="303019"/>
                  </a:cubicBezTo>
                  <a:cubicBezTo>
                    <a:pt x="285259" y="303019"/>
                    <a:pt x="285259" y="303019"/>
                    <a:pt x="286582" y="299070"/>
                  </a:cubicBezTo>
                  <a:cubicBezTo>
                    <a:pt x="286582" y="299070"/>
                    <a:pt x="286582" y="299070"/>
                    <a:pt x="298489" y="263525"/>
                  </a:cubicBezTo>
                  <a:cubicBezTo>
                    <a:pt x="298489" y="263525"/>
                    <a:pt x="306426" y="268791"/>
                    <a:pt x="320978" y="275373"/>
                  </a:cubicBezTo>
                  <a:cubicBezTo>
                    <a:pt x="336853" y="280639"/>
                    <a:pt x="336853" y="293804"/>
                    <a:pt x="336853" y="317500"/>
                  </a:cubicBezTo>
                  <a:cubicBezTo>
                    <a:pt x="336853" y="317500"/>
                    <a:pt x="336853" y="317500"/>
                    <a:pt x="217790" y="317500"/>
                  </a:cubicBezTo>
                  <a:cubicBezTo>
                    <a:pt x="219113" y="293804"/>
                    <a:pt x="217790" y="280639"/>
                    <a:pt x="233665" y="275373"/>
                  </a:cubicBezTo>
                  <a:cubicBezTo>
                    <a:pt x="248217" y="268791"/>
                    <a:pt x="256155" y="263525"/>
                    <a:pt x="256155" y="263525"/>
                  </a:cubicBezTo>
                  <a:close/>
                  <a:moveTo>
                    <a:pt x="37966" y="263525"/>
                  </a:moveTo>
                  <a:cubicBezTo>
                    <a:pt x="37966" y="263525"/>
                    <a:pt x="37966" y="263525"/>
                    <a:pt x="48433" y="299070"/>
                  </a:cubicBezTo>
                  <a:cubicBezTo>
                    <a:pt x="48433" y="299070"/>
                    <a:pt x="48433" y="299070"/>
                    <a:pt x="51050" y="303019"/>
                  </a:cubicBezTo>
                  <a:cubicBezTo>
                    <a:pt x="51050" y="303019"/>
                    <a:pt x="51050" y="303019"/>
                    <a:pt x="54975" y="289855"/>
                  </a:cubicBezTo>
                  <a:cubicBezTo>
                    <a:pt x="44508" y="274057"/>
                    <a:pt x="56284" y="272740"/>
                    <a:pt x="58900" y="272740"/>
                  </a:cubicBezTo>
                  <a:cubicBezTo>
                    <a:pt x="60209" y="272740"/>
                    <a:pt x="73293" y="274057"/>
                    <a:pt x="61517" y="289855"/>
                  </a:cubicBezTo>
                  <a:cubicBezTo>
                    <a:pt x="61517" y="289855"/>
                    <a:pt x="61517" y="289855"/>
                    <a:pt x="66751" y="303019"/>
                  </a:cubicBezTo>
                  <a:cubicBezTo>
                    <a:pt x="66751" y="303019"/>
                    <a:pt x="66751" y="303019"/>
                    <a:pt x="68059" y="299070"/>
                  </a:cubicBezTo>
                  <a:cubicBezTo>
                    <a:pt x="68059" y="299070"/>
                    <a:pt x="68059" y="299070"/>
                    <a:pt x="78526" y="263525"/>
                  </a:cubicBezTo>
                  <a:cubicBezTo>
                    <a:pt x="78526" y="263525"/>
                    <a:pt x="87685" y="268791"/>
                    <a:pt x="102077" y="275373"/>
                  </a:cubicBezTo>
                  <a:cubicBezTo>
                    <a:pt x="117778" y="280639"/>
                    <a:pt x="116469" y="293804"/>
                    <a:pt x="116469" y="317500"/>
                  </a:cubicBezTo>
                  <a:cubicBezTo>
                    <a:pt x="116469" y="317500"/>
                    <a:pt x="116469" y="317500"/>
                    <a:pt x="23" y="317500"/>
                  </a:cubicBezTo>
                  <a:cubicBezTo>
                    <a:pt x="23" y="293804"/>
                    <a:pt x="-1285" y="280639"/>
                    <a:pt x="15724" y="275373"/>
                  </a:cubicBezTo>
                  <a:cubicBezTo>
                    <a:pt x="30116" y="268791"/>
                    <a:pt x="37966" y="263525"/>
                    <a:pt x="37966" y="263525"/>
                  </a:cubicBezTo>
                  <a:close/>
                  <a:moveTo>
                    <a:pt x="212235" y="236538"/>
                  </a:moveTo>
                  <a:cubicBezTo>
                    <a:pt x="215304" y="236538"/>
                    <a:pt x="217792" y="239381"/>
                    <a:pt x="217792" y="242888"/>
                  </a:cubicBezTo>
                  <a:cubicBezTo>
                    <a:pt x="217792" y="246395"/>
                    <a:pt x="215304" y="249238"/>
                    <a:pt x="212235" y="249238"/>
                  </a:cubicBezTo>
                  <a:cubicBezTo>
                    <a:pt x="209166" y="249238"/>
                    <a:pt x="206678" y="246395"/>
                    <a:pt x="206678" y="242888"/>
                  </a:cubicBezTo>
                  <a:cubicBezTo>
                    <a:pt x="206678" y="239381"/>
                    <a:pt x="209166" y="236538"/>
                    <a:pt x="212235" y="236538"/>
                  </a:cubicBezTo>
                  <a:close/>
                  <a:moveTo>
                    <a:pt x="124128" y="236538"/>
                  </a:moveTo>
                  <a:cubicBezTo>
                    <a:pt x="127635" y="236538"/>
                    <a:pt x="130478" y="239381"/>
                    <a:pt x="130478" y="242888"/>
                  </a:cubicBezTo>
                  <a:cubicBezTo>
                    <a:pt x="130478" y="246395"/>
                    <a:pt x="127635" y="249238"/>
                    <a:pt x="124128" y="249238"/>
                  </a:cubicBezTo>
                  <a:cubicBezTo>
                    <a:pt x="120621" y="249238"/>
                    <a:pt x="117778" y="246395"/>
                    <a:pt x="117778" y="242888"/>
                  </a:cubicBezTo>
                  <a:cubicBezTo>
                    <a:pt x="117778" y="239381"/>
                    <a:pt x="120621" y="236538"/>
                    <a:pt x="124128" y="236538"/>
                  </a:cubicBezTo>
                  <a:close/>
                  <a:moveTo>
                    <a:pt x="196360" y="227013"/>
                  </a:moveTo>
                  <a:cubicBezTo>
                    <a:pt x="199429" y="227013"/>
                    <a:pt x="201917" y="229856"/>
                    <a:pt x="201917" y="233363"/>
                  </a:cubicBezTo>
                  <a:cubicBezTo>
                    <a:pt x="201917" y="236870"/>
                    <a:pt x="199429" y="239713"/>
                    <a:pt x="196360" y="239713"/>
                  </a:cubicBezTo>
                  <a:cubicBezTo>
                    <a:pt x="193291" y="239713"/>
                    <a:pt x="190803" y="236870"/>
                    <a:pt x="190803" y="233363"/>
                  </a:cubicBezTo>
                  <a:cubicBezTo>
                    <a:pt x="190803" y="229856"/>
                    <a:pt x="193291" y="227013"/>
                    <a:pt x="196360" y="227013"/>
                  </a:cubicBezTo>
                  <a:close/>
                  <a:moveTo>
                    <a:pt x="138415" y="227013"/>
                  </a:moveTo>
                  <a:cubicBezTo>
                    <a:pt x="141922" y="227013"/>
                    <a:pt x="144765" y="229856"/>
                    <a:pt x="144765" y="233363"/>
                  </a:cubicBezTo>
                  <a:cubicBezTo>
                    <a:pt x="144765" y="236870"/>
                    <a:pt x="141922" y="239713"/>
                    <a:pt x="138415" y="239713"/>
                  </a:cubicBezTo>
                  <a:cubicBezTo>
                    <a:pt x="134908" y="239713"/>
                    <a:pt x="132065" y="236870"/>
                    <a:pt x="132065" y="233363"/>
                  </a:cubicBezTo>
                  <a:cubicBezTo>
                    <a:pt x="132065" y="229856"/>
                    <a:pt x="134908" y="227013"/>
                    <a:pt x="138415" y="227013"/>
                  </a:cubicBezTo>
                  <a:close/>
                  <a:moveTo>
                    <a:pt x="185405" y="218758"/>
                  </a:moveTo>
                  <a:cubicBezTo>
                    <a:pt x="187945" y="221298"/>
                    <a:pt x="189215" y="223838"/>
                    <a:pt x="187945" y="226378"/>
                  </a:cubicBezTo>
                  <a:cubicBezTo>
                    <a:pt x="185405" y="230188"/>
                    <a:pt x="182865" y="230188"/>
                    <a:pt x="179055" y="228918"/>
                  </a:cubicBezTo>
                  <a:cubicBezTo>
                    <a:pt x="176515" y="226378"/>
                    <a:pt x="176515" y="223838"/>
                    <a:pt x="177785" y="221298"/>
                  </a:cubicBezTo>
                  <a:cubicBezTo>
                    <a:pt x="179055" y="217488"/>
                    <a:pt x="182865" y="217488"/>
                    <a:pt x="185405" y="218758"/>
                  </a:cubicBezTo>
                  <a:close/>
                  <a:moveTo>
                    <a:pt x="149210" y="218758"/>
                  </a:moveTo>
                  <a:cubicBezTo>
                    <a:pt x="152068" y="217488"/>
                    <a:pt x="156354" y="217488"/>
                    <a:pt x="159212" y="221298"/>
                  </a:cubicBezTo>
                  <a:cubicBezTo>
                    <a:pt x="160641" y="223838"/>
                    <a:pt x="159212" y="226378"/>
                    <a:pt x="156354" y="228918"/>
                  </a:cubicBezTo>
                  <a:cubicBezTo>
                    <a:pt x="153497" y="230188"/>
                    <a:pt x="149210" y="230188"/>
                    <a:pt x="147782" y="226378"/>
                  </a:cubicBezTo>
                  <a:cubicBezTo>
                    <a:pt x="146353" y="223838"/>
                    <a:pt x="146353" y="221298"/>
                    <a:pt x="149210" y="218758"/>
                  </a:cubicBezTo>
                  <a:close/>
                  <a:moveTo>
                    <a:pt x="167785" y="207963"/>
                  </a:moveTo>
                  <a:cubicBezTo>
                    <a:pt x="170854" y="207963"/>
                    <a:pt x="173342" y="210451"/>
                    <a:pt x="173342" y="213520"/>
                  </a:cubicBezTo>
                  <a:cubicBezTo>
                    <a:pt x="173342" y="216589"/>
                    <a:pt x="170854" y="219077"/>
                    <a:pt x="167785" y="219077"/>
                  </a:cubicBezTo>
                  <a:cubicBezTo>
                    <a:pt x="164716" y="219077"/>
                    <a:pt x="162228" y="216589"/>
                    <a:pt x="162228" y="213520"/>
                  </a:cubicBezTo>
                  <a:cubicBezTo>
                    <a:pt x="162228" y="210451"/>
                    <a:pt x="164716" y="207963"/>
                    <a:pt x="167785" y="207963"/>
                  </a:cubicBezTo>
                  <a:close/>
                  <a:moveTo>
                    <a:pt x="167785" y="190500"/>
                  </a:moveTo>
                  <a:cubicBezTo>
                    <a:pt x="170854" y="190500"/>
                    <a:pt x="173342" y="193343"/>
                    <a:pt x="173342" y="196850"/>
                  </a:cubicBezTo>
                  <a:cubicBezTo>
                    <a:pt x="173342" y="200357"/>
                    <a:pt x="170854" y="203200"/>
                    <a:pt x="167785" y="203200"/>
                  </a:cubicBezTo>
                  <a:cubicBezTo>
                    <a:pt x="164716" y="203200"/>
                    <a:pt x="162228" y="200357"/>
                    <a:pt x="162228" y="196850"/>
                  </a:cubicBezTo>
                  <a:cubicBezTo>
                    <a:pt x="162228" y="193343"/>
                    <a:pt x="164716" y="190500"/>
                    <a:pt x="167785" y="190500"/>
                  </a:cubicBezTo>
                  <a:close/>
                  <a:moveTo>
                    <a:pt x="269512" y="182286"/>
                  </a:moveTo>
                  <a:cubicBezTo>
                    <a:pt x="270813" y="182286"/>
                    <a:pt x="273417" y="182286"/>
                    <a:pt x="276020" y="182286"/>
                  </a:cubicBezTo>
                  <a:cubicBezTo>
                    <a:pt x="281228" y="180975"/>
                    <a:pt x="286435" y="182286"/>
                    <a:pt x="290340" y="184906"/>
                  </a:cubicBezTo>
                  <a:cubicBezTo>
                    <a:pt x="295547" y="187527"/>
                    <a:pt x="296849" y="191458"/>
                    <a:pt x="296849" y="191458"/>
                  </a:cubicBezTo>
                  <a:cubicBezTo>
                    <a:pt x="296849" y="191458"/>
                    <a:pt x="309866" y="192768"/>
                    <a:pt x="304659" y="216354"/>
                  </a:cubicBezTo>
                  <a:cubicBezTo>
                    <a:pt x="304659" y="217664"/>
                    <a:pt x="304659" y="218974"/>
                    <a:pt x="304659" y="220285"/>
                  </a:cubicBezTo>
                  <a:cubicBezTo>
                    <a:pt x="307263" y="220285"/>
                    <a:pt x="309866" y="221595"/>
                    <a:pt x="307263" y="230767"/>
                  </a:cubicBezTo>
                  <a:cubicBezTo>
                    <a:pt x="304659" y="238629"/>
                    <a:pt x="303357" y="239940"/>
                    <a:pt x="302056" y="239940"/>
                  </a:cubicBezTo>
                  <a:cubicBezTo>
                    <a:pt x="300754" y="249112"/>
                    <a:pt x="294245" y="258284"/>
                    <a:pt x="283831" y="262215"/>
                  </a:cubicBezTo>
                  <a:cubicBezTo>
                    <a:pt x="279926" y="263525"/>
                    <a:pt x="274719" y="263525"/>
                    <a:pt x="270813" y="262215"/>
                  </a:cubicBezTo>
                  <a:cubicBezTo>
                    <a:pt x="260399" y="258284"/>
                    <a:pt x="253891" y="249112"/>
                    <a:pt x="252589" y="239940"/>
                  </a:cubicBezTo>
                  <a:cubicBezTo>
                    <a:pt x="251287" y="239940"/>
                    <a:pt x="249985" y="238629"/>
                    <a:pt x="247382" y="232078"/>
                  </a:cubicBezTo>
                  <a:cubicBezTo>
                    <a:pt x="244778" y="221595"/>
                    <a:pt x="247382" y="220285"/>
                    <a:pt x="249985" y="220285"/>
                  </a:cubicBezTo>
                  <a:cubicBezTo>
                    <a:pt x="249985" y="218974"/>
                    <a:pt x="249985" y="217664"/>
                    <a:pt x="248684" y="216354"/>
                  </a:cubicBezTo>
                  <a:cubicBezTo>
                    <a:pt x="248684" y="212423"/>
                    <a:pt x="248684" y="208492"/>
                    <a:pt x="248684" y="204561"/>
                  </a:cubicBezTo>
                  <a:cubicBezTo>
                    <a:pt x="249985" y="199320"/>
                    <a:pt x="252589" y="195389"/>
                    <a:pt x="256494" y="191458"/>
                  </a:cubicBezTo>
                  <a:cubicBezTo>
                    <a:pt x="257796" y="190147"/>
                    <a:pt x="260399" y="187527"/>
                    <a:pt x="263003" y="186217"/>
                  </a:cubicBezTo>
                  <a:cubicBezTo>
                    <a:pt x="264305" y="184906"/>
                    <a:pt x="266908" y="183596"/>
                    <a:pt x="269512" y="182286"/>
                  </a:cubicBezTo>
                  <a:close/>
                  <a:moveTo>
                    <a:pt x="50941" y="182286"/>
                  </a:moveTo>
                  <a:cubicBezTo>
                    <a:pt x="52269" y="182286"/>
                    <a:pt x="54926" y="182286"/>
                    <a:pt x="56254" y="182286"/>
                  </a:cubicBezTo>
                  <a:cubicBezTo>
                    <a:pt x="62896" y="180975"/>
                    <a:pt x="68209" y="182286"/>
                    <a:pt x="72194" y="184906"/>
                  </a:cubicBezTo>
                  <a:cubicBezTo>
                    <a:pt x="77507" y="187527"/>
                    <a:pt x="78836" y="191458"/>
                    <a:pt x="78836" y="191458"/>
                  </a:cubicBezTo>
                  <a:cubicBezTo>
                    <a:pt x="78836" y="191458"/>
                    <a:pt x="90791" y="192768"/>
                    <a:pt x="86806" y="216354"/>
                  </a:cubicBezTo>
                  <a:cubicBezTo>
                    <a:pt x="86806" y="217664"/>
                    <a:pt x="86806" y="218974"/>
                    <a:pt x="85477" y="220285"/>
                  </a:cubicBezTo>
                  <a:cubicBezTo>
                    <a:pt x="88134" y="220285"/>
                    <a:pt x="90791" y="221595"/>
                    <a:pt x="88134" y="230767"/>
                  </a:cubicBezTo>
                  <a:cubicBezTo>
                    <a:pt x="86806" y="238629"/>
                    <a:pt x="84149" y="239940"/>
                    <a:pt x="82821" y="239940"/>
                  </a:cubicBezTo>
                  <a:cubicBezTo>
                    <a:pt x="81492" y="249112"/>
                    <a:pt x="74851" y="258284"/>
                    <a:pt x="65553" y="262215"/>
                  </a:cubicBezTo>
                  <a:cubicBezTo>
                    <a:pt x="60239" y="263525"/>
                    <a:pt x="56254" y="263525"/>
                    <a:pt x="52269" y="262215"/>
                  </a:cubicBezTo>
                  <a:cubicBezTo>
                    <a:pt x="41643" y="258284"/>
                    <a:pt x="35001" y="249112"/>
                    <a:pt x="33673" y="239940"/>
                  </a:cubicBezTo>
                  <a:cubicBezTo>
                    <a:pt x="32344" y="239940"/>
                    <a:pt x="29688" y="238629"/>
                    <a:pt x="28359" y="232078"/>
                  </a:cubicBezTo>
                  <a:cubicBezTo>
                    <a:pt x="25703" y="221595"/>
                    <a:pt x="28359" y="220285"/>
                    <a:pt x="31016" y="220285"/>
                  </a:cubicBezTo>
                  <a:cubicBezTo>
                    <a:pt x="31016" y="218974"/>
                    <a:pt x="29688" y="217664"/>
                    <a:pt x="29688" y="216354"/>
                  </a:cubicBezTo>
                  <a:cubicBezTo>
                    <a:pt x="28359" y="212423"/>
                    <a:pt x="28359" y="208492"/>
                    <a:pt x="29688" y="204561"/>
                  </a:cubicBezTo>
                  <a:cubicBezTo>
                    <a:pt x="31016" y="199320"/>
                    <a:pt x="33673" y="195389"/>
                    <a:pt x="37658" y="191458"/>
                  </a:cubicBezTo>
                  <a:cubicBezTo>
                    <a:pt x="38986" y="190147"/>
                    <a:pt x="41643" y="187527"/>
                    <a:pt x="44299" y="186217"/>
                  </a:cubicBezTo>
                  <a:cubicBezTo>
                    <a:pt x="45628" y="184906"/>
                    <a:pt x="48284" y="183596"/>
                    <a:pt x="50941" y="182286"/>
                  </a:cubicBezTo>
                  <a:close/>
                  <a:moveTo>
                    <a:pt x="167785" y="173038"/>
                  </a:moveTo>
                  <a:cubicBezTo>
                    <a:pt x="170854" y="173038"/>
                    <a:pt x="173342" y="175881"/>
                    <a:pt x="173342" y="179388"/>
                  </a:cubicBezTo>
                  <a:cubicBezTo>
                    <a:pt x="173342" y="182895"/>
                    <a:pt x="170854" y="185738"/>
                    <a:pt x="167785" y="185738"/>
                  </a:cubicBezTo>
                  <a:cubicBezTo>
                    <a:pt x="164716" y="185738"/>
                    <a:pt x="162228" y="182895"/>
                    <a:pt x="162228" y="179388"/>
                  </a:cubicBezTo>
                  <a:cubicBezTo>
                    <a:pt x="162228" y="175881"/>
                    <a:pt x="164716" y="173038"/>
                    <a:pt x="167785" y="173038"/>
                  </a:cubicBezTo>
                  <a:close/>
                  <a:moveTo>
                    <a:pt x="168402" y="155575"/>
                  </a:moveTo>
                  <a:cubicBezTo>
                    <a:pt x="169636" y="155575"/>
                    <a:pt x="170871" y="155575"/>
                    <a:pt x="172106" y="156986"/>
                  </a:cubicBezTo>
                  <a:cubicBezTo>
                    <a:pt x="173341" y="158397"/>
                    <a:pt x="173341" y="159808"/>
                    <a:pt x="173341" y="161219"/>
                  </a:cubicBezTo>
                  <a:cubicBezTo>
                    <a:pt x="173341" y="164041"/>
                    <a:pt x="173341" y="165453"/>
                    <a:pt x="172106" y="166864"/>
                  </a:cubicBezTo>
                  <a:cubicBezTo>
                    <a:pt x="170871" y="166864"/>
                    <a:pt x="169636" y="168275"/>
                    <a:pt x="168402" y="168275"/>
                  </a:cubicBezTo>
                  <a:cubicBezTo>
                    <a:pt x="167167" y="168275"/>
                    <a:pt x="165932" y="166864"/>
                    <a:pt x="164697" y="166864"/>
                  </a:cubicBezTo>
                  <a:cubicBezTo>
                    <a:pt x="163463" y="165453"/>
                    <a:pt x="162228" y="164041"/>
                    <a:pt x="162228" y="161219"/>
                  </a:cubicBezTo>
                  <a:cubicBezTo>
                    <a:pt x="162228" y="159808"/>
                    <a:pt x="163463" y="158397"/>
                    <a:pt x="164697" y="156986"/>
                  </a:cubicBezTo>
                  <a:cubicBezTo>
                    <a:pt x="165932" y="155575"/>
                    <a:pt x="167167" y="155575"/>
                    <a:pt x="168402" y="155575"/>
                  </a:cubicBezTo>
                  <a:close/>
                  <a:moveTo>
                    <a:pt x="146617" y="80963"/>
                  </a:moveTo>
                  <a:cubicBezTo>
                    <a:pt x="146617" y="80963"/>
                    <a:pt x="146617" y="80963"/>
                    <a:pt x="158524" y="115191"/>
                  </a:cubicBezTo>
                  <a:cubicBezTo>
                    <a:pt x="158524" y="115191"/>
                    <a:pt x="158524" y="115191"/>
                    <a:pt x="159847" y="120457"/>
                  </a:cubicBezTo>
                  <a:cubicBezTo>
                    <a:pt x="159847" y="120457"/>
                    <a:pt x="159847" y="120457"/>
                    <a:pt x="165138" y="105976"/>
                  </a:cubicBezTo>
                  <a:cubicBezTo>
                    <a:pt x="153232" y="90178"/>
                    <a:pt x="165138" y="90178"/>
                    <a:pt x="167784" y="90178"/>
                  </a:cubicBezTo>
                  <a:cubicBezTo>
                    <a:pt x="170430" y="90178"/>
                    <a:pt x="182336" y="90178"/>
                    <a:pt x="170430" y="105976"/>
                  </a:cubicBezTo>
                  <a:cubicBezTo>
                    <a:pt x="170430" y="105976"/>
                    <a:pt x="170430" y="105976"/>
                    <a:pt x="175722" y="120457"/>
                  </a:cubicBezTo>
                  <a:cubicBezTo>
                    <a:pt x="175722" y="120457"/>
                    <a:pt x="175722" y="120457"/>
                    <a:pt x="177045" y="115191"/>
                  </a:cubicBezTo>
                  <a:cubicBezTo>
                    <a:pt x="177045" y="115191"/>
                    <a:pt x="177045" y="115191"/>
                    <a:pt x="188951" y="80963"/>
                  </a:cubicBezTo>
                  <a:cubicBezTo>
                    <a:pt x="188951" y="80963"/>
                    <a:pt x="196889" y="86229"/>
                    <a:pt x="211441" y="91494"/>
                  </a:cubicBezTo>
                  <a:cubicBezTo>
                    <a:pt x="227316" y="98077"/>
                    <a:pt x="225993" y="111241"/>
                    <a:pt x="227316" y="134938"/>
                  </a:cubicBezTo>
                  <a:cubicBezTo>
                    <a:pt x="227316" y="134938"/>
                    <a:pt x="227316" y="134938"/>
                    <a:pt x="167784" y="134938"/>
                  </a:cubicBezTo>
                  <a:lnTo>
                    <a:pt x="108253" y="134938"/>
                  </a:lnTo>
                  <a:cubicBezTo>
                    <a:pt x="108253" y="111241"/>
                    <a:pt x="108253" y="98077"/>
                    <a:pt x="124128" y="91494"/>
                  </a:cubicBezTo>
                  <a:cubicBezTo>
                    <a:pt x="138680" y="86229"/>
                    <a:pt x="146617" y="80963"/>
                    <a:pt x="146617" y="80963"/>
                  </a:cubicBezTo>
                  <a:close/>
                  <a:moveTo>
                    <a:pt x="165180" y="0"/>
                  </a:moveTo>
                  <a:cubicBezTo>
                    <a:pt x="171689" y="0"/>
                    <a:pt x="176896" y="1310"/>
                    <a:pt x="180801" y="3931"/>
                  </a:cubicBezTo>
                  <a:cubicBezTo>
                    <a:pt x="186008" y="6551"/>
                    <a:pt x="187310" y="10482"/>
                    <a:pt x="187310" y="10482"/>
                  </a:cubicBezTo>
                  <a:cubicBezTo>
                    <a:pt x="187310" y="10482"/>
                    <a:pt x="199026" y="10482"/>
                    <a:pt x="195121" y="35378"/>
                  </a:cubicBezTo>
                  <a:cubicBezTo>
                    <a:pt x="195121" y="36689"/>
                    <a:pt x="195121" y="37999"/>
                    <a:pt x="195121" y="39309"/>
                  </a:cubicBezTo>
                  <a:cubicBezTo>
                    <a:pt x="196422" y="39309"/>
                    <a:pt x="200328" y="40620"/>
                    <a:pt x="196422" y="49792"/>
                  </a:cubicBezTo>
                  <a:cubicBezTo>
                    <a:pt x="195121" y="56343"/>
                    <a:pt x="193819" y="58964"/>
                    <a:pt x="192517" y="58964"/>
                  </a:cubicBezTo>
                  <a:cubicBezTo>
                    <a:pt x="191215" y="66826"/>
                    <a:pt x="184707" y="77308"/>
                    <a:pt x="174293" y="81239"/>
                  </a:cubicBezTo>
                  <a:cubicBezTo>
                    <a:pt x="170387" y="82550"/>
                    <a:pt x="165180" y="82550"/>
                    <a:pt x="161275" y="81239"/>
                  </a:cubicBezTo>
                  <a:cubicBezTo>
                    <a:pt x="150861" y="77308"/>
                    <a:pt x="144352" y="66826"/>
                    <a:pt x="143050" y="58964"/>
                  </a:cubicBezTo>
                  <a:cubicBezTo>
                    <a:pt x="141749" y="58964"/>
                    <a:pt x="139145" y="56343"/>
                    <a:pt x="137843" y="49792"/>
                  </a:cubicBezTo>
                  <a:cubicBezTo>
                    <a:pt x="135240" y="40620"/>
                    <a:pt x="137843" y="39309"/>
                    <a:pt x="140447" y="39309"/>
                  </a:cubicBezTo>
                  <a:cubicBezTo>
                    <a:pt x="140447" y="37999"/>
                    <a:pt x="139145" y="36689"/>
                    <a:pt x="139145" y="35378"/>
                  </a:cubicBezTo>
                  <a:cubicBezTo>
                    <a:pt x="139145" y="31447"/>
                    <a:pt x="137843" y="27516"/>
                    <a:pt x="139145" y="23585"/>
                  </a:cubicBezTo>
                  <a:cubicBezTo>
                    <a:pt x="140447" y="18344"/>
                    <a:pt x="143050" y="13103"/>
                    <a:pt x="146956" y="10482"/>
                  </a:cubicBezTo>
                  <a:cubicBezTo>
                    <a:pt x="148257" y="7862"/>
                    <a:pt x="150861" y="6551"/>
                    <a:pt x="153464" y="5241"/>
                  </a:cubicBezTo>
                  <a:cubicBezTo>
                    <a:pt x="154766" y="3931"/>
                    <a:pt x="157370" y="2620"/>
                    <a:pt x="159973" y="1310"/>
                  </a:cubicBezTo>
                  <a:cubicBezTo>
                    <a:pt x="161275" y="1310"/>
                    <a:pt x="163878" y="0"/>
                    <a:pt x="165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3" name="组合 42"/>
          <p:cNvGrpSpPr/>
          <p:nvPr/>
        </p:nvGrpSpPr>
        <p:grpSpPr>
          <a:xfrm>
            <a:off x="5508013" y="1726024"/>
            <a:ext cx="1008558" cy="869446"/>
            <a:chOff x="6403989" y="2882351"/>
            <a:chExt cx="1340045" cy="1155212"/>
          </a:xfrm>
        </p:grpSpPr>
        <p:sp>
          <p:nvSpPr>
            <p:cNvPr id="8" name="六边形 7"/>
            <p:cNvSpPr/>
            <p:nvPr/>
          </p:nvSpPr>
          <p:spPr>
            <a:xfrm>
              <a:off x="6403989" y="2882351"/>
              <a:ext cx="1340045" cy="1155212"/>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六边形 35"/>
            <p:cNvSpPr/>
            <p:nvPr/>
          </p:nvSpPr>
          <p:spPr>
            <a:xfrm>
              <a:off x="6765620" y="3123821"/>
              <a:ext cx="616785" cy="699242"/>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2" name="组合 41"/>
          <p:cNvGrpSpPr/>
          <p:nvPr/>
        </p:nvGrpSpPr>
        <p:grpSpPr>
          <a:xfrm>
            <a:off x="7469955" y="847021"/>
            <a:ext cx="1008558" cy="869446"/>
            <a:chOff x="8365931" y="2003348"/>
            <a:chExt cx="1340045" cy="1155212"/>
          </a:xfrm>
        </p:grpSpPr>
        <p:sp>
          <p:nvSpPr>
            <p:cNvPr id="9" name="六边形 8"/>
            <p:cNvSpPr/>
            <p:nvPr/>
          </p:nvSpPr>
          <p:spPr>
            <a:xfrm>
              <a:off x="8365931" y="2003348"/>
              <a:ext cx="1340045" cy="115521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六边形 36"/>
            <p:cNvSpPr/>
            <p:nvPr/>
          </p:nvSpPr>
          <p:spPr>
            <a:xfrm>
              <a:off x="8717668" y="2244818"/>
              <a:ext cx="636574" cy="699242"/>
            </a:xfrm>
            <a:custGeom>
              <a:avLst/>
              <a:gdLst>
                <a:gd name="connsiteX0" fmla="*/ 265967 w 306388"/>
                <a:gd name="connsiteY0" fmla="*/ 243697 h 336550"/>
                <a:gd name="connsiteX1" fmla="*/ 232996 w 306388"/>
                <a:gd name="connsiteY1" fmla="*/ 278234 h 336550"/>
                <a:gd name="connsiteX2" fmla="*/ 219808 w 306388"/>
                <a:gd name="connsiteY2" fmla="*/ 264950 h 336550"/>
                <a:gd name="connsiteX3" fmla="*/ 203982 w 306388"/>
                <a:gd name="connsiteY3" fmla="*/ 264950 h 336550"/>
                <a:gd name="connsiteX4" fmla="*/ 203982 w 306388"/>
                <a:gd name="connsiteY4" fmla="*/ 280890 h 336550"/>
                <a:gd name="connsiteX5" fmla="*/ 225083 w 306388"/>
                <a:gd name="connsiteY5" fmla="*/ 300815 h 336550"/>
                <a:gd name="connsiteX6" fmla="*/ 232996 w 306388"/>
                <a:gd name="connsiteY6" fmla="*/ 304800 h 336550"/>
                <a:gd name="connsiteX7" fmla="*/ 239591 w 306388"/>
                <a:gd name="connsiteY7" fmla="*/ 300815 h 336550"/>
                <a:gd name="connsiteX8" fmla="*/ 281794 w 306388"/>
                <a:gd name="connsiteY8" fmla="*/ 259637 h 336550"/>
                <a:gd name="connsiteX9" fmla="*/ 281794 w 306388"/>
                <a:gd name="connsiteY9" fmla="*/ 243697 h 336550"/>
                <a:gd name="connsiteX10" fmla="*/ 265967 w 306388"/>
                <a:gd name="connsiteY10" fmla="*/ 243697 h 336550"/>
                <a:gd name="connsiteX11" fmla="*/ 242094 w 306388"/>
                <a:gd name="connsiteY11" fmla="*/ 209550 h 336550"/>
                <a:gd name="connsiteX12" fmla="*/ 306388 w 306388"/>
                <a:gd name="connsiteY12" fmla="*/ 273050 h 336550"/>
                <a:gd name="connsiteX13" fmla="*/ 242094 w 306388"/>
                <a:gd name="connsiteY13" fmla="*/ 336550 h 336550"/>
                <a:gd name="connsiteX14" fmla="*/ 177800 w 306388"/>
                <a:gd name="connsiteY14" fmla="*/ 273050 h 336550"/>
                <a:gd name="connsiteX15" fmla="*/ 242094 w 306388"/>
                <a:gd name="connsiteY15" fmla="*/ 209550 h 336550"/>
                <a:gd name="connsiteX16" fmla="*/ 65986 w 306388"/>
                <a:gd name="connsiteY16" fmla="*/ 133087 h 336550"/>
                <a:gd name="connsiteX17" fmla="*/ 69946 w 306388"/>
                <a:gd name="connsiteY17" fmla="*/ 135738 h 336550"/>
                <a:gd name="connsiteX18" fmla="*/ 104259 w 306388"/>
                <a:gd name="connsiteY18" fmla="*/ 228503 h 336550"/>
                <a:gd name="connsiteX19" fmla="*/ 116136 w 306388"/>
                <a:gd name="connsiteY19" fmla="*/ 228503 h 336550"/>
                <a:gd name="connsiteX20" fmla="*/ 149130 w 306388"/>
                <a:gd name="connsiteY20" fmla="*/ 135738 h 336550"/>
                <a:gd name="connsiteX21" fmla="*/ 155728 w 306388"/>
                <a:gd name="connsiteY21" fmla="*/ 133087 h 336550"/>
                <a:gd name="connsiteX22" fmla="*/ 184762 w 306388"/>
                <a:gd name="connsiteY22" fmla="*/ 138388 h 336550"/>
                <a:gd name="connsiteX23" fmla="*/ 219075 w 306388"/>
                <a:gd name="connsiteY23" fmla="*/ 184771 h 336550"/>
                <a:gd name="connsiteX24" fmla="*/ 219075 w 306388"/>
                <a:gd name="connsiteY24" fmla="*/ 195373 h 336550"/>
                <a:gd name="connsiteX25" fmla="*/ 161007 w 306388"/>
                <a:gd name="connsiteY25" fmla="*/ 273561 h 336550"/>
                <a:gd name="connsiteX26" fmla="*/ 162327 w 306388"/>
                <a:gd name="connsiteY26" fmla="*/ 284162 h 336550"/>
                <a:gd name="connsiteX27" fmla="*/ 21116 w 306388"/>
                <a:gd name="connsiteY27" fmla="*/ 284162 h 336550"/>
                <a:gd name="connsiteX28" fmla="*/ 0 w 306388"/>
                <a:gd name="connsiteY28" fmla="*/ 262959 h 336550"/>
                <a:gd name="connsiteX29" fmla="*/ 0 w 306388"/>
                <a:gd name="connsiteY29" fmla="*/ 186096 h 336550"/>
                <a:gd name="connsiteX30" fmla="*/ 34313 w 306388"/>
                <a:gd name="connsiteY30" fmla="*/ 138388 h 336550"/>
                <a:gd name="connsiteX31" fmla="*/ 65986 w 306388"/>
                <a:gd name="connsiteY31" fmla="*/ 133087 h 336550"/>
                <a:gd name="connsiteX32" fmla="*/ 103043 w 306388"/>
                <a:gd name="connsiteY32" fmla="*/ 125412 h 336550"/>
                <a:gd name="connsiteX33" fmla="*/ 117331 w 306388"/>
                <a:gd name="connsiteY33" fmla="*/ 125412 h 336550"/>
                <a:gd name="connsiteX34" fmla="*/ 122526 w 306388"/>
                <a:gd name="connsiteY34" fmla="*/ 128077 h 336550"/>
                <a:gd name="connsiteX35" fmla="*/ 122526 w 306388"/>
                <a:gd name="connsiteY35" fmla="*/ 136071 h 336550"/>
                <a:gd name="connsiteX36" fmla="*/ 116032 w 306388"/>
                <a:gd name="connsiteY36" fmla="*/ 148063 h 336550"/>
                <a:gd name="connsiteX37" fmla="*/ 118630 w 306388"/>
                <a:gd name="connsiteY37" fmla="*/ 178707 h 336550"/>
                <a:gd name="connsiteX38" fmla="*/ 112135 w 306388"/>
                <a:gd name="connsiteY38" fmla="*/ 197360 h 336550"/>
                <a:gd name="connsiteX39" fmla="*/ 108239 w 306388"/>
                <a:gd name="connsiteY39" fmla="*/ 197360 h 336550"/>
                <a:gd name="connsiteX40" fmla="*/ 100446 w 306388"/>
                <a:gd name="connsiteY40" fmla="*/ 178707 h 336550"/>
                <a:gd name="connsiteX41" fmla="*/ 104342 w 306388"/>
                <a:gd name="connsiteY41" fmla="*/ 148063 h 336550"/>
                <a:gd name="connsiteX42" fmla="*/ 96549 w 306388"/>
                <a:gd name="connsiteY42" fmla="*/ 136071 h 336550"/>
                <a:gd name="connsiteX43" fmla="*/ 97848 w 306388"/>
                <a:gd name="connsiteY43" fmla="*/ 128077 h 336550"/>
                <a:gd name="connsiteX44" fmla="*/ 103043 w 306388"/>
                <a:gd name="connsiteY44" fmla="*/ 125412 h 336550"/>
                <a:gd name="connsiteX45" fmla="*/ 110332 w 306388"/>
                <a:gd name="connsiteY45" fmla="*/ 0 h 336550"/>
                <a:gd name="connsiteX46" fmla="*/ 166689 w 306388"/>
                <a:gd name="connsiteY46" fmla="*/ 55563 h 336550"/>
                <a:gd name="connsiteX47" fmla="*/ 110332 w 306388"/>
                <a:gd name="connsiteY47" fmla="*/ 111126 h 336550"/>
                <a:gd name="connsiteX48" fmla="*/ 53975 w 306388"/>
                <a:gd name="connsiteY48" fmla="*/ 55563 h 336550"/>
                <a:gd name="connsiteX49" fmla="*/ 110332 w 306388"/>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6388" h="336550">
                  <a:moveTo>
                    <a:pt x="265967" y="243697"/>
                  </a:moveTo>
                  <a:cubicBezTo>
                    <a:pt x="265967" y="243697"/>
                    <a:pt x="265967" y="243697"/>
                    <a:pt x="232996" y="278234"/>
                  </a:cubicBezTo>
                  <a:cubicBezTo>
                    <a:pt x="232996" y="278234"/>
                    <a:pt x="232996" y="278234"/>
                    <a:pt x="219808" y="264950"/>
                  </a:cubicBezTo>
                  <a:cubicBezTo>
                    <a:pt x="214532" y="260965"/>
                    <a:pt x="207938" y="260965"/>
                    <a:pt x="203982" y="264950"/>
                  </a:cubicBezTo>
                  <a:cubicBezTo>
                    <a:pt x="200025" y="268935"/>
                    <a:pt x="200025" y="275577"/>
                    <a:pt x="203982" y="280890"/>
                  </a:cubicBezTo>
                  <a:cubicBezTo>
                    <a:pt x="203982" y="280890"/>
                    <a:pt x="203982" y="280890"/>
                    <a:pt x="225083" y="300815"/>
                  </a:cubicBezTo>
                  <a:cubicBezTo>
                    <a:pt x="227721" y="303472"/>
                    <a:pt x="230359" y="304800"/>
                    <a:pt x="232996" y="304800"/>
                  </a:cubicBezTo>
                  <a:cubicBezTo>
                    <a:pt x="235634" y="304800"/>
                    <a:pt x="238272" y="303472"/>
                    <a:pt x="239591" y="300815"/>
                  </a:cubicBezTo>
                  <a:cubicBezTo>
                    <a:pt x="239591" y="300815"/>
                    <a:pt x="239591" y="300815"/>
                    <a:pt x="281794" y="259637"/>
                  </a:cubicBezTo>
                  <a:cubicBezTo>
                    <a:pt x="285750" y="255652"/>
                    <a:pt x="285750" y="249011"/>
                    <a:pt x="281794" y="243697"/>
                  </a:cubicBezTo>
                  <a:cubicBezTo>
                    <a:pt x="277837" y="239712"/>
                    <a:pt x="271243" y="239712"/>
                    <a:pt x="265967" y="243697"/>
                  </a:cubicBezTo>
                  <a:close/>
                  <a:moveTo>
                    <a:pt x="242094" y="209550"/>
                  </a:moveTo>
                  <a:cubicBezTo>
                    <a:pt x="277603" y="209550"/>
                    <a:pt x="306388" y="237980"/>
                    <a:pt x="306388" y="273050"/>
                  </a:cubicBezTo>
                  <a:cubicBezTo>
                    <a:pt x="306388" y="308120"/>
                    <a:pt x="277603" y="336550"/>
                    <a:pt x="242094" y="336550"/>
                  </a:cubicBezTo>
                  <a:cubicBezTo>
                    <a:pt x="206585" y="336550"/>
                    <a:pt x="177800" y="308120"/>
                    <a:pt x="177800" y="273050"/>
                  </a:cubicBezTo>
                  <a:cubicBezTo>
                    <a:pt x="177800" y="237980"/>
                    <a:pt x="206585" y="209550"/>
                    <a:pt x="242094" y="209550"/>
                  </a:cubicBezTo>
                  <a:close/>
                  <a:moveTo>
                    <a:pt x="65986" y="133087"/>
                  </a:moveTo>
                  <a:cubicBezTo>
                    <a:pt x="67306" y="133087"/>
                    <a:pt x="69946" y="134413"/>
                    <a:pt x="69946" y="135738"/>
                  </a:cubicBezTo>
                  <a:cubicBezTo>
                    <a:pt x="69946" y="135738"/>
                    <a:pt x="69946" y="135738"/>
                    <a:pt x="104259" y="228503"/>
                  </a:cubicBezTo>
                  <a:cubicBezTo>
                    <a:pt x="105578" y="233804"/>
                    <a:pt x="113497" y="233804"/>
                    <a:pt x="116136" y="228503"/>
                  </a:cubicBezTo>
                  <a:cubicBezTo>
                    <a:pt x="116136" y="228503"/>
                    <a:pt x="116136" y="228503"/>
                    <a:pt x="149130" y="135738"/>
                  </a:cubicBezTo>
                  <a:cubicBezTo>
                    <a:pt x="150449" y="133087"/>
                    <a:pt x="153089" y="131762"/>
                    <a:pt x="155728" y="133087"/>
                  </a:cubicBezTo>
                  <a:cubicBezTo>
                    <a:pt x="155728" y="133087"/>
                    <a:pt x="155728" y="133087"/>
                    <a:pt x="184762" y="138388"/>
                  </a:cubicBezTo>
                  <a:cubicBezTo>
                    <a:pt x="205878" y="145014"/>
                    <a:pt x="219075" y="163567"/>
                    <a:pt x="219075" y="184771"/>
                  </a:cubicBezTo>
                  <a:cubicBezTo>
                    <a:pt x="219075" y="184771"/>
                    <a:pt x="219075" y="184771"/>
                    <a:pt x="219075" y="195373"/>
                  </a:cubicBezTo>
                  <a:cubicBezTo>
                    <a:pt x="186082" y="204649"/>
                    <a:pt x="161007" y="236454"/>
                    <a:pt x="161007" y="273561"/>
                  </a:cubicBezTo>
                  <a:cubicBezTo>
                    <a:pt x="161007" y="277536"/>
                    <a:pt x="161007" y="280187"/>
                    <a:pt x="162327" y="284162"/>
                  </a:cubicBezTo>
                  <a:cubicBezTo>
                    <a:pt x="162327" y="284162"/>
                    <a:pt x="162327" y="284162"/>
                    <a:pt x="21116" y="284162"/>
                  </a:cubicBezTo>
                  <a:cubicBezTo>
                    <a:pt x="9238" y="284162"/>
                    <a:pt x="0" y="274886"/>
                    <a:pt x="0" y="262959"/>
                  </a:cubicBezTo>
                  <a:cubicBezTo>
                    <a:pt x="0" y="262959"/>
                    <a:pt x="0" y="262959"/>
                    <a:pt x="0" y="186096"/>
                  </a:cubicBezTo>
                  <a:cubicBezTo>
                    <a:pt x="0" y="163567"/>
                    <a:pt x="14517" y="145014"/>
                    <a:pt x="34313" y="138388"/>
                  </a:cubicBezTo>
                  <a:cubicBezTo>
                    <a:pt x="34313" y="138388"/>
                    <a:pt x="65986" y="133087"/>
                    <a:pt x="65986" y="133087"/>
                  </a:cubicBezTo>
                  <a:close/>
                  <a:moveTo>
                    <a:pt x="103043" y="125412"/>
                  </a:moveTo>
                  <a:cubicBezTo>
                    <a:pt x="103043" y="125412"/>
                    <a:pt x="103043" y="125412"/>
                    <a:pt x="117331" y="125412"/>
                  </a:cubicBezTo>
                  <a:cubicBezTo>
                    <a:pt x="118630" y="125412"/>
                    <a:pt x="121227" y="126745"/>
                    <a:pt x="122526" y="128077"/>
                  </a:cubicBezTo>
                  <a:cubicBezTo>
                    <a:pt x="123825" y="129409"/>
                    <a:pt x="123825" y="133406"/>
                    <a:pt x="122526" y="136071"/>
                  </a:cubicBezTo>
                  <a:cubicBezTo>
                    <a:pt x="122526" y="136071"/>
                    <a:pt x="122526" y="136071"/>
                    <a:pt x="116032" y="148063"/>
                  </a:cubicBezTo>
                  <a:cubicBezTo>
                    <a:pt x="116032" y="148063"/>
                    <a:pt x="116032" y="148063"/>
                    <a:pt x="118630" y="178707"/>
                  </a:cubicBezTo>
                  <a:cubicBezTo>
                    <a:pt x="118630" y="178707"/>
                    <a:pt x="118630" y="178707"/>
                    <a:pt x="112135" y="197360"/>
                  </a:cubicBezTo>
                  <a:cubicBezTo>
                    <a:pt x="110836" y="200025"/>
                    <a:pt x="108239" y="200025"/>
                    <a:pt x="108239" y="197360"/>
                  </a:cubicBezTo>
                  <a:cubicBezTo>
                    <a:pt x="108239" y="197360"/>
                    <a:pt x="108239" y="197360"/>
                    <a:pt x="100446" y="178707"/>
                  </a:cubicBezTo>
                  <a:cubicBezTo>
                    <a:pt x="100446" y="178707"/>
                    <a:pt x="100446" y="178707"/>
                    <a:pt x="104342" y="148063"/>
                  </a:cubicBezTo>
                  <a:cubicBezTo>
                    <a:pt x="104342" y="148063"/>
                    <a:pt x="104342" y="148063"/>
                    <a:pt x="96549" y="136071"/>
                  </a:cubicBezTo>
                  <a:cubicBezTo>
                    <a:pt x="95250" y="133406"/>
                    <a:pt x="95250" y="129409"/>
                    <a:pt x="97848" y="128077"/>
                  </a:cubicBezTo>
                  <a:cubicBezTo>
                    <a:pt x="99147" y="126745"/>
                    <a:pt x="100446" y="125412"/>
                    <a:pt x="103043" y="125412"/>
                  </a:cubicBezTo>
                  <a:close/>
                  <a:moveTo>
                    <a:pt x="110332" y="0"/>
                  </a:moveTo>
                  <a:cubicBezTo>
                    <a:pt x="141457" y="0"/>
                    <a:pt x="166689" y="24876"/>
                    <a:pt x="166689" y="55563"/>
                  </a:cubicBezTo>
                  <a:cubicBezTo>
                    <a:pt x="166689" y="86250"/>
                    <a:pt x="141457" y="111126"/>
                    <a:pt x="110332" y="111126"/>
                  </a:cubicBezTo>
                  <a:cubicBezTo>
                    <a:pt x="79207" y="111126"/>
                    <a:pt x="53975" y="86250"/>
                    <a:pt x="53975" y="55563"/>
                  </a:cubicBezTo>
                  <a:cubicBezTo>
                    <a:pt x="53975" y="24876"/>
                    <a:pt x="79207" y="0"/>
                    <a:pt x="1103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3" name="任意多边形 32"/>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91195" y="-1"/>
            <a:ext cx="1417774" cy="723901"/>
            <a:chOff x="-391195" y="-1"/>
            <a:chExt cx="1697596" cy="866775"/>
          </a:xfrm>
        </p:grpSpPr>
        <p:sp>
          <p:nvSpPr>
            <p:cNvPr id="35" name="任意多边形 34"/>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594469" y="737613"/>
            <a:ext cx="2677795" cy="583565"/>
          </a:xfrm>
          <a:prstGeom prst="rect">
            <a:avLst/>
          </a:prstGeom>
          <a:noFill/>
        </p:spPr>
        <p:txBody>
          <a:bodyPr wrap="none" rtlCol="0">
            <a:spAutoFit/>
            <a:scene3d>
              <a:camera prst="orthographicFront"/>
              <a:lightRig rig="threePt" dir="t"/>
            </a:scene3d>
            <a:sp3d contourW="12700"/>
          </a:bodyPr>
          <a:lstStyle/>
          <a:p>
            <a:pPr algn="ctr"/>
            <a:r>
              <a:rPr lang="en-US" altLang="zh-CN" sz="3200" b="1" dirty="0" smtClean="0">
                <a:solidFill>
                  <a:schemeClr val="tx2"/>
                </a:solidFill>
                <a:latin typeface="Century Gothic" panose="020B0502020202020204" pitchFamily="34" charset="0"/>
                <a:ea typeface="+mj-ea"/>
              </a:rPr>
              <a:t>BP</a:t>
            </a:r>
            <a:r>
              <a:rPr lang="zh-CN" altLang="en-US" sz="3200" b="1" dirty="0" smtClean="0">
                <a:solidFill>
                  <a:schemeClr val="tx2"/>
                </a:solidFill>
                <a:latin typeface="Century Gothic" panose="020B0502020202020204" pitchFamily="34" charset="0"/>
                <a:ea typeface="+mj-ea"/>
              </a:rPr>
              <a:t>的呈现形式</a:t>
            </a:r>
            <a:endParaRPr lang="zh-CN" altLang="en-US" sz="3200" b="1" dirty="0" smtClean="0">
              <a:solidFill>
                <a:schemeClr val="tx2"/>
              </a:solidFill>
              <a:latin typeface="Century Gothic" panose="020B0502020202020204" pitchFamily="34" charset="0"/>
              <a:ea typeface="+mj-ea"/>
            </a:endParaRPr>
          </a:p>
        </p:txBody>
      </p:sp>
      <p:grpSp>
        <p:nvGrpSpPr>
          <p:cNvPr id="55" name="组合 54"/>
          <p:cNvGrpSpPr/>
          <p:nvPr/>
        </p:nvGrpSpPr>
        <p:grpSpPr>
          <a:xfrm>
            <a:off x="9426583" y="1523459"/>
            <a:ext cx="1008558" cy="869446"/>
            <a:chOff x="2486024" y="2882351"/>
            <a:chExt cx="1340045" cy="1155212"/>
          </a:xfrm>
        </p:grpSpPr>
        <p:sp>
          <p:nvSpPr>
            <p:cNvPr id="56" name="六边形 55"/>
            <p:cNvSpPr/>
            <p:nvPr/>
          </p:nvSpPr>
          <p:spPr>
            <a:xfrm>
              <a:off x="2486024" y="2882351"/>
              <a:ext cx="1340045" cy="1155212"/>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六边形 33"/>
            <p:cNvSpPr/>
            <p:nvPr/>
          </p:nvSpPr>
          <p:spPr>
            <a:xfrm>
              <a:off x="2806426" y="3125462"/>
              <a:ext cx="699242" cy="695960"/>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8" name="燕尾形 57"/>
          <p:cNvSpPr/>
          <p:nvPr/>
        </p:nvSpPr>
        <p:spPr>
          <a:xfrm rot="1370451">
            <a:off x="8904189" y="1350195"/>
            <a:ext cx="182880" cy="175260"/>
          </a:xfrm>
          <a:prstGeom prst="chevr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9" name="直接连接符 58"/>
          <p:cNvCxnSpPr/>
          <p:nvPr/>
        </p:nvCxnSpPr>
        <p:spPr>
          <a:xfrm>
            <a:off x="8478625" y="1582987"/>
            <a:ext cx="847725" cy="27620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3318510" y="3474085"/>
            <a:ext cx="1473835" cy="68135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行业市场</a:t>
            </a:r>
            <a:endParaRPr lang="zh-CN" altLang="en-US" sz="1600" b="1" dirty="0">
              <a:solidFill>
                <a:schemeClr val="tx1">
                  <a:lumMod val="75000"/>
                  <a:lumOff val="25000"/>
                </a:schemeClr>
              </a:solidFill>
              <a:latin typeface="+mn-ea"/>
            </a:endParaRPr>
          </a:p>
          <a:p>
            <a:pPr algn="ctr">
              <a:lnSpc>
                <a:spcPct val="120000"/>
              </a:lnSpc>
            </a:pPr>
            <a:r>
              <a:rPr lang="zh-CN" altLang="en-US" sz="1600" b="1" dirty="0">
                <a:solidFill>
                  <a:schemeClr val="tx1">
                    <a:lumMod val="75000"/>
                    <a:lumOff val="25000"/>
                  </a:schemeClr>
                </a:solidFill>
                <a:latin typeface="+mn-ea"/>
              </a:rPr>
              <a:t>（可持续性）</a:t>
            </a:r>
            <a:endParaRPr lang="zh-CN" altLang="en-US" sz="1600" b="1" dirty="0">
              <a:solidFill>
                <a:schemeClr val="tx1">
                  <a:lumMod val="75000"/>
                  <a:lumOff val="25000"/>
                </a:schemeClr>
              </a:solidFill>
              <a:latin typeface="+mn-ea"/>
            </a:endParaRPr>
          </a:p>
        </p:txBody>
      </p:sp>
      <p:sp>
        <p:nvSpPr>
          <p:cNvPr id="62" name="矩形 61"/>
          <p:cNvSpPr/>
          <p:nvPr/>
        </p:nvSpPr>
        <p:spPr>
          <a:xfrm>
            <a:off x="9194165" y="2420620"/>
            <a:ext cx="1473835" cy="68135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目标客户</a:t>
            </a:r>
            <a:endParaRPr lang="zh-CN" altLang="en-US" sz="1600" b="1" dirty="0">
              <a:solidFill>
                <a:schemeClr val="tx1">
                  <a:lumMod val="75000"/>
                  <a:lumOff val="25000"/>
                </a:schemeClr>
              </a:solidFill>
              <a:latin typeface="+mn-ea"/>
            </a:endParaRPr>
          </a:p>
          <a:p>
            <a:pPr algn="ctr">
              <a:lnSpc>
                <a:spcPct val="120000"/>
              </a:lnSpc>
            </a:pPr>
            <a:r>
              <a:rPr lang="zh-CN" altLang="en-US" sz="1600" b="1" dirty="0">
                <a:solidFill>
                  <a:schemeClr val="tx1">
                    <a:lumMod val="75000"/>
                    <a:lumOff val="25000"/>
                  </a:schemeClr>
                </a:solidFill>
                <a:latin typeface="+mn-ea"/>
              </a:rPr>
              <a:t>（谁能买单）</a:t>
            </a:r>
            <a:endParaRPr lang="zh-CN" altLang="en-US" sz="1600" b="1" dirty="0">
              <a:solidFill>
                <a:schemeClr val="tx1">
                  <a:lumMod val="75000"/>
                  <a:lumOff val="25000"/>
                </a:schemeClr>
              </a:solidFill>
              <a:latin typeface="+mn-ea"/>
            </a:endParaRPr>
          </a:p>
        </p:txBody>
      </p:sp>
      <p:sp>
        <p:nvSpPr>
          <p:cNvPr id="63" name="矩形 62"/>
          <p:cNvSpPr/>
          <p:nvPr/>
        </p:nvSpPr>
        <p:spPr>
          <a:xfrm>
            <a:off x="7159625" y="1706245"/>
            <a:ext cx="1628775" cy="68135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解决方案</a:t>
            </a:r>
            <a:endParaRPr lang="zh-CN" altLang="en-US" sz="1600" b="1" dirty="0">
              <a:solidFill>
                <a:schemeClr val="tx1">
                  <a:lumMod val="75000"/>
                  <a:lumOff val="25000"/>
                </a:schemeClr>
              </a:solidFill>
              <a:latin typeface="+mn-ea"/>
            </a:endParaRPr>
          </a:p>
          <a:p>
            <a:pPr algn="ctr">
              <a:lnSpc>
                <a:spcPct val="120000"/>
              </a:lnSpc>
            </a:pPr>
            <a:r>
              <a:rPr lang="zh-CN" altLang="en-US" sz="1600" b="1" dirty="0">
                <a:solidFill>
                  <a:schemeClr val="tx1">
                    <a:lumMod val="75000"/>
                    <a:lumOff val="25000"/>
                  </a:schemeClr>
                </a:solidFill>
                <a:latin typeface="+mn-ea"/>
              </a:rPr>
              <a:t>（如何解决问题）</a:t>
            </a:r>
            <a:endParaRPr lang="zh-CN" altLang="en-US" sz="1600" b="1" dirty="0">
              <a:solidFill>
                <a:schemeClr val="tx1">
                  <a:lumMod val="75000"/>
                  <a:lumOff val="25000"/>
                </a:schemeClr>
              </a:solidFill>
              <a:latin typeface="+mn-ea"/>
            </a:endParaRPr>
          </a:p>
        </p:txBody>
      </p:sp>
      <p:sp>
        <p:nvSpPr>
          <p:cNvPr id="66" name="矩形 65"/>
          <p:cNvSpPr/>
          <p:nvPr/>
        </p:nvSpPr>
        <p:spPr>
          <a:xfrm>
            <a:off x="5102860" y="2595245"/>
            <a:ext cx="1877695" cy="68135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竞品分析</a:t>
            </a:r>
            <a:endParaRPr lang="zh-CN" altLang="en-US" sz="1600" b="1" dirty="0">
              <a:solidFill>
                <a:schemeClr val="tx1">
                  <a:lumMod val="75000"/>
                  <a:lumOff val="25000"/>
                </a:schemeClr>
              </a:solidFill>
              <a:latin typeface="+mn-ea"/>
            </a:endParaRPr>
          </a:p>
          <a:p>
            <a:pPr algn="ctr">
              <a:lnSpc>
                <a:spcPct val="120000"/>
              </a:lnSpc>
            </a:pPr>
            <a:r>
              <a:rPr lang="zh-CN" altLang="en-US" sz="1600" b="1" dirty="0">
                <a:solidFill>
                  <a:schemeClr val="tx1">
                    <a:lumMod val="75000"/>
                    <a:lumOff val="25000"/>
                  </a:schemeClr>
                </a:solidFill>
                <a:latin typeface="+mn-ea"/>
              </a:rPr>
              <a:t>（别人做的怎么样）</a:t>
            </a:r>
            <a:endParaRPr lang="zh-CN" altLang="en-US" sz="1600" b="1" dirty="0">
              <a:solidFill>
                <a:schemeClr val="tx1">
                  <a:lumMod val="75000"/>
                  <a:lumOff val="25000"/>
                </a:schemeClr>
              </a:solidFill>
              <a:latin typeface="+mn-ea"/>
            </a:endParaRPr>
          </a:p>
        </p:txBody>
      </p:sp>
      <p:grpSp>
        <p:nvGrpSpPr>
          <p:cNvPr id="68" name="组合 67"/>
          <p:cNvGrpSpPr/>
          <p:nvPr/>
        </p:nvGrpSpPr>
        <p:grpSpPr>
          <a:xfrm>
            <a:off x="2674725" y="3959947"/>
            <a:ext cx="4717277" cy="1196486"/>
            <a:chOff x="3707235" y="2841077"/>
            <a:chExt cx="4717277" cy="1196486"/>
          </a:xfrm>
        </p:grpSpPr>
        <p:cxnSp>
          <p:nvCxnSpPr>
            <p:cNvPr id="69" name="直接连接符 68"/>
            <p:cNvCxnSpPr/>
            <p:nvPr/>
          </p:nvCxnSpPr>
          <p:spPr>
            <a:xfrm>
              <a:off x="3707235" y="3740717"/>
              <a:ext cx="847725" cy="27620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5723511" y="3720080"/>
              <a:ext cx="744978" cy="317483"/>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7679534" y="2841077"/>
              <a:ext cx="744978" cy="317483"/>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2" name="燕尾形 71"/>
          <p:cNvSpPr/>
          <p:nvPr/>
        </p:nvSpPr>
        <p:spPr>
          <a:xfrm rot="1234549">
            <a:off x="3201691" y="4491197"/>
            <a:ext cx="182880" cy="175260"/>
          </a:xfrm>
          <a:prstGeom prst="chevr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燕尾形 72"/>
          <p:cNvSpPr/>
          <p:nvPr/>
        </p:nvSpPr>
        <p:spPr>
          <a:xfrm rot="20150452">
            <a:off x="4820505" y="4605374"/>
            <a:ext cx="182880" cy="175260"/>
          </a:xfrm>
          <a:prstGeom prst="chevr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燕尾形 73"/>
          <p:cNvSpPr/>
          <p:nvPr/>
        </p:nvSpPr>
        <p:spPr>
          <a:xfrm rot="20150452">
            <a:off x="6820754" y="3764465"/>
            <a:ext cx="182880" cy="175260"/>
          </a:xfrm>
          <a:prstGeom prst="chevr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矩形 74"/>
          <p:cNvSpPr/>
          <p:nvPr/>
        </p:nvSpPr>
        <p:spPr>
          <a:xfrm>
            <a:off x="1233805" y="5024120"/>
            <a:ext cx="1721485" cy="68135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执行情况</a:t>
            </a:r>
            <a:endParaRPr lang="zh-CN" altLang="en-US" sz="1600" b="1" dirty="0">
              <a:solidFill>
                <a:schemeClr val="tx1">
                  <a:lumMod val="75000"/>
                  <a:lumOff val="25000"/>
                </a:schemeClr>
              </a:solidFill>
              <a:latin typeface="+mn-ea"/>
            </a:endParaRPr>
          </a:p>
          <a:p>
            <a:pPr algn="ctr">
              <a:lnSpc>
                <a:spcPct val="120000"/>
              </a:lnSpc>
            </a:pPr>
            <a:r>
              <a:rPr lang="zh-CN" altLang="en-US" sz="1600" b="1" dirty="0">
                <a:solidFill>
                  <a:schemeClr val="tx1">
                    <a:lumMod val="75000"/>
                    <a:lumOff val="25000"/>
                  </a:schemeClr>
                </a:solidFill>
                <a:latin typeface="+mn-ea"/>
              </a:rPr>
              <a:t>（我们做了什么）</a:t>
            </a:r>
            <a:endParaRPr lang="zh-CN" altLang="en-US" sz="1600" b="1" dirty="0">
              <a:solidFill>
                <a:schemeClr val="tx1">
                  <a:lumMod val="75000"/>
                  <a:lumOff val="25000"/>
                </a:schemeClr>
              </a:solidFill>
              <a:latin typeface="+mn-ea"/>
            </a:endParaRPr>
          </a:p>
        </p:txBody>
      </p:sp>
      <p:grpSp>
        <p:nvGrpSpPr>
          <p:cNvPr id="76" name="组合 75"/>
          <p:cNvGrpSpPr/>
          <p:nvPr/>
        </p:nvGrpSpPr>
        <p:grpSpPr>
          <a:xfrm>
            <a:off x="1619258" y="4144104"/>
            <a:ext cx="1008558" cy="869446"/>
            <a:chOff x="2486024" y="2882351"/>
            <a:chExt cx="1340045" cy="1155212"/>
          </a:xfrm>
        </p:grpSpPr>
        <p:sp>
          <p:nvSpPr>
            <p:cNvPr id="77" name="六边形 76"/>
            <p:cNvSpPr/>
            <p:nvPr/>
          </p:nvSpPr>
          <p:spPr>
            <a:xfrm>
              <a:off x="2486024" y="2882351"/>
              <a:ext cx="1340045" cy="1155212"/>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六边形 33"/>
            <p:cNvSpPr/>
            <p:nvPr/>
          </p:nvSpPr>
          <p:spPr>
            <a:xfrm>
              <a:off x="2806426" y="3125462"/>
              <a:ext cx="699242" cy="695960"/>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79" name="组合 78"/>
          <p:cNvGrpSpPr/>
          <p:nvPr/>
        </p:nvGrpSpPr>
        <p:grpSpPr>
          <a:xfrm>
            <a:off x="3575280" y="5023107"/>
            <a:ext cx="1008558" cy="869446"/>
            <a:chOff x="4442046" y="3761354"/>
            <a:chExt cx="1340045" cy="1155212"/>
          </a:xfrm>
        </p:grpSpPr>
        <p:sp>
          <p:nvSpPr>
            <p:cNvPr id="80" name="六边形 79"/>
            <p:cNvSpPr/>
            <p:nvPr/>
          </p:nvSpPr>
          <p:spPr>
            <a:xfrm>
              <a:off x="4442046" y="3761354"/>
              <a:ext cx="1340045" cy="115521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六边形 34"/>
            <p:cNvSpPr/>
            <p:nvPr/>
          </p:nvSpPr>
          <p:spPr>
            <a:xfrm>
              <a:off x="4762447" y="4009426"/>
              <a:ext cx="699242" cy="659068"/>
            </a:xfrm>
            <a:custGeom>
              <a:avLst/>
              <a:gdLst>
                <a:gd name="connsiteX0" fmla="*/ 256155 w 336853"/>
                <a:gd name="connsiteY0" fmla="*/ 263525 h 317500"/>
                <a:gd name="connsiteX1" fmla="*/ 268061 w 336853"/>
                <a:gd name="connsiteY1" fmla="*/ 299070 h 317500"/>
                <a:gd name="connsiteX2" fmla="*/ 269384 w 336853"/>
                <a:gd name="connsiteY2" fmla="*/ 303019 h 317500"/>
                <a:gd name="connsiteX3" fmla="*/ 274676 w 336853"/>
                <a:gd name="connsiteY3" fmla="*/ 289855 h 317500"/>
                <a:gd name="connsiteX4" fmla="*/ 277322 w 336853"/>
                <a:gd name="connsiteY4" fmla="*/ 272740 h 317500"/>
                <a:gd name="connsiteX5" fmla="*/ 279968 w 336853"/>
                <a:gd name="connsiteY5" fmla="*/ 289855 h 317500"/>
                <a:gd name="connsiteX6" fmla="*/ 285259 w 336853"/>
                <a:gd name="connsiteY6" fmla="*/ 303019 h 317500"/>
                <a:gd name="connsiteX7" fmla="*/ 286582 w 336853"/>
                <a:gd name="connsiteY7" fmla="*/ 299070 h 317500"/>
                <a:gd name="connsiteX8" fmla="*/ 298489 w 336853"/>
                <a:gd name="connsiteY8" fmla="*/ 263525 h 317500"/>
                <a:gd name="connsiteX9" fmla="*/ 320978 w 336853"/>
                <a:gd name="connsiteY9" fmla="*/ 275373 h 317500"/>
                <a:gd name="connsiteX10" fmla="*/ 336853 w 336853"/>
                <a:gd name="connsiteY10" fmla="*/ 317500 h 317500"/>
                <a:gd name="connsiteX11" fmla="*/ 217790 w 336853"/>
                <a:gd name="connsiteY11" fmla="*/ 317500 h 317500"/>
                <a:gd name="connsiteX12" fmla="*/ 233665 w 336853"/>
                <a:gd name="connsiteY12" fmla="*/ 275373 h 317500"/>
                <a:gd name="connsiteX13" fmla="*/ 256155 w 336853"/>
                <a:gd name="connsiteY13" fmla="*/ 263525 h 317500"/>
                <a:gd name="connsiteX14" fmla="*/ 37966 w 336853"/>
                <a:gd name="connsiteY14" fmla="*/ 263525 h 317500"/>
                <a:gd name="connsiteX15" fmla="*/ 48433 w 336853"/>
                <a:gd name="connsiteY15" fmla="*/ 299070 h 317500"/>
                <a:gd name="connsiteX16" fmla="*/ 51050 w 336853"/>
                <a:gd name="connsiteY16" fmla="*/ 303019 h 317500"/>
                <a:gd name="connsiteX17" fmla="*/ 54975 w 336853"/>
                <a:gd name="connsiteY17" fmla="*/ 289855 h 317500"/>
                <a:gd name="connsiteX18" fmla="*/ 58900 w 336853"/>
                <a:gd name="connsiteY18" fmla="*/ 272740 h 317500"/>
                <a:gd name="connsiteX19" fmla="*/ 61517 w 336853"/>
                <a:gd name="connsiteY19" fmla="*/ 289855 h 317500"/>
                <a:gd name="connsiteX20" fmla="*/ 66751 w 336853"/>
                <a:gd name="connsiteY20" fmla="*/ 303019 h 317500"/>
                <a:gd name="connsiteX21" fmla="*/ 68059 w 336853"/>
                <a:gd name="connsiteY21" fmla="*/ 299070 h 317500"/>
                <a:gd name="connsiteX22" fmla="*/ 78526 w 336853"/>
                <a:gd name="connsiteY22" fmla="*/ 263525 h 317500"/>
                <a:gd name="connsiteX23" fmla="*/ 102077 w 336853"/>
                <a:gd name="connsiteY23" fmla="*/ 275373 h 317500"/>
                <a:gd name="connsiteX24" fmla="*/ 116469 w 336853"/>
                <a:gd name="connsiteY24" fmla="*/ 317500 h 317500"/>
                <a:gd name="connsiteX25" fmla="*/ 23 w 336853"/>
                <a:gd name="connsiteY25" fmla="*/ 317500 h 317500"/>
                <a:gd name="connsiteX26" fmla="*/ 15724 w 336853"/>
                <a:gd name="connsiteY26" fmla="*/ 275373 h 317500"/>
                <a:gd name="connsiteX27" fmla="*/ 37966 w 336853"/>
                <a:gd name="connsiteY27" fmla="*/ 263525 h 317500"/>
                <a:gd name="connsiteX28" fmla="*/ 212235 w 336853"/>
                <a:gd name="connsiteY28" fmla="*/ 236538 h 317500"/>
                <a:gd name="connsiteX29" fmla="*/ 217792 w 336853"/>
                <a:gd name="connsiteY29" fmla="*/ 242888 h 317500"/>
                <a:gd name="connsiteX30" fmla="*/ 212235 w 336853"/>
                <a:gd name="connsiteY30" fmla="*/ 249238 h 317500"/>
                <a:gd name="connsiteX31" fmla="*/ 206678 w 336853"/>
                <a:gd name="connsiteY31" fmla="*/ 242888 h 317500"/>
                <a:gd name="connsiteX32" fmla="*/ 212235 w 336853"/>
                <a:gd name="connsiteY32" fmla="*/ 236538 h 317500"/>
                <a:gd name="connsiteX33" fmla="*/ 124128 w 336853"/>
                <a:gd name="connsiteY33" fmla="*/ 236538 h 317500"/>
                <a:gd name="connsiteX34" fmla="*/ 130478 w 336853"/>
                <a:gd name="connsiteY34" fmla="*/ 242888 h 317500"/>
                <a:gd name="connsiteX35" fmla="*/ 124128 w 336853"/>
                <a:gd name="connsiteY35" fmla="*/ 249238 h 317500"/>
                <a:gd name="connsiteX36" fmla="*/ 117778 w 336853"/>
                <a:gd name="connsiteY36" fmla="*/ 242888 h 317500"/>
                <a:gd name="connsiteX37" fmla="*/ 124128 w 336853"/>
                <a:gd name="connsiteY37" fmla="*/ 236538 h 317500"/>
                <a:gd name="connsiteX38" fmla="*/ 196360 w 336853"/>
                <a:gd name="connsiteY38" fmla="*/ 227013 h 317500"/>
                <a:gd name="connsiteX39" fmla="*/ 201917 w 336853"/>
                <a:gd name="connsiteY39" fmla="*/ 233363 h 317500"/>
                <a:gd name="connsiteX40" fmla="*/ 196360 w 336853"/>
                <a:gd name="connsiteY40" fmla="*/ 239713 h 317500"/>
                <a:gd name="connsiteX41" fmla="*/ 190803 w 336853"/>
                <a:gd name="connsiteY41" fmla="*/ 233363 h 317500"/>
                <a:gd name="connsiteX42" fmla="*/ 196360 w 336853"/>
                <a:gd name="connsiteY42" fmla="*/ 227013 h 317500"/>
                <a:gd name="connsiteX43" fmla="*/ 138415 w 336853"/>
                <a:gd name="connsiteY43" fmla="*/ 227013 h 317500"/>
                <a:gd name="connsiteX44" fmla="*/ 144765 w 336853"/>
                <a:gd name="connsiteY44" fmla="*/ 233363 h 317500"/>
                <a:gd name="connsiteX45" fmla="*/ 138415 w 336853"/>
                <a:gd name="connsiteY45" fmla="*/ 239713 h 317500"/>
                <a:gd name="connsiteX46" fmla="*/ 132065 w 336853"/>
                <a:gd name="connsiteY46" fmla="*/ 233363 h 317500"/>
                <a:gd name="connsiteX47" fmla="*/ 138415 w 336853"/>
                <a:gd name="connsiteY47" fmla="*/ 227013 h 317500"/>
                <a:gd name="connsiteX48" fmla="*/ 185405 w 336853"/>
                <a:gd name="connsiteY48" fmla="*/ 218758 h 317500"/>
                <a:gd name="connsiteX49" fmla="*/ 187945 w 336853"/>
                <a:gd name="connsiteY49" fmla="*/ 226378 h 317500"/>
                <a:gd name="connsiteX50" fmla="*/ 179055 w 336853"/>
                <a:gd name="connsiteY50" fmla="*/ 228918 h 317500"/>
                <a:gd name="connsiteX51" fmla="*/ 177785 w 336853"/>
                <a:gd name="connsiteY51" fmla="*/ 221298 h 317500"/>
                <a:gd name="connsiteX52" fmla="*/ 185405 w 336853"/>
                <a:gd name="connsiteY52" fmla="*/ 218758 h 317500"/>
                <a:gd name="connsiteX53" fmla="*/ 149210 w 336853"/>
                <a:gd name="connsiteY53" fmla="*/ 218758 h 317500"/>
                <a:gd name="connsiteX54" fmla="*/ 159212 w 336853"/>
                <a:gd name="connsiteY54" fmla="*/ 221298 h 317500"/>
                <a:gd name="connsiteX55" fmla="*/ 156354 w 336853"/>
                <a:gd name="connsiteY55" fmla="*/ 228918 h 317500"/>
                <a:gd name="connsiteX56" fmla="*/ 147782 w 336853"/>
                <a:gd name="connsiteY56" fmla="*/ 226378 h 317500"/>
                <a:gd name="connsiteX57" fmla="*/ 149210 w 336853"/>
                <a:gd name="connsiteY57" fmla="*/ 218758 h 317500"/>
                <a:gd name="connsiteX58" fmla="*/ 167785 w 336853"/>
                <a:gd name="connsiteY58" fmla="*/ 207963 h 317500"/>
                <a:gd name="connsiteX59" fmla="*/ 173342 w 336853"/>
                <a:gd name="connsiteY59" fmla="*/ 213520 h 317500"/>
                <a:gd name="connsiteX60" fmla="*/ 167785 w 336853"/>
                <a:gd name="connsiteY60" fmla="*/ 219077 h 317500"/>
                <a:gd name="connsiteX61" fmla="*/ 162228 w 336853"/>
                <a:gd name="connsiteY61" fmla="*/ 213520 h 317500"/>
                <a:gd name="connsiteX62" fmla="*/ 167785 w 336853"/>
                <a:gd name="connsiteY62" fmla="*/ 207963 h 317500"/>
                <a:gd name="connsiteX63" fmla="*/ 167785 w 336853"/>
                <a:gd name="connsiteY63" fmla="*/ 190500 h 317500"/>
                <a:gd name="connsiteX64" fmla="*/ 173342 w 336853"/>
                <a:gd name="connsiteY64" fmla="*/ 196850 h 317500"/>
                <a:gd name="connsiteX65" fmla="*/ 167785 w 336853"/>
                <a:gd name="connsiteY65" fmla="*/ 203200 h 317500"/>
                <a:gd name="connsiteX66" fmla="*/ 162228 w 336853"/>
                <a:gd name="connsiteY66" fmla="*/ 196850 h 317500"/>
                <a:gd name="connsiteX67" fmla="*/ 167785 w 336853"/>
                <a:gd name="connsiteY67" fmla="*/ 190500 h 317500"/>
                <a:gd name="connsiteX68" fmla="*/ 269512 w 336853"/>
                <a:gd name="connsiteY68" fmla="*/ 182286 h 317500"/>
                <a:gd name="connsiteX69" fmla="*/ 276020 w 336853"/>
                <a:gd name="connsiteY69" fmla="*/ 182286 h 317500"/>
                <a:gd name="connsiteX70" fmla="*/ 290340 w 336853"/>
                <a:gd name="connsiteY70" fmla="*/ 184906 h 317500"/>
                <a:gd name="connsiteX71" fmla="*/ 296849 w 336853"/>
                <a:gd name="connsiteY71" fmla="*/ 191458 h 317500"/>
                <a:gd name="connsiteX72" fmla="*/ 304659 w 336853"/>
                <a:gd name="connsiteY72" fmla="*/ 216354 h 317500"/>
                <a:gd name="connsiteX73" fmla="*/ 304659 w 336853"/>
                <a:gd name="connsiteY73" fmla="*/ 220285 h 317500"/>
                <a:gd name="connsiteX74" fmla="*/ 307263 w 336853"/>
                <a:gd name="connsiteY74" fmla="*/ 230767 h 317500"/>
                <a:gd name="connsiteX75" fmla="*/ 302056 w 336853"/>
                <a:gd name="connsiteY75" fmla="*/ 239940 h 317500"/>
                <a:gd name="connsiteX76" fmla="*/ 283831 w 336853"/>
                <a:gd name="connsiteY76" fmla="*/ 262215 h 317500"/>
                <a:gd name="connsiteX77" fmla="*/ 270813 w 336853"/>
                <a:gd name="connsiteY77" fmla="*/ 262215 h 317500"/>
                <a:gd name="connsiteX78" fmla="*/ 252589 w 336853"/>
                <a:gd name="connsiteY78" fmla="*/ 239940 h 317500"/>
                <a:gd name="connsiteX79" fmla="*/ 247382 w 336853"/>
                <a:gd name="connsiteY79" fmla="*/ 232078 h 317500"/>
                <a:gd name="connsiteX80" fmla="*/ 249985 w 336853"/>
                <a:gd name="connsiteY80" fmla="*/ 220285 h 317500"/>
                <a:gd name="connsiteX81" fmla="*/ 248684 w 336853"/>
                <a:gd name="connsiteY81" fmla="*/ 216354 h 317500"/>
                <a:gd name="connsiteX82" fmla="*/ 248684 w 336853"/>
                <a:gd name="connsiteY82" fmla="*/ 204561 h 317500"/>
                <a:gd name="connsiteX83" fmla="*/ 256494 w 336853"/>
                <a:gd name="connsiteY83" fmla="*/ 191458 h 317500"/>
                <a:gd name="connsiteX84" fmla="*/ 263003 w 336853"/>
                <a:gd name="connsiteY84" fmla="*/ 186217 h 317500"/>
                <a:gd name="connsiteX85" fmla="*/ 269512 w 336853"/>
                <a:gd name="connsiteY85" fmla="*/ 182286 h 317500"/>
                <a:gd name="connsiteX86" fmla="*/ 50941 w 336853"/>
                <a:gd name="connsiteY86" fmla="*/ 182286 h 317500"/>
                <a:gd name="connsiteX87" fmla="*/ 56254 w 336853"/>
                <a:gd name="connsiteY87" fmla="*/ 182286 h 317500"/>
                <a:gd name="connsiteX88" fmla="*/ 72194 w 336853"/>
                <a:gd name="connsiteY88" fmla="*/ 184906 h 317500"/>
                <a:gd name="connsiteX89" fmla="*/ 78836 w 336853"/>
                <a:gd name="connsiteY89" fmla="*/ 191458 h 317500"/>
                <a:gd name="connsiteX90" fmla="*/ 86806 w 336853"/>
                <a:gd name="connsiteY90" fmla="*/ 216354 h 317500"/>
                <a:gd name="connsiteX91" fmla="*/ 85477 w 336853"/>
                <a:gd name="connsiteY91" fmla="*/ 220285 h 317500"/>
                <a:gd name="connsiteX92" fmla="*/ 88134 w 336853"/>
                <a:gd name="connsiteY92" fmla="*/ 230767 h 317500"/>
                <a:gd name="connsiteX93" fmla="*/ 82821 w 336853"/>
                <a:gd name="connsiteY93" fmla="*/ 239940 h 317500"/>
                <a:gd name="connsiteX94" fmla="*/ 65553 w 336853"/>
                <a:gd name="connsiteY94" fmla="*/ 262215 h 317500"/>
                <a:gd name="connsiteX95" fmla="*/ 52269 w 336853"/>
                <a:gd name="connsiteY95" fmla="*/ 262215 h 317500"/>
                <a:gd name="connsiteX96" fmla="*/ 33673 w 336853"/>
                <a:gd name="connsiteY96" fmla="*/ 239940 h 317500"/>
                <a:gd name="connsiteX97" fmla="*/ 28359 w 336853"/>
                <a:gd name="connsiteY97" fmla="*/ 232078 h 317500"/>
                <a:gd name="connsiteX98" fmla="*/ 31016 w 336853"/>
                <a:gd name="connsiteY98" fmla="*/ 220285 h 317500"/>
                <a:gd name="connsiteX99" fmla="*/ 29688 w 336853"/>
                <a:gd name="connsiteY99" fmla="*/ 216354 h 317500"/>
                <a:gd name="connsiteX100" fmla="*/ 29688 w 336853"/>
                <a:gd name="connsiteY100" fmla="*/ 204561 h 317500"/>
                <a:gd name="connsiteX101" fmla="*/ 37658 w 336853"/>
                <a:gd name="connsiteY101" fmla="*/ 191458 h 317500"/>
                <a:gd name="connsiteX102" fmla="*/ 44299 w 336853"/>
                <a:gd name="connsiteY102" fmla="*/ 186217 h 317500"/>
                <a:gd name="connsiteX103" fmla="*/ 50941 w 336853"/>
                <a:gd name="connsiteY103" fmla="*/ 182286 h 317500"/>
                <a:gd name="connsiteX104" fmla="*/ 167785 w 336853"/>
                <a:gd name="connsiteY104" fmla="*/ 173038 h 317500"/>
                <a:gd name="connsiteX105" fmla="*/ 173342 w 336853"/>
                <a:gd name="connsiteY105" fmla="*/ 179388 h 317500"/>
                <a:gd name="connsiteX106" fmla="*/ 167785 w 336853"/>
                <a:gd name="connsiteY106" fmla="*/ 185738 h 317500"/>
                <a:gd name="connsiteX107" fmla="*/ 162228 w 336853"/>
                <a:gd name="connsiteY107" fmla="*/ 179388 h 317500"/>
                <a:gd name="connsiteX108" fmla="*/ 167785 w 336853"/>
                <a:gd name="connsiteY108" fmla="*/ 173038 h 317500"/>
                <a:gd name="connsiteX109" fmla="*/ 168402 w 336853"/>
                <a:gd name="connsiteY109" fmla="*/ 155575 h 317500"/>
                <a:gd name="connsiteX110" fmla="*/ 172106 w 336853"/>
                <a:gd name="connsiteY110" fmla="*/ 156986 h 317500"/>
                <a:gd name="connsiteX111" fmla="*/ 173341 w 336853"/>
                <a:gd name="connsiteY111" fmla="*/ 161219 h 317500"/>
                <a:gd name="connsiteX112" fmla="*/ 172106 w 336853"/>
                <a:gd name="connsiteY112" fmla="*/ 166864 h 317500"/>
                <a:gd name="connsiteX113" fmla="*/ 168402 w 336853"/>
                <a:gd name="connsiteY113" fmla="*/ 168275 h 317500"/>
                <a:gd name="connsiteX114" fmla="*/ 164697 w 336853"/>
                <a:gd name="connsiteY114" fmla="*/ 166864 h 317500"/>
                <a:gd name="connsiteX115" fmla="*/ 162228 w 336853"/>
                <a:gd name="connsiteY115" fmla="*/ 161219 h 317500"/>
                <a:gd name="connsiteX116" fmla="*/ 164697 w 336853"/>
                <a:gd name="connsiteY116" fmla="*/ 156986 h 317500"/>
                <a:gd name="connsiteX117" fmla="*/ 168402 w 336853"/>
                <a:gd name="connsiteY117" fmla="*/ 155575 h 317500"/>
                <a:gd name="connsiteX118" fmla="*/ 146617 w 336853"/>
                <a:gd name="connsiteY118" fmla="*/ 80963 h 317500"/>
                <a:gd name="connsiteX119" fmla="*/ 158524 w 336853"/>
                <a:gd name="connsiteY119" fmla="*/ 115191 h 317500"/>
                <a:gd name="connsiteX120" fmla="*/ 159847 w 336853"/>
                <a:gd name="connsiteY120" fmla="*/ 120457 h 317500"/>
                <a:gd name="connsiteX121" fmla="*/ 165138 w 336853"/>
                <a:gd name="connsiteY121" fmla="*/ 105976 h 317500"/>
                <a:gd name="connsiteX122" fmla="*/ 167784 w 336853"/>
                <a:gd name="connsiteY122" fmla="*/ 90178 h 317500"/>
                <a:gd name="connsiteX123" fmla="*/ 170430 w 336853"/>
                <a:gd name="connsiteY123" fmla="*/ 105976 h 317500"/>
                <a:gd name="connsiteX124" fmla="*/ 175722 w 336853"/>
                <a:gd name="connsiteY124" fmla="*/ 120457 h 317500"/>
                <a:gd name="connsiteX125" fmla="*/ 177045 w 336853"/>
                <a:gd name="connsiteY125" fmla="*/ 115191 h 317500"/>
                <a:gd name="connsiteX126" fmla="*/ 188951 w 336853"/>
                <a:gd name="connsiteY126" fmla="*/ 80963 h 317500"/>
                <a:gd name="connsiteX127" fmla="*/ 211441 w 336853"/>
                <a:gd name="connsiteY127" fmla="*/ 91494 h 317500"/>
                <a:gd name="connsiteX128" fmla="*/ 227316 w 336853"/>
                <a:gd name="connsiteY128" fmla="*/ 134938 h 317500"/>
                <a:gd name="connsiteX129" fmla="*/ 167784 w 336853"/>
                <a:gd name="connsiteY129" fmla="*/ 134938 h 317500"/>
                <a:gd name="connsiteX130" fmla="*/ 108253 w 336853"/>
                <a:gd name="connsiteY130" fmla="*/ 134938 h 317500"/>
                <a:gd name="connsiteX131" fmla="*/ 124128 w 336853"/>
                <a:gd name="connsiteY131" fmla="*/ 91494 h 317500"/>
                <a:gd name="connsiteX132" fmla="*/ 146617 w 336853"/>
                <a:gd name="connsiteY132" fmla="*/ 80963 h 317500"/>
                <a:gd name="connsiteX133" fmla="*/ 165180 w 336853"/>
                <a:gd name="connsiteY133" fmla="*/ 0 h 317500"/>
                <a:gd name="connsiteX134" fmla="*/ 180801 w 336853"/>
                <a:gd name="connsiteY134" fmla="*/ 3931 h 317500"/>
                <a:gd name="connsiteX135" fmla="*/ 187310 w 336853"/>
                <a:gd name="connsiteY135" fmla="*/ 10482 h 317500"/>
                <a:gd name="connsiteX136" fmla="*/ 195121 w 336853"/>
                <a:gd name="connsiteY136" fmla="*/ 35378 h 317500"/>
                <a:gd name="connsiteX137" fmla="*/ 195121 w 336853"/>
                <a:gd name="connsiteY137" fmla="*/ 39309 h 317500"/>
                <a:gd name="connsiteX138" fmla="*/ 196422 w 336853"/>
                <a:gd name="connsiteY138" fmla="*/ 49792 h 317500"/>
                <a:gd name="connsiteX139" fmla="*/ 192517 w 336853"/>
                <a:gd name="connsiteY139" fmla="*/ 58964 h 317500"/>
                <a:gd name="connsiteX140" fmla="*/ 174293 w 336853"/>
                <a:gd name="connsiteY140" fmla="*/ 81239 h 317500"/>
                <a:gd name="connsiteX141" fmla="*/ 161275 w 336853"/>
                <a:gd name="connsiteY141" fmla="*/ 81239 h 317500"/>
                <a:gd name="connsiteX142" fmla="*/ 143050 w 336853"/>
                <a:gd name="connsiteY142" fmla="*/ 58964 h 317500"/>
                <a:gd name="connsiteX143" fmla="*/ 137843 w 336853"/>
                <a:gd name="connsiteY143" fmla="*/ 49792 h 317500"/>
                <a:gd name="connsiteX144" fmla="*/ 140447 w 336853"/>
                <a:gd name="connsiteY144" fmla="*/ 39309 h 317500"/>
                <a:gd name="connsiteX145" fmla="*/ 139145 w 336853"/>
                <a:gd name="connsiteY145" fmla="*/ 35378 h 317500"/>
                <a:gd name="connsiteX146" fmla="*/ 139145 w 336853"/>
                <a:gd name="connsiteY146" fmla="*/ 23585 h 317500"/>
                <a:gd name="connsiteX147" fmla="*/ 146956 w 336853"/>
                <a:gd name="connsiteY147" fmla="*/ 10482 h 317500"/>
                <a:gd name="connsiteX148" fmla="*/ 153464 w 336853"/>
                <a:gd name="connsiteY148" fmla="*/ 5241 h 317500"/>
                <a:gd name="connsiteX149" fmla="*/ 159973 w 336853"/>
                <a:gd name="connsiteY149" fmla="*/ 1310 h 317500"/>
                <a:gd name="connsiteX150" fmla="*/ 165180 w 336853"/>
                <a:gd name="connsiteY150" fmla="*/ 0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336853" h="317500">
                  <a:moveTo>
                    <a:pt x="256155" y="263525"/>
                  </a:moveTo>
                  <a:cubicBezTo>
                    <a:pt x="256155" y="263525"/>
                    <a:pt x="256155" y="263525"/>
                    <a:pt x="268061" y="299070"/>
                  </a:cubicBezTo>
                  <a:cubicBezTo>
                    <a:pt x="268061" y="299070"/>
                    <a:pt x="268061" y="299070"/>
                    <a:pt x="269384" y="303019"/>
                  </a:cubicBezTo>
                  <a:cubicBezTo>
                    <a:pt x="269384" y="303019"/>
                    <a:pt x="269384" y="303019"/>
                    <a:pt x="274676" y="289855"/>
                  </a:cubicBezTo>
                  <a:cubicBezTo>
                    <a:pt x="262770" y="274057"/>
                    <a:pt x="274676" y="272740"/>
                    <a:pt x="277322" y="272740"/>
                  </a:cubicBezTo>
                  <a:cubicBezTo>
                    <a:pt x="279968" y="272740"/>
                    <a:pt x="291874" y="274057"/>
                    <a:pt x="279968" y="289855"/>
                  </a:cubicBezTo>
                  <a:cubicBezTo>
                    <a:pt x="279968" y="289855"/>
                    <a:pt x="279968" y="289855"/>
                    <a:pt x="285259" y="303019"/>
                  </a:cubicBezTo>
                  <a:cubicBezTo>
                    <a:pt x="285259" y="303019"/>
                    <a:pt x="285259" y="303019"/>
                    <a:pt x="286582" y="299070"/>
                  </a:cubicBezTo>
                  <a:cubicBezTo>
                    <a:pt x="286582" y="299070"/>
                    <a:pt x="286582" y="299070"/>
                    <a:pt x="298489" y="263525"/>
                  </a:cubicBezTo>
                  <a:cubicBezTo>
                    <a:pt x="298489" y="263525"/>
                    <a:pt x="306426" y="268791"/>
                    <a:pt x="320978" y="275373"/>
                  </a:cubicBezTo>
                  <a:cubicBezTo>
                    <a:pt x="336853" y="280639"/>
                    <a:pt x="336853" y="293804"/>
                    <a:pt x="336853" y="317500"/>
                  </a:cubicBezTo>
                  <a:cubicBezTo>
                    <a:pt x="336853" y="317500"/>
                    <a:pt x="336853" y="317500"/>
                    <a:pt x="217790" y="317500"/>
                  </a:cubicBezTo>
                  <a:cubicBezTo>
                    <a:pt x="219113" y="293804"/>
                    <a:pt x="217790" y="280639"/>
                    <a:pt x="233665" y="275373"/>
                  </a:cubicBezTo>
                  <a:cubicBezTo>
                    <a:pt x="248217" y="268791"/>
                    <a:pt x="256155" y="263525"/>
                    <a:pt x="256155" y="263525"/>
                  </a:cubicBezTo>
                  <a:close/>
                  <a:moveTo>
                    <a:pt x="37966" y="263525"/>
                  </a:moveTo>
                  <a:cubicBezTo>
                    <a:pt x="37966" y="263525"/>
                    <a:pt x="37966" y="263525"/>
                    <a:pt x="48433" y="299070"/>
                  </a:cubicBezTo>
                  <a:cubicBezTo>
                    <a:pt x="48433" y="299070"/>
                    <a:pt x="48433" y="299070"/>
                    <a:pt x="51050" y="303019"/>
                  </a:cubicBezTo>
                  <a:cubicBezTo>
                    <a:pt x="51050" y="303019"/>
                    <a:pt x="51050" y="303019"/>
                    <a:pt x="54975" y="289855"/>
                  </a:cubicBezTo>
                  <a:cubicBezTo>
                    <a:pt x="44508" y="274057"/>
                    <a:pt x="56284" y="272740"/>
                    <a:pt x="58900" y="272740"/>
                  </a:cubicBezTo>
                  <a:cubicBezTo>
                    <a:pt x="60209" y="272740"/>
                    <a:pt x="73293" y="274057"/>
                    <a:pt x="61517" y="289855"/>
                  </a:cubicBezTo>
                  <a:cubicBezTo>
                    <a:pt x="61517" y="289855"/>
                    <a:pt x="61517" y="289855"/>
                    <a:pt x="66751" y="303019"/>
                  </a:cubicBezTo>
                  <a:cubicBezTo>
                    <a:pt x="66751" y="303019"/>
                    <a:pt x="66751" y="303019"/>
                    <a:pt x="68059" y="299070"/>
                  </a:cubicBezTo>
                  <a:cubicBezTo>
                    <a:pt x="68059" y="299070"/>
                    <a:pt x="68059" y="299070"/>
                    <a:pt x="78526" y="263525"/>
                  </a:cubicBezTo>
                  <a:cubicBezTo>
                    <a:pt x="78526" y="263525"/>
                    <a:pt x="87685" y="268791"/>
                    <a:pt x="102077" y="275373"/>
                  </a:cubicBezTo>
                  <a:cubicBezTo>
                    <a:pt x="117778" y="280639"/>
                    <a:pt x="116469" y="293804"/>
                    <a:pt x="116469" y="317500"/>
                  </a:cubicBezTo>
                  <a:cubicBezTo>
                    <a:pt x="116469" y="317500"/>
                    <a:pt x="116469" y="317500"/>
                    <a:pt x="23" y="317500"/>
                  </a:cubicBezTo>
                  <a:cubicBezTo>
                    <a:pt x="23" y="293804"/>
                    <a:pt x="-1285" y="280639"/>
                    <a:pt x="15724" y="275373"/>
                  </a:cubicBezTo>
                  <a:cubicBezTo>
                    <a:pt x="30116" y="268791"/>
                    <a:pt x="37966" y="263525"/>
                    <a:pt x="37966" y="263525"/>
                  </a:cubicBezTo>
                  <a:close/>
                  <a:moveTo>
                    <a:pt x="212235" y="236538"/>
                  </a:moveTo>
                  <a:cubicBezTo>
                    <a:pt x="215304" y="236538"/>
                    <a:pt x="217792" y="239381"/>
                    <a:pt x="217792" y="242888"/>
                  </a:cubicBezTo>
                  <a:cubicBezTo>
                    <a:pt x="217792" y="246395"/>
                    <a:pt x="215304" y="249238"/>
                    <a:pt x="212235" y="249238"/>
                  </a:cubicBezTo>
                  <a:cubicBezTo>
                    <a:pt x="209166" y="249238"/>
                    <a:pt x="206678" y="246395"/>
                    <a:pt x="206678" y="242888"/>
                  </a:cubicBezTo>
                  <a:cubicBezTo>
                    <a:pt x="206678" y="239381"/>
                    <a:pt x="209166" y="236538"/>
                    <a:pt x="212235" y="236538"/>
                  </a:cubicBezTo>
                  <a:close/>
                  <a:moveTo>
                    <a:pt x="124128" y="236538"/>
                  </a:moveTo>
                  <a:cubicBezTo>
                    <a:pt x="127635" y="236538"/>
                    <a:pt x="130478" y="239381"/>
                    <a:pt x="130478" y="242888"/>
                  </a:cubicBezTo>
                  <a:cubicBezTo>
                    <a:pt x="130478" y="246395"/>
                    <a:pt x="127635" y="249238"/>
                    <a:pt x="124128" y="249238"/>
                  </a:cubicBezTo>
                  <a:cubicBezTo>
                    <a:pt x="120621" y="249238"/>
                    <a:pt x="117778" y="246395"/>
                    <a:pt x="117778" y="242888"/>
                  </a:cubicBezTo>
                  <a:cubicBezTo>
                    <a:pt x="117778" y="239381"/>
                    <a:pt x="120621" y="236538"/>
                    <a:pt x="124128" y="236538"/>
                  </a:cubicBezTo>
                  <a:close/>
                  <a:moveTo>
                    <a:pt x="196360" y="227013"/>
                  </a:moveTo>
                  <a:cubicBezTo>
                    <a:pt x="199429" y="227013"/>
                    <a:pt x="201917" y="229856"/>
                    <a:pt x="201917" y="233363"/>
                  </a:cubicBezTo>
                  <a:cubicBezTo>
                    <a:pt x="201917" y="236870"/>
                    <a:pt x="199429" y="239713"/>
                    <a:pt x="196360" y="239713"/>
                  </a:cubicBezTo>
                  <a:cubicBezTo>
                    <a:pt x="193291" y="239713"/>
                    <a:pt x="190803" y="236870"/>
                    <a:pt x="190803" y="233363"/>
                  </a:cubicBezTo>
                  <a:cubicBezTo>
                    <a:pt x="190803" y="229856"/>
                    <a:pt x="193291" y="227013"/>
                    <a:pt x="196360" y="227013"/>
                  </a:cubicBezTo>
                  <a:close/>
                  <a:moveTo>
                    <a:pt x="138415" y="227013"/>
                  </a:moveTo>
                  <a:cubicBezTo>
                    <a:pt x="141922" y="227013"/>
                    <a:pt x="144765" y="229856"/>
                    <a:pt x="144765" y="233363"/>
                  </a:cubicBezTo>
                  <a:cubicBezTo>
                    <a:pt x="144765" y="236870"/>
                    <a:pt x="141922" y="239713"/>
                    <a:pt x="138415" y="239713"/>
                  </a:cubicBezTo>
                  <a:cubicBezTo>
                    <a:pt x="134908" y="239713"/>
                    <a:pt x="132065" y="236870"/>
                    <a:pt x="132065" y="233363"/>
                  </a:cubicBezTo>
                  <a:cubicBezTo>
                    <a:pt x="132065" y="229856"/>
                    <a:pt x="134908" y="227013"/>
                    <a:pt x="138415" y="227013"/>
                  </a:cubicBezTo>
                  <a:close/>
                  <a:moveTo>
                    <a:pt x="185405" y="218758"/>
                  </a:moveTo>
                  <a:cubicBezTo>
                    <a:pt x="187945" y="221298"/>
                    <a:pt x="189215" y="223838"/>
                    <a:pt x="187945" y="226378"/>
                  </a:cubicBezTo>
                  <a:cubicBezTo>
                    <a:pt x="185405" y="230188"/>
                    <a:pt x="182865" y="230188"/>
                    <a:pt x="179055" y="228918"/>
                  </a:cubicBezTo>
                  <a:cubicBezTo>
                    <a:pt x="176515" y="226378"/>
                    <a:pt x="176515" y="223838"/>
                    <a:pt x="177785" y="221298"/>
                  </a:cubicBezTo>
                  <a:cubicBezTo>
                    <a:pt x="179055" y="217488"/>
                    <a:pt x="182865" y="217488"/>
                    <a:pt x="185405" y="218758"/>
                  </a:cubicBezTo>
                  <a:close/>
                  <a:moveTo>
                    <a:pt x="149210" y="218758"/>
                  </a:moveTo>
                  <a:cubicBezTo>
                    <a:pt x="152068" y="217488"/>
                    <a:pt x="156354" y="217488"/>
                    <a:pt x="159212" y="221298"/>
                  </a:cubicBezTo>
                  <a:cubicBezTo>
                    <a:pt x="160641" y="223838"/>
                    <a:pt x="159212" y="226378"/>
                    <a:pt x="156354" y="228918"/>
                  </a:cubicBezTo>
                  <a:cubicBezTo>
                    <a:pt x="153497" y="230188"/>
                    <a:pt x="149210" y="230188"/>
                    <a:pt x="147782" y="226378"/>
                  </a:cubicBezTo>
                  <a:cubicBezTo>
                    <a:pt x="146353" y="223838"/>
                    <a:pt x="146353" y="221298"/>
                    <a:pt x="149210" y="218758"/>
                  </a:cubicBezTo>
                  <a:close/>
                  <a:moveTo>
                    <a:pt x="167785" y="207963"/>
                  </a:moveTo>
                  <a:cubicBezTo>
                    <a:pt x="170854" y="207963"/>
                    <a:pt x="173342" y="210451"/>
                    <a:pt x="173342" y="213520"/>
                  </a:cubicBezTo>
                  <a:cubicBezTo>
                    <a:pt x="173342" y="216589"/>
                    <a:pt x="170854" y="219077"/>
                    <a:pt x="167785" y="219077"/>
                  </a:cubicBezTo>
                  <a:cubicBezTo>
                    <a:pt x="164716" y="219077"/>
                    <a:pt x="162228" y="216589"/>
                    <a:pt x="162228" y="213520"/>
                  </a:cubicBezTo>
                  <a:cubicBezTo>
                    <a:pt x="162228" y="210451"/>
                    <a:pt x="164716" y="207963"/>
                    <a:pt x="167785" y="207963"/>
                  </a:cubicBezTo>
                  <a:close/>
                  <a:moveTo>
                    <a:pt x="167785" y="190500"/>
                  </a:moveTo>
                  <a:cubicBezTo>
                    <a:pt x="170854" y="190500"/>
                    <a:pt x="173342" y="193343"/>
                    <a:pt x="173342" y="196850"/>
                  </a:cubicBezTo>
                  <a:cubicBezTo>
                    <a:pt x="173342" y="200357"/>
                    <a:pt x="170854" y="203200"/>
                    <a:pt x="167785" y="203200"/>
                  </a:cubicBezTo>
                  <a:cubicBezTo>
                    <a:pt x="164716" y="203200"/>
                    <a:pt x="162228" y="200357"/>
                    <a:pt x="162228" y="196850"/>
                  </a:cubicBezTo>
                  <a:cubicBezTo>
                    <a:pt x="162228" y="193343"/>
                    <a:pt x="164716" y="190500"/>
                    <a:pt x="167785" y="190500"/>
                  </a:cubicBezTo>
                  <a:close/>
                  <a:moveTo>
                    <a:pt x="269512" y="182286"/>
                  </a:moveTo>
                  <a:cubicBezTo>
                    <a:pt x="270813" y="182286"/>
                    <a:pt x="273417" y="182286"/>
                    <a:pt x="276020" y="182286"/>
                  </a:cubicBezTo>
                  <a:cubicBezTo>
                    <a:pt x="281228" y="180975"/>
                    <a:pt x="286435" y="182286"/>
                    <a:pt x="290340" y="184906"/>
                  </a:cubicBezTo>
                  <a:cubicBezTo>
                    <a:pt x="295547" y="187527"/>
                    <a:pt x="296849" y="191458"/>
                    <a:pt x="296849" y="191458"/>
                  </a:cubicBezTo>
                  <a:cubicBezTo>
                    <a:pt x="296849" y="191458"/>
                    <a:pt x="309866" y="192768"/>
                    <a:pt x="304659" y="216354"/>
                  </a:cubicBezTo>
                  <a:cubicBezTo>
                    <a:pt x="304659" y="217664"/>
                    <a:pt x="304659" y="218974"/>
                    <a:pt x="304659" y="220285"/>
                  </a:cubicBezTo>
                  <a:cubicBezTo>
                    <a:pt x="307263" y="220285"/>
                    <a:pt x="309866" y="221595"/>
                    <a:pt x="307263" y="230767"/>
                  </a:cubicBezTo>
                  <a:cubicBezTo>
                    <a:pt x="304659" y="238629"/>
                    <a:pt x="303357" y="239940"/>
                    <a:pt x="302056" y="239940"/>
                  </a:cubicBezTo>
                  <a:cubicBezTo>
                    <a:pt x="300754" y="249112"/>
                    <a:pt x="294245" y="258284"/>
                    <a:pt x="283831" y="262215"/>
                  </a:cubicBezTo>
                  <a:cubicBezTo>
                    <a:pt x="279926" y="263525"/>
                    <a:pt x="274719" y="263525"/>
                    <a:pt x="270813" y="262215"/>
                  </a:cubicBezTo>
                  <a:cubicBezTo>
                    <a:pt x="260399" y="258284"/>
                    <a:pt x="253891" y="249112"/>
                    <a:pt x="252589" y="239940"/>
                  </a:cubicBezTo>
                  <a:cubicBezTo>
                    <a:pt x="251287" y="239940"/>
                    <a:pt x="249985" y="238629"/>
                    <a:pt x="247382" y="232078"/>
                  </a:cubicBezTo>
                  <a:cubicBezTo>
                    <a:pt x="244778" y="221595"/>
                    <a:pt x="247382" y="220285"/>
                    <a:pt x="249985" y="220285"/>
                  </a:cubicBezTo>
                  <a:cubicBezTo>
                    <a:pt x="249985" y="218974"/>
                    <a:pt x="249985" y="217664"/>
                    <a:pt x="248684" y="216354"/>
                  </a:cubicBezTo>
                  <a:cubicBezTo>
                    <a:pt x="248684" y="212423"/>
                    <a:pt x="248684" y="208492"/>
                    <a:pt x="248684" y="204561"/>
                  </a:cubicBezTo>
                  <a:cubicBezTo>
                    <a:pt x="249985" y="199320"/>
                    <a:pt x="252589" y="195389"/>
                    <a:pt x="256494" y="191458"/>
                  </a:cubicBezTo>
                  <a:cubicBezTo>
                    <a:pt x="257796" y="190147"/>
                    <a:pt x="260399" y="187527"/>
                    <a:pt x="263003" y="186217"/>
                  </a:cubicBezTo>
                  <a:cubicBezTo>
                    <a:pt x="264305" y="184906"/>
                    <a:pt x="266908" y="183596"/>
                    <a:pt x="269512" y="182286"/>
                  </a:cubicBezTo>
                  <a:close/>
                  <a:moveTo>
                    <a:pt x="50941" y="182286"/>
                  </a:moveTo>
                  <a:cubicBezTo>
                    <a:pt x="52269" y="182286"/>
                    <a:pt x="54926" y="182286"/>
                    <a:pt x="56254" y="182286"/>
                  </a:cubicBezTo>
                  <a:cubicBezTo>
                    <a:pt x="62896" y="180975"/>
                    <a:pt x="68209" y="182286"/>
                    <a:pt x="72194" y="184906"/>
                  </a:cubicBezTo>
                  <a:cubicBezTo>
                    <a:pt x="77507" y="187527"/>
                    <a:pt x="78836" y="191458"/>
                    <a:pt x="78836" y="191458"/>
                  </a:cubicBezTo>
                  <a:cubicBezTo>
                    <a:pt x="78836" y="191458"/>
                    <a:pt x="90791" y="192768"/>
                    <a:pt x="86806" y="216354"/>
                  </a:cubicBezTo>
                  <a:cubicBezTo>
                    <a:pt x="86806" y="217664"/>
                    <a:pt x="86806" y="218974"/>
                    <a:pt x="85477" y="220285"/>
                  </a:cubicBezTo>
                  <a:cubicBezTo>
                    <a:pt x="88134" y="220285"/>
                    <a:pt x="90791" y="221595"/>
                    <a:pt x="88134" y="230767"/>
                  </a:cubicBezTo>
                  <a:cubicBezTo>
                    <a:pt x="86806" y="238629"/>
                    <a:pt x="84149" y="239940"/>
                    <a:pt x="82821" y="239940"/>
                  </a:cubicBezTo>
                  <a:cubicBezTo>
                    <a:pt x="81492" y="249112"/>
                    <a:pt x="74851" y="258284"/>
                    <a:pt x="65553" y="262215"/>
                  </a:cubicBezTo>
                  <a:cubicBezTo>
                    <a:pt x="60239" y="263525"/>
                    <a:pt x="56254" y="263525"/>
                    <a:pt x="52269" y="262215"/>
                  </a:cubicBezTo>
                  <a:cubicBezTo>
                    <a:pt x="41643" y="258284"/>
                    <a:pt x="35001" y="249112"/>
                    <a:pt x="33673" y="239940"/>
                  </a:cubicBezTo>
                  <a:cubicBezTo>
                    <a:pt x="32344" y="239940"/>
                    <a:pt x="29688" y="238629"/>
                    <a:pt x="28359" y="232078"/>
                  </a:cubicBezTo>
                  <a:cubicBezTo>
                    <a:pt x="25703" y="221595"/>
                    <a:pt x="28359" y="220285"/>
                    <a:pt x="31016" y="220285"/>
                  </a:cubicBezTo>
                  <a:cubicBezTo>
                    <a:pt x="31016" y="218974"/>
                    <a:pt x="29688" y="217664"/>
                    <a:pt x="29688" y="216354"/>
                  </a:cubicBezTo>
                  <a:cubicBezTo>
                    <a:pt x="28359" y="212423"/>
                    <a:pt x="28359" y="208492"/>
                    <a:pt x="29688" y="204561"/>
                  </a:cubicBezTo>
                  <a:cubicBezTo>
                    <a:pt x="31016" y="199320"/>
                    <a:pt x="33673" y="195389"/>
                    <a:pt x="37658" y="191458"/>
                  </a:cubicBezTo>
                  <a:cubicBezTo>
                    <a:pt x="38986" y="190147"/>
                    <a:pt x="41643" y="187527"/>
                    <a:pt x="44299" y="186217"/>
                  </a:cubicBezTo>
                  <a:cubicBezTo>
                    <a:pt x="45628" y="184906"/>
                    <a:pt x="48284" y="183596"/>
                    <a:pt x="50941" y="182286"/>
                  </a:cubicBezTo>
                  <a:close/>
                  <a:moveTo>
                    <a:pt x="167785" y="173038"/>
                  </a:moveTo>
                  <a:cubicBezTo>
                    <a:pt x="170854" y="173038"/>
                    <a:pt x="173342" y="175881"/>
                    <a:pt x="173342" y="179388"/>
                  </a:cubicBezTo>
                  <a:cubicBezTo>
                    <a:pt x="173342" y="182895"/>
                    <a:pt x="170854" y="185738"/>
                    <a:pt x="167785" y="185738"/>
                  </a:cubicBezTo>
                  <a:cubicBezTo>
                    <a:pt x="164716" y="185738"/>
                    <a:pt x="162228" y="182895"/>
                    <a:pt x="162228" y="179388"/>
                  </a:cubicBezTo>
                  <a:cubicBezTo>
                    <a:pt x="162228" y="175881"/>
                    <a:pt x="164716" y="173038"/>
                    <a:pt x="167785" y="173038"/>
                  </a:cubicBezTo>
                  <a:close/>
                  <a:moveTo>
                    <a:pt x="168402" y="155575"/>
                  </a:moveTo>
                  <a:cubicBezTo>
                    <a:pt x="169636" y="155575"/>
                    <a:pt x="170871" y="155575"/>
                    <a:pt x="172106" y="156986"/>
                  </a:cubicBezTo>
                  <a:cubicBezTo>
                    <a:pt x="173341" y="158397"/>
                    <a:pt x="173341" y="159808"/>
                    <a:pt x="173341" y="161219"/>
                  </a:cubicBezTo>
                  <a:cubicBezTo>
                    <a:pt x="173341" y="164041"/>
                    <a:pt x="173341" y="165453"/>
                    <a:pt x="172106" y="166864"/>
                  </a:cubicBezTo>
                  <a:cubicBezTo>
                    <a:pt x="170871" y="166864"/>
                    <a:pt x="169636" y="168275"/>
                    <a:pt x="168402" y="168275"/>
                  </a:cubicBezTo>
                  <a:cubicBezTo>
                    <a:pt x="167167" y="168275"/>
                    <a:pt x="165932" y="166864"/>
                    <a:pt x="164697" y="166864"/>
                  </a:cubicBezTo>
                  <a:cubicBezTo>
                    <a:pt x="163463" y="165453"/>
                    <a:pt x="162228" y="164041"/>
                    <a:pt x="162228" y="161219"/>
                  </a:cubicBezTo>
                  <a:cubicBezTo>
                    <a:pt x="162228" y="159808"/>
                    <a:pt x="163463" y="158397"/>
                    <a:pt x="164697" y="156986"/>
                  </a:cubicBezTo>
                  <a:cubicBezTo>
                    <a:pt x="165932" y="155575"/>
                    <a:pt x="167167" y="155575"/>
                    <a:pt x="168402" y="155575"/>
                  </a:cubicBezTo>
                  <a:close/>
                  <a:moveTo>
                    <a:pt x="146617" y="80963"/>
                  </a:moveTo>
                  <a:cubicBezTo>
                    <a:pt x="146617" y="80963"/>
                    <a:pt x="146617" y="80963"/>
                    <a:pt x="158524" y="115191"/>
                  </a:cubicBezTo>
                  <a:cubicBezTo>
                    <a:pt x="158524" y="115191"/>
                    <a:pt x="158524" y="115191"/>
                    <a:pt x="159847" y="120457"/>
                  </a:cubicBezTo>
                  <a:cubicBezTo>
                    <a:pt x="159847" y="120457"/>
                    <a:pt x="159847" y="120457"/>
                    <a:pt x="165138" y="105976"/>
                  </a:cubicBezTo>
                  <a:cubicBezTo>
                    <a:pt x="153232" y="90178"/>
                    <a:pt x="165138" y="90178"/>
                    <a:pt x="167784" y="90178"/>
                  </a:cubicBezTo>
                  <a:cubicBezTo>
                    <a:pt x="170430" y="90178"/>
                    <a:pt x="182336" y="90178"/>
                    <a:pt x="170430" y="105976"/>
                  </a:cubicBezTo>
                  <a:cubicBezTo>
                    <a:pt x="170430" y="105976"/>
                    <a:pt x="170430" y="105976"/>
                    <a:pt x="175722" y="120457"/>
                  </a:cubicBezTo>
                  <a:cubicBezTo>
                    <a:pt x="175722" y="120457"/>
                    <a:pt x="175722" y="120457"/>
                    <a:pt x="177045" y="115191"/>
                  </a:cubicBezTo>
                  <a:cubicBezTo>
                    <a:pt x="177045" y="115191"/>
                    <a:pt x="177045" y="115191"/>
                    <a:pt x="188951" y="80963"/>
                  </a:cubicBezTo>
                  <a:cubicBezTo>
                    <a:pt x="188951" y="80963"/>
                    <a:pt x="196889" y="86229"/>
                    <a:pt x="211441" y="91494"/>
                  </a:cubicBezTo>
                  <a:cubicBezTo>
                    <a:pt x="227316" y="98077"/>
                    <a:pt x="225993" y="111241"/>
                    <a:pt x="227316" y="134938"/>
                  </a:cubicBezTo>
                  <a:cubicBezTo>
                    <a:pt x="227316" y="134938"/>
                    <a:pt x="227316" y="134938"/>
                    <a:pt x="167784" y="134938"/>
                  </a:cubicBezTo>
                  <a:lnTo>
                    <a:pt x="108253" y="134938"/>
                  </a:lnTo>
                  <a:cubicBezTo>
                    <a:pt x="108253" y="111241"/>
                    <a:pt x="108253" y="98077"/>
                    <a:pt x="124128" y="91494"/>
                  </a:cubicBezTo>
                  <a:cubicBezTo>
                    <a:pt x="138680" y="86229"/>
                    <a:pt x="146617" y="80963"/>
                    <a:pt x="146617" y="80963"/>
                  </a:cubicBezTo>
                  <a:close/>
                  <a:moveTo>
                    <a:pt x="165180" y="0"/>
                  </a:moveTo>
                  <a:cubicBezTo>
                    <a:pt x="171689" y="0"/>
                    <a:pt x="176896" y="1310"/>
                    <a:pt x="180801" y="3931"/>
                  </a:cubicBezTo>
                  <a:cubicBezTo>
                    <a:pt x="186008" y="6551"/>
                    <a:pt x="187310" y="10482"/>
                    <a:pt x="187310" y="10482"/>
                  </a:cubicBezTo>
                  <a:cubicBezTo>
                    <a:pt x="187310" y="10482"/>
                    <a:pt x="199026" y="10482"/>
                    <a:pt x="195121" y="35378"/>
                  </a:cubicBezTo>
                  <a:cubicBezTo>
                    <a:pt x="195121" y="36689"/>
                    <a:pt x="195121" y="37999"/>
                    <a:pt x="195121" y="39309"/>
                  </a:cubicBezTo>
                  <a:cubicBezTo>
                    <a:pt x="196422" y="39309"/>
                    <a:pt x="200328" y="40620"/>
                    <a:pt x="196422" y="49792"/>
                  </a:cubicBezTo>
                  <a:cubicBezTo>
                    <a:pt x="195121" y="56343"/>
                    <a:pt x="193819" y="58964"/>
                    <a:pt x="192517" y="58964"/>
                  </a:cubicBezTo>
                  <a:cubicBezTo>
                    <a:pt x="191215" y="66826"/>
                    <a:pt x="184707" y="77308"/>
                    <a:pt x="174293" y="81239"/>
                  </a:cubicBezTo>
                  <a:cubicBezTo>
                    <a:pt x="170387" y="82550"/>
                    <a:pt x="165180" y="82550"/>
                    <a:pt x="161275" y="81239"/>
                  </a:cubicBezTo>
                  <a:cubicBezTo>
                    <a:pt x="150861" y="77308"/>
                    <a:pt x="144352" y="66826"/>
                    <a:pt x="143050" y="58964"/>
                  </a:cubicBezTo>
                  <a:cubicBezTo>
                    <a:pt x="141749" y="58964"/>
                    <a:pt x="139145" y="56343"/>
                    <a:pt x="137843" y="49792"/>
                  </a:cubicBezTo>
                  <a:cubicBezTo>
                    <a:pt x="135240" y="40620"/>
                    <a:pt x="137843" y="39309"/>
                    <a:pt x="140447" y="39309"/>
                  </a:cubicBezTo>
                  <a:cubicBezTo>
                    <a:pt x="140447" y="37999"/>
                    <a:pt x="139145" y="36689"/>
                    <a:pt x="139145" y="35378"/>
                  </a:cubicBezTo>
                  <a:cubicBezTo>
                    <a:pt x="139145" y="31447"/>
                    <a:pt x="137843" y="27516"/>
                    <a:pt x="139145" y="23585"/>
                  </a:cubicBezTo>
                  <a:cubicBezTo>
                    <a:pt x="140447" y="18344"/>
                    <a:pt x="143050" y="13103"/>
                    <a:pt x="146956" y="10482"/>
                  </a:cubicBezTo>
                  <a:cubicBezTo>
                    <a:pt x="148257" y="7862"/>
                    <a:pt x="150861" y="6551"/>
                    <a:pt x="153464" y="5241"/>
                  </a:cubicBezTo>
                  <a:cubicBezTo>
                    <a:pt x="154766" y="3931"/>
                    <a:pt x="157370" y="2620"/>
                    <a:pt x="159973" y="1310"/>
                  </a:cubicBezTo>
                  <a:cubicBezTo>
                    <a:pt x="161275" y="1310"/>
                    <a:pt x="163878" y="0"/>
                    <a:pt x="165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2" name="组合 81"/>
          <p:cNvGrpSpPr/>
          <p:nvPr/>
        </p:nvGrpSpPr>
        <p:grpSpPr>
          <a:xfrm>
            <a:off x="5537223" y="4144104"/>
            <a:ext cx="1008558" cy="869446"/>
            <a:chOff x="6403989" y="2882351"/>
            <a:chExt cx="1340045" cy="1155212"/>
          </a:xfrm>
        </p:grpSpPr>
        <p:sp>
          <p:nvSpPr>
            <p:cNvPr id="83" name="六边形 82"/>
            <p:cNvSpPr/>
            <p:nvPr/>
          </p:nvSpPr>
          <p:spPr>
            <a:xfrm>
              <a:off x="6403989" y="2882351"/>
              <a:ext cx="1340045" cy="1155212"/>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六边形 35"/>
            <p:cNvSpPr/>
            <p:nvPr/>
          </p:nvSpPr>
          <p:spPr>
            <a:xfrm>
              <a:off x="6765620" y="3123821"/>
              <a:ext cx="616785" cy="699242"/>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5" name="组合 84"/>
          <p:cNvGrpSpPr/>
          <p:nvPr/>
        </p:nvGrpSpPr>
        <p:grpSpPr>
          <a:xfrm>
            <a:off x="7499165" y="3265101"/>
            <a:ext cx="1008558" cy="869446"/>
            <a:chOff x="8365931" y="2003348"/>
            <a:chExt cx="1340045" cy="1155212"/>
          </a:xfrm>
        </p:grpSpPr>
        <p:sp>
          <p:nvSpPr>
            <p:cNvPr id="86" name="六边形 85"/>
            <p:cNvSpPr/>
            <p:nvPr/>
          </p:nvSpPr>
          <p:spPr>
            <a:xfrm>
              <a:off x="8365931" y="2003348"/>
              <a:ext cx="1340045" cy="115521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六边形 36"/>
            <p:cNvSpPr/>
            <p:nvPr/>
          </p:nvSpPr>
          <p:spPr>
            <a:xfrm>
              <a:off x="8717668" y="2244818"/>
              <a:ext cx="636574" cy="699242"/>
            </a:xfrm>
            <a:custGeom>
              <a:avLst/>
              <a:gdLst>
                <a:gd name="connsiteX0" fmla="*/ 265967 w 306388"/>
                <a:gd name="connsiteY0" fmla="*/ 243697 h 336550"/>
                <a:gd name="connsiteX1" fmla="*/ 232996 w 306388"/>
                <a:gd name="connsiteY1" fmla="*/ 278234 h 336550"/>
                <a:gd name="connsiteX2" fmla="*/ 219808 w 306388"/>
                <a:gd name="connsiteY2" fmla="*/ 264950 h 336550"/>
                <a:gd name="connsiteX3" fmla="*/ 203982 w 306388"/>
                <a:gd name="connsiteY3" fmla="*/ 264950 h 336550"/>
                <a:gd name="connsiteX4" fmla="*/ 203982 w 306388"/>
                <a:gd name="connsiteY4" fmla="*/ 280890 h 336550"/>
                <a:gd name="connsiteX5" fmla="*/ 225083 w 306388"/>
                <a:gd name="connsiteY5" fmla="*/ 300815 h 336550"/>
                <a:gd name="connsiteX6" fmla="*/ 232996 w 306388"/>
                <a:gd name="connsiteY6" fmla="*/ 304800 h 336550"/>
                <a:gd name="connsiteX7" fmla="*/ 239591 w 306388"/>
                <a:gd name="connsiteY7" fmla="*/ 300815 h 336550"/>
                <a:gd name="connsiteX8" fmla="*/ 281794 w 306388"/>
                <a:gd name="connsiteY8" fmla="*/ 259637 h 336550"/>
                <a:gd name="connsiteX9" fmla="*/ 281794 w 306388"/>
                <a:gd name="connsiteY9" fmla="*/ 243697 h 336550"/>
                <a:gd name="connsiteX10" fmla="*/ 265967 w 306388"/>
                <a:gd name="connsiteY10" fmla="*/ 243697 h 336550"/>
                <a:gd name="connsiteX11" fmla="*/ 242094 w 306388"/>
                <a:gd name="connsiteY11" fmla="*/ 209550 h 336550"/>
                <a:gd name="connsiteX12" fmla="*/ 306388 w 306388"/>
                <a:gd name="connsiteY12" fmla="*/ 273050 h 336550"/>
                <a:gd name="connsiteX13" fmla="*/ 242094 w 306388"/>
                <a:gd name="connsiteY13" fmla="*/ 336550 h 336550"/>
                <a:gd name="connsiteX14" fmla="*/ 177800 w 306388"/>
                <a:gd name="connsiteY14" fmla="*/ 273050 h 336550"/>
                <a:gd name="connsiteX15" fmla="*/ 242094 w 306388"/>
                <a:gd name="connsiteY15" fmla="*/ 209550 h 336550"/>
                <a:gd name="connsiteX16" fmla="*/ 65986 w 306388"/>
                <a:gd name="connsiteY16" fmla="*/ 133087 h 336550"/>
                <a:gd name="connsiteX17" fmla="*/ 69946 w 306388"/>
                <a:gd name="connsiteY17" fmla="*/ 135738 h 336550"/>
                <a:gd name="connsiteX18" fmla="*/ 104259 w 306388"/>
                <a:gd name="connsiteY18" fmla="*/ 228503 h 336550"/>
                <a:gd name="connsiteX19" fmla="*/ 116136 w 306388"/>
                <a:gd name="connsiteY19" fmla="*/ 228503 h 336550"/>
                <a:gd name="connsiteX20" fmla="*/ 149130 w 306388"/>
                <a:gd name="connsiteY20" fmla="*/ 135738 h 336550"/>
                <a:gd name="connsiteX21" fmla="*/ 155728 w 306388"/>
                <a:gd name="connsiteY21" fmla="*/ 133087 h 336550"/>
                <a:gd name="connsiteX22" fmla="*/ 184762 w 306388"/>
                <a:gd name="connsiteY22" fmla="*/ 138388 h 336550"/>
                <a:gd name="connsiteX23" fmla="*/ 219075 w 306388"/>
                <a:gd name="connsiteY23" fmla="*/ 184771 h 336550"/>
                <a:gd name="connsiteX24" fmla="*/ 219075 w 306388"/>
                <a:gd name="connsiteY24" fmla="*/ 195373 h 336550"/>
                <a:gd name="connsiteX25" fmla="*/ 161007 w 306388"/>
                <a:gd name="connsiteY25" fmla="*/ 273561 h 336550"/>
                <a:gd name="connsiteX26" fmla="*/ 162327 w 306388"/>
                <a:gd name="connsiteY26" fmla="*/ 284162 h 336550"/>
                <a:gd name="connsiteX27" fmla="*/ 21116 w 306388"/>
                <a:gd name="connsiteY27" fmla="*/ 284162 h 336550"/>
                <a:gd name="connsiteX28" fmla="*/ 0 w 306388"/>
                <a:gd name="connsiteY28" fmla="*/ 262959 h 336550"/>
                <a:gd name="connsiteX29" fmla="*/ 0 w 306388"/>
                <a:gd name="connsiteY29" fmla="*/ 186096 h 336550"/>
                <a:gd name="connsiteX30" fmla="*/ 34313 w 306388"/>
                <a:gd name="connsiteY30" fmla="*/ 138388 h 336550"/>
                <a:gd name="connsiteX31" fmla="*/ 65986 w 306388"/>
                <a:gd name="connsiteY31" fmla="*/ 133087 h 336550"/>
                <a:gd name="connsiteX32" fmla="*/ 103043 w 306388"/>
                <a:gd name="connsiteY32" fmla="*/ 125412 h 336550"/>
                <a:gd name="connsiteX33" fmla="*/ 117331 w 306388"/>
                <a:gd name="connsiteY33" fmla="*/ 125412 h 336550"/>
                <a:gd name="connsiteX34" fmla="*/ 122526 w 306388"/>
                <a:gd name="connsiteY34" fmla="*/ 128077 h 336550"/>
                <a:gd name="connsiteX35" fmla="*/ 122526 w 306388"/>
                <a:gd name="connsiteY35" fmla="*/ 136071 h 336550"/>
                <a:gd name="connsiteX36" fmla="*/ 116032 w 306388"/>
                <a:gd name="connsiteY36" fmla="*/ 148063 h 336550"/>
                <a:gd name="connsiteX37" fmla="*/ 118630 w 306388"/>
                <a:gd name="connsiteY37" fmla="*/ 178707 h 336550"/>
                <a:gd name="connsiteX38" fmla="*/ 112135 w 306388"/>
                <a:gd name="connsiteY38" fmla="*/ 197360 h 336550"/>
                <a:gd name="connsiteX39" fmla="*/ 108239 w 306388"/>
                <a:gd name="connsiteY39" fmla="*/ 197360 h 336550"/>
                <a:gd name="connsiteX40" fmla="*/ 100446 w 306388"/>
                <a:gd name="connsiteY40" fmla="*/ 178707 h 336550"/>
                <a:gd name="connsiteX41" fmla="*/ 104342 w 306388"/>
                <a:gd name="connsiteY41" fmla="*/ 148063 h 336550"/>
                <a:gd name="connsiteX42" fmla="*/ 96549 w 306388"/>
                <a:gd name="connsiteY42" fmla="*/ 136071 h 336550"/>
                <a:gd name="connsiteX43" fmla="*/ 97848 w 306388"/>
                <a:gd name="connsiteY43" fmla="*/ 128077 h 336550"/>
                <a:gd name="connsiteX44" fmla="*/ 103043 w 306388"/>
                <a:gd name="connsiteY44" fmla="*/ 125412 h 336550"/>
                <a:gd name="connsiteX45" fmla="*/ 110332 w 306388"/>
                <a:gd name="connsiteY45" fmla="*/ 0 h 336550"/>
                <a:gd name="connsiteX46" fmla="*/ 166689 w 306388"/>
                <a:gd name="connsiteY46" fmla="*/ 55563 h 336550"/>
                <a:gd name="connsiteX47" fmla="*/ 110332 w 306388"/>
                <a:gd name="connsiteY47" fmla="*/ 111126 h 336550"/>
                <a:gd name="connsiteX48" fmla="*/ 53975 w 306388"/>
                <a:gd name="connsiteY48" fmla="*/ 55563 h 336550"/>
                <a:gd name="connsiteX49" fmla="*/ 110332 w 306388"/>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6388" h="336550">
                  <a:moveTo>
                    <a:pt x="265967" y="243697"/>
                  </a:moveTo>
                  <a:cubicBezTo>
                    <a:pt x="265967" y="243697"/>
                    <a:pt x="265967" y="243697"/>
                    <a:pt x="232996" y="278234"/>
                  </a:cubicBezTo>
                  <a:cubicBezTo>
                    <a:pt x="232996" y="278234"/>
                    <a:pt x="232996" y="278234"/>
                    <a:pt x="219808" y="264950"/>
                  </a:cubicBezTo>
                  <a:cubicBezTo>
                    <a:pt x="214532" y="260965"/>
                    <a:pt x="207938" y="260965"/>
                    <a:pt x="203982" y="264950"/>
                  </a:cubicBezTo>
                  <a:cubicBezTo>
                    <a:pt x="200025" y="268935"/>
                    <a:pt x="200025" y="275577"/>
                    <a:pt x="203982" y="280890"/>
                  </a:cubicBezTo>
                  <a:cubicBezTo>
                    <a:pt x="203982" y="280890"/>
                    <a:pt x="203982" y="280890"/>
                    <a:pt x="225083" y="300815"/>
                  </a:cubicBezTo>
                  <a:cubicBezTo>
                    <a:pt x="227721" y="303472"/>
                    <a:pt x="230359" y="304800"/>
                    <a:pt x="232996" y="304800"/>
                  </a:cubicBezTo>
                  <a:cubicBezTo>
                    <a:pt x="235634" y="304800"/>
                    <a:pt x="238272" y="303472"/>
                    <a:pt x="239591" y="300815"/>
                  </a:cubicBezTo>
                  <a:cubicBezTo>
                    <a:pt x="239591" y="300815"/>
                    <a:pt x="239591" y="300815"/>
                    <a:pt x="281794" y="259637"/>
                  </a:cubicBezTo>
                  <a:cubicBezTo>
                    <a:pt x="285750" y="255652"/>
                    <a:pt x="285750" y="249011"/>
                    <a:pt x="281794" y="243697"/>
                  </a:cubicBezTo>
                  <a:cubicBezTo>
                    <a:pt x="277837" y="239712"/>
                    <a:pt x="271243" y="239712"/>
                    <a:pt x="265967" y="243697"/>
                  </a:cubicBezTo>
                  <a:close/>
                  <a:moveTo>
                    <a:pt x="242094" y="209550"/>
                  </a:moveTo>
                  <a:cubicBezTo>
                    <a:pt x="277603" y="209550"/>
                    <a:pt x="306388" y="237980"/>
                    <a:pt x="306388" y="273050"/>
                  </a:cubicBezTo>
                  <a:cubicBezTo>
                    <a:pt x="306388" y="308120"/>
                    <a:pt x="277603" y="336550"/>
                    <a:pt x="242094" y="336550"/>
                  </a:cubicBezTo>
                  <a:cubicBezTo>
                    <a:pt x="206585" y="336550"/>
                    <a:pt x="177800" y="308120"/>
                    <a:pt x="177800" y="273050"/>
                  </a:cubicBezTo>
                  <a:cubicBezTo>
                    <a:pt x="177800" y="237980"/>
                    <a:pt x="206585" y="209550"/>
                    <a:pt x="242094" y="209550"/>
                  </a:cubicBezTo>
                  <a:close/>
                  <a:moveTo>
                    <a:pt x="65986" y="133087"/>
                  </a:moveTo>
                  <a:cubicBezTo>
                    <a:pt x="67306" y="133087"/>
                    <a:pt x="69946" y="134413"/>
                    <a:pt x="69946" y="135738"/>
                  </a:cubicBezTo>
                  <a:cubicBezTo>
                    <a:pt x="69946" y="135738"/>
                    <a:pt x="69946" y="135738"/>
                    <a:pt x="104259" y="228503"/>
                  </a:cubicBezTo>
                  <a:cubicBezTo>
                    <a:pt x="105578" y="233804"/>
                    <a:pt x="113497" y="233804"/>
                    <a:pt x="116136" y="228503"/>
                  </a:cubicBezTo>
                  <a:cubicBezTo>
                    <a:pt x="116136" y="228503"/>
                    <a:pt x="116136" y="228503"/>
                    <a:pt x="149130" y="135738"/>
                  </a:cubicBezTo>
                  <a:cubicBezTo>
                    <a:pt x="150449" y="133087"/>
                    <a:pt x="153089" y="131762"/>
                    <a:pt x="155728" y="133087"/>
                  </a:cubicBezTo>
                  <a:cubicBezTo>
                    <a:pt x="155728" y="133087"/>
                    <a:pt x="155728" y="133087"/>
                    <a:pt x="184762" y="138388"/>
                  </a:cubicBezTo>
                  <a:cubicBezTo>
                    <a:pt x="205878" y="145014"/>
                    <a:pt x="219075" y="163567"/>
                    <a:pt x="219075" y="184771"/>
                  </a:cubicBezTo>
                  <a:cubicBezTo>
                    <a:pt x="219075" y="184771"/>
                    <a:pt x="219075" y="184771"/>
                    <a:pt x="219075" y="195373"/>
                  </a:cubicBezTo>
                  <a:cubicBezTo>
                    <a:pt x="186082" y="204649"/>
                    <a:pt x="161007" y="236454"/>
                    <a:pt x="161007" y="273561"/>
                  </a:cubicBezTo>
                  <a:cubicBezTo>
                    <a:pt x="161007" y="277536"/>
                    <a:pt x="161007" y="280187"/>
                    <a:pt x="162327" y="284162"/>
                  </a:cubicBezTo>
                  <a:cubicBezTo>
                    <a:pt x="162327" y="284162"/>
                    <a:pt x="162327" y="284162"/>
                    <a:pt x="21116" y="284162"/>
                  </a:cubicBezTo>
                  <a:cubicBezTo>
                    <a:pt x="9238" y="284162"/>
                    <a:pt x="0" y="274886"/>
                    <a:pt x="0" y="262959"/>
                  </a:cubicBezTo>
                  <a:cubicBezTo>
                    <a:pt x="0" y="262959"/>
                    <a:pt x="0" y="262959"/>
                    <a:pt x="0" y="186096"/>
                  </a:cubicBezTo>
                  <a:cubicBezTo>
                    <a:pt x="0" y="163567"/>
                    <a:pt x="14517" y="145014"/>
                    <a:pt x="34313" y="138388"/>
                  </a:cubicBezTo>
                  <a:cubicBezTo>
                    <a:pt x="34313" y="138388"/>
                    <a:pt x="65986" y="133087"/>
                    <a:pt x="65986" y="133087"/>
                  </a:cubicBezTo>
                  <a:close/>
                  <a:moveTo>
                    <a:pt x="103043" y="125412"/>
                  </a:moveTo>
                  <a:cubicBezTo>
                    <a:pt x="103043" y="125412"/>
                    <a:pt x="103043" y="125412"/>
                    <a:pt x="117331" y="125412"/>
                  </a:cubicBezTo>
                  <a:cubicBezTo>
                    <a:pt x="118630" y="125412"/>
                    <a:pt x="121227" y="126745"/>
                    <a:pt x="122526" y="128077"/>
                  </a:cubicBezTo>
                  <a:cubicBezTo>
                    <a:pt x="123825" y="129409"/>
                    <a:pt x="123825" y="133406"/>
                    <a:pt x="122526" y="136071"/>
                  </a:cubicBezTo>
                  <a:cubicBezTo>
                    <a:pt x="122526" y="136071"/>
                    <a:pt x="122526" y="136071"/>
                    <a:pt x="116032" y="148063"/>
                  </a:cubicBezTo>
                  <a:cubicBezTo>
                    <a:pt x="116032" y="148063"/>
                    <a:pt x="116032" y="148063"/>
                    <a:pt x="118630" y="178707"/>
                  </a:cubicBezTo>
                  <a:cubicBezTo>
                    <a:pt x="118630" y="178707"/>
                    <a:pt x="118630" y="178707"/>
                    <a:pt x="112135" y="197360"/>
                  </a:cubicBezTo>
                  <a:cubicBezTo>
                    <a:pt x="110836" y="200025"/>
                    <a:pt x="108239" y="200025"/>
                    <a:pt x="108239" y="197360"/>
                  </a:cubicBezTo>
                  <a:cubicBezTo>
                    <a:pt x="108239" y="197360"/>
                    <a:pt x="108239" y="197360"/>
                    <a:pt x="100446" y="178707"/>
                  </a:cubicBezTo>
                  <a:cubicBezTo>
                    <a:pt x="100446" y="178707"/>
                    <a:pt x="100446" y="178707"/>
                    <a:pt x="104342" y="148063"/>
                  </a:cubicBezTo>
                  <a:cubicBezTo>
                    <a:pt x="104342" y="148063"/>
                    <a:pt x="104342" y="148063"/>
                    <a:pt x="96549" y="136071"/>
                  </a:cubicBezTo>
                  <a:cubicBezTo>
                    <a:pt x="95250" y="133406"/>
                    <a:pt x="95250" y="129409"/>
                    <a:pt x="97848" y="128077"/>
                  </a:cubicBezTo>
                  <a:cubicBezTo>
                    <a:pt x="99147" y="126745"/>
                    <a:pt x="100446" y="125412"/>
                    <a:pt x="103043" y="125412"/>
                  </a:cubicBezTo>
                  <a:close/>
                  <a:moveTo>
                    <a:pt x="110332" y="0"/>
                  </a:moveTo>
                  <a:cubicBezTo>
                    <a:pt x="141457" y="0"/>
                    <a:pt x="166689" y="24876"/>
                    <a:pt x="166689" y="55563"/>
                  </a:cubicBezTo>
                  <a:cubicBezTo>
                    <a:pt x="166689" y="86250"/>
                    <a:pt x="141457" y="111126"/>
                    <a:pt x="110332" y="111126"/>
                  </a:cubicBezTo>
                  <a:cubicBezTo>
                    <a:pt x="79207" y="111126"/>
                    <a:pt x="53975" y="86250"/>
                    <a:pt x="53975" y="55563"/>
                  </a:cubicBezTo>
                  <a:cubicBezTo>
                    <a:pt x="53975" y="24876"/>
                    <a:pt x="79207" y="0"/>
                    <a:pt x="1103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9" name="组合 88"/>
          <p:cNvGrpSpPr/>
          <p:nvPr/>
        </p:nvGrpSpPr>
        <p:grpSpPr>
          <a:xfrm>
            <a:off x="9455793" y="3941539"/>
            <a:ext cx="1008558" cy="869446"/>
            <a:chOff x="2486024" y="2882351"/>
            <a:chExt cx="1340045" cy="1155212"/>
          </a:xfrm>
        </p:grpSpPr>
        <p:sp>
          <p:nvSpPr>
            <p:cNvPr id="90" name="六边形 89"/>
            <p:cNvSpPr/>
            <p:nvPr/>
          </p:nvSpPr>
          <p:spPr>
            <a:xfrm>
              <a:off x="2486024" y="2882351"/>
              <a:ext cx="1340045" cy="1155212"/>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六边形 33"/>
            <p:cNvSpPr/>
            <p:nvPr/>
          </p:nvSpPr>
          <p:spPr>
            <a:xfrm>
              <a:off x="2806426" y="3125462"/>
              <a:ext cx="699242" cy="695960"/>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2" name="燕尾形 91"/>
          <p:cNvSpPr/>
          <p:nvPr/>
        </p:nvSpPr>
        <p:spPr>
          <a:xfrm rot="1370451">
            <a:off x="8933399" y="3768275"/>
            <a:ext cx="182880" cy="175260"/>
          </a:xfrm>
          <a:prstGeom prst="chevr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93" name="直接连接符 92"/>
          <p:cNvCxnSpPr/>
          <p:nvPr/>
        </p:nvCxnSpPr>
        <p:spPr>
          <a:xfrm>
            <a:off x="8507835" y="4001067"/>
            <a:ext cx="847725" cy="27620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3342640" y="5804535"/>
            <a:ext cx="1473835" cy="68135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盈利模式</a:t>
            </a:r>
            <a:endParaRPr lang="zh-CN" altLang="en-US" sz="1600" b="1" dirty="0">
              <a:solidFill>
                <a:schemeClr val="tx1">
                  <a:lumMod val="75000"/>
                  <a:lumOff val="25000"/>
                </a:schemeClr>
              </a:solidFill>
              <a:latin typeface="+mn-ea"/>
            </a:endParaRPr>
          </a:p>
          <a:p>
            <a:pPr algn="ctr">
              <a:lnSpc>
                <a:spcPct val="120000"/>
              </a:lnSpc>
            </a:pPr>
            <a:r>
              <a:rPr lang="zh-CN" altLang="en-US" sz="1600" b="1" dirty="0">
                <a:solidFill>
                  <a:schemeClr val="tx1">
                    <a:lumMod val="75000"/>
                    <a:lumOff val="25000"/>
                  </a:schemeClr>
                </a:solidFill>
                <a:latin typeface="+mn-ea"/>
              </a:rPr>
              <a:t>（如何盈利）</a:t>
            </a:r>
            <a:endParaRPr lang="zh-CN" altLang="en-US" sz="1600" b="1" dirty="0">
              <a:solidFill>
                <a:schemeClr val="tx1">
                  <a:lumMod val="75000"/>
                  <a:lumOff val="25000"/>
                </a:schemeClr>
              </a:solidFill>
              <a:latin typeface="+mn-ea"/>
            </a:endParaRPr>
          </a:p>
        </p:txBody>
      </p:sp>
      <p:sp>
        <p:nvSpPr>
          <p:cNvPr id="95" name="矩形 94"/>
          <p:cNvSpPr/>
          <p:nvPr/>
        </p:nvSpPr>
        <p:spPr>
          <a:xfrm>
            <a:off x="9223375" y="4810760"/>
            <a:ext cx="1473835" cy="68135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核心团队</a:t>
            </a:r>
            <a:endParaRPr lang="zh-CN" altLang="en-US" sz="1600" b="1" dirty="0">
              <a:solidFill>
                <a:schemeClr val="tx1">
                  <a:lumMod val="75000"/>
                  <a:lumOff val="25000"/>
                </a:schemeClr>
              </a:solidFill>
              <a:latin typeface="+mn-ea"/>
            </a:endParaRPr>
          </a:p>
          <a:p>
            <a:pPr algn="ctr">
              <a:lnSpc>
                <a:spcPct val="120000"/>
              </a:lnSpc>
            </a:pPr>
            <a:r>
              <a:rPr lang="zh-CN" altLang="en-US" sz="1600" b="1" dirty="0">
                <a:solidFill>
                  <a:schemeClr val="tx1">
                    <a:lumMod val="75000"/>
                    <a:lumOff val="25000"/>
                  </a:schemeClr>
                </a:solidFill>
                <a:latin typeface="+mn-ea"/>
              </a:rPr>
              <a:t>（我们是谁）</a:t>
            </a:r>
            <a:endParaRPr lang="zh-CN" altLang="en-US" sz="1600" b="1" dirty="0">
              <a:solidFill>
                <a:schemeClr val="tx1">
                  <a:lumMod val="75000"/>
                  <a:lumOff val="25000"/>
                </a:schemeClr>
              </a:solidFill>
              <a:latin typeface="+mn-ea"/>
            </a:endParaRPr>
          </a:p>
        </p:txBody>
      </p:sp>
      <p:sp>
        <p:nvSpPr>
          <p:cNvPr id="96" name="矩形 95"/>
          <p:cNvSpPr/>
          <p:nvPr/>
        </p:nvSpPr>
        <p:spPr>
          <a:xfrm>
            <a:off x="7237730" y="4157345"/>
            <a:ext cx="1473835" cy="68135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财务融资</a:t>
            </a:r>
            <a:endParaRPr lang="zh-CN" altLang="en-US" sz="1600" b="1" dirty="0">
              <a:solidFill>
                <a:schemeClr val="tx1">
                  <a:lumMod val="75000"/>
                  <a:lumOff val="25000"/>
                </a:schemeClr>
              </a:solidFill>
              <a:latin typeface="+mn-ea"/>
            </a:endParaRPr>
          </a:p>
          <a:p>
            <a:pPr algn="ctr">
              <a:lnSpc>
                <a:spcPct val="120000"/>
              </a:lnSpc>
            </a:pPr>
            <a:r>
              <a:rPr lang="zh-CN" altLang="en-US" sz="1600" b="1" dirty="0">
                <a:solidFill>
                  <a:schemeClr val="tx1">
                    <a:lumMod val="75000"/>
                    <a:lumOff val="25000"/>
                  </a:schemeClr>
                </a:solidFill>
                <a:latin typeface="+mn-ea"/>
              </a:rPr>
              <a:t>（花钱与找钱）</a:t>
            </a:r>
            <a:endParaRPr lang="zh-CN" altLang="en-US" sz="1600" b="1" dirty="0">
              <a:solidFill>
                <a:schemeClr val="tx1">
                  <a:lumMod val="75000"/>
                  <a:lumOff val="25000"/>
                </a:schemeClr>
              </a:solidFill>
              <a:latin typeface="+mn-ea"/>
            </a:endParaRPr>
          </a:p>
        </p:txBody>
      </p:sp>
      <p:sp>
        <p:nvSpPr>
          <p:cNvPr id="97" name="矩形 96"/>
          <p:cNvSpPr/>
          <p:nvPr/>
        </p:nvSpPr>
        <p:spPr>
          <a:xfrm>
            <a:off x="5073650" y="5024120"/>
            <a:ext cx="1877060" cy="68135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latin typeface="+mn-ea"/>
              </a:rPr>
              <a:t>战略策略</a:t>
            </a:r>
            <a:endParaRPr lang="zh-CN" altLang="en-US" sz="1600" b="1" dirty="0">
              <a:solidFill>
                <a:schemeClr val="tx1">
                  <a:lumMod val="75000"/>
                  <a:lumOff val="25000"/>
                </a:schemeClr>
              </a:solidFill>
              <a:latin typeface="+mn-ea"/>
            </a:endParaRPr>
          </a:p>
          <a:p>
            <a:pPr algn="ctr">
              <a:lnSpc>
                <a:spcPct val="120000"/>
              </a:lnSpc>
            </a:pPr>
            <a:r>
              <a:rPr lang="zh-CN" altLang="en-US" sz="1600" b="1" dirty="0">
                <a:solidFill>
                  <a:schemeClr val="tx1">
                    <a:lumMod val="75000"/>
                    <a:lumOff val="25000"/>
                  </a:schemeClr>
                </a:solidFill>
                <a:latin typeface="+mn-ea"/>
              </a:rPr>
              <a:t>（长远打算干什么）</a:t>
            </a:r>
            <a:endParaRPr lang="zh-CN" altLang="en-US" sz="1600" b="1" dirty="0">
              <a:solidFill>
                <a:schemeClr val="tx1">
                  <a:lumMod val="75000"/>
                  <a:lumOff val="25000"/>
                </a:schemeClr>
              </a:solidFill>
              <a:latin typeface="+mn-ea"/>
            </a:endParaRPr>
          </a:p>
        </p:txBody>
      </p:sp>
      <p:sp>
        <p:nvSpPr>
          <p:cNvPr id="98" name="矩形 97"/>
          <p:cNvSpPr/>
          <p:nvPr/>
        </p:nvSpPr>
        <p:spPr>
          <a:xfrm>
            <a:off x="4898390" y="6371590"/>
            <a:ext cx="7103745" cy="38608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600" b="1" dirty="0">
                <a:solidFill>
                  <a:srgbClr val="FFC000"/>
                </a:solidFill>
                <a:latin typeface="+mn-ea"/>
              </a:rPr>
              <a:t>（根据每个项目的实际情况，可重新排列顺序。成长组把核心团队放在最前面）</a:t>
            </a:r>
            <a:endParaRPr lang="zh-CN" altLang="en-US" sz="1600" b="1" dirty="0">
              <a:solidFill>
                <a:srgbClr val="FFC000"/>
              </a:solidFill>
              <a:latin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par>
                                <p:cTn id="10" presetID="53" presetClass="entr" presetSubtype="16"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par>
                                <p:cTn id="15" presetID="53" presetClass="entr" presetSubtype="16"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par>
                                <p:cTn id="20" presetID="53" presetClass="entr" presetSubtype="16"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500"/>
                                        <p:tgtEl>
                                          <p:spTgt spid="4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par>
                          <p:cTn id="39" fill="hold">
                            <p:stCondLst>
                              <p:cond delay="1500"/>
                            </p:stCondLst>
                            <p:childTnLst>
                              <p:par>
                                <p:cTn id="40" presetID="53" presetClass="entr" presetSubtype="16"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Effect transition="in" filter="fade">
                                      <p:cBhvr>
                                        <p:cTn id="44" dur="500"/>
                                        <p:tgtEl>
                                          <p:spTgt spid="55"/>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500"/>
                                        <p:tgtEl>
                                          <p:spTgt spid="58"/>
                                        </p:tgtEl>
                                      </p:cBhvr>
                                    </p:animEffect>
                                  </p:childTnLst>
                                </p:cTn>
                              </p:par>
                            </p:childTnLst>
                          </p:cTn>
                        </p:par>
                        <p:par>
                          <p:cTn id="49" fill="hold">
                            <p:stCondLst>
                              <p:cond delay="2500"/>
                            </p:stCondLst>
                            <p:childTnLst>
                              <p:par>
                                <p:cTn id="50" presetID="53" presetClass="entr" presetSubtype="16" fill="hold" nodeType="afterEffect">
                                  <p:stCondLst>
                                    <p:cond delay="0"/>
                                  </p:stCondLst>
                                  <p:childTnLst>
                                    <p:set>
                                      <p:cBhvr>
                                        <p:cTn id="51" dur="1" fill="hold">
                                          <p:stCondLst>
                                            <p:cond delay="0"/>
                                          </p:stCondLst>
                                        </p:cTn>
                                        <p:tgtEl>
                                          <p:spTgt spid="76"/>
                                        </p:tgtEl>
                                        <p:attrNameLst>
                                          <p:attrName>style.visibility</p:attrName>
                                        </p:attrNameLst>
                                      </p:cBhvr>
                                      <p:to>
                                        <p:strVal val="visible"/>
                                      </p:to>
                                    </p:set>
                                    <p:anim calcmode="lin" valueType="num">
                                      <p:cBhvr>
                                        <p:cTn id="52" dur="500" fill="hold"/>
                                        <p:tgtEl>
                                          <p:spTgt spid="76"/>
                                        </p:tgtEl>
                                        <p:attrNameLst>
                                          <p:attrName>ppt_w</p:attrName>
                                        </p:attrNameLst>
                                      </p:cBhvr>
                                      <p:tavLst>
                                        <p:tav tm="0">
                                          <p:val>
                                            <p:fltVal val="0"/>
                                          </p:val>
                                        </p:tav>
                                        <p:tav tm="100000">
                                          <p:val>
                                            <p:strVal val="#ppt_w"/>
                                          </p:val>
                                        </p:tav>
                                      </p:tavLst>
                                    </p:anim>
                                    <p:anim calcmode="lin" valueType="num">
                                      <p:cBhvr>
                                        <p:cTn id="53" dur="500" fill="hold"/>
                                        <p:tgtEl>
                                          <p:spTgt spid="76"/>
                                        </p:tgtEl>
                                        <p:attrNameLst>
                                          <p:attrName>ppt_h</p:attrName>
                                        </p:attrNameLst>
                                      </p:cBhvr>
                                      <p:tavLst>
                                        <p:tav tm="0">
                                          <p:val>
                                            <p:fltVal val="0"/>
                                          </p:val>
                                        </p:tav>
                                        <p:tav tm="100000">
                                          <p:val>
                                            <p:strVal val="#ppt_h"/>
                                          </p:val>
                                        </p:tav>
                                      </p:tavLst>
                                    </p:anim>
                                    <p:animEffect transition="in" filter="fade">
                                      <p:cBhvr>
                                        <p:cTn id="54" dur="500"/>
                                        <p:tgtEl>
                                          <p:spTgt spid="76"/>
                                        </p:tgtEl>
                                      </p:cBhvr>
                                    </p:animEffect>
                                  </p:childTnLst>
                                </p:cTn>
                              </p:par>
                              <p:par>
                                <p:cTn id="55" presetID="53" presetClass="entr" presetSubtype="16"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anim calcmode="lin" valueType="num">
                                      <p:cBhvr>
                                        <p:cTn id="57" dur="500" fill="hold"/>
                                        <p:tgtEl>
                                          <p:spTgt spid="79"/>
                                        </p:tgtEl>
                                        <p:attrNameLst>
                                          <p:attrName>ppt_w</p:attrName>
                                        </p:attrNameLst>
                                      </p:cBhvr>
                                      <p:tavLst>
                                        <p:tav tm="0">
                                          <p:val>
                                            <p:fltVal val="0"/>
                                          </p:val>
                                        </p:tav>
                                        <p:tav tm="100000">
                                          <p:val>
                                            <p:strVal val="#ppt_w"/>
                                          </p:val>
                                        </p:tav>
                                      </p:tavLst>
                                    </p:anim>
                                    <p:anim calcmode="lin" valueType="num">
                                      <p:cBhvr>
                                        <p:cTn id="58" dur="500" fill="hold"/>
                                        <p:tgtEl>
                                          <p:spTgt spid="79"/>
                                        </p:tgtEl>
                                        <p:attrNameLst>
                                          <p:attrName>ppt_h</p:attrName>
                                        </p:attrNameLst>
                                      </p:cBhvr>
                                      <p:tavLst>
                                        <p:tav tm="0">
                                          <p:val>
                                            <p:fltVal val="0"/>
                                          </p:val>
                                        </p:tav>
                                        <p:tav tm="100000">
                                          <p:val>
                                            <p:strVal val="#ppt_h"/>
                                          </p:val>
                                        </p:tav>
                                      </p:tavLst>
                                    </p:anim>
                                    <p:animEffect transition="in" filter="fade">
                                      <p:cBhvr>
                                        <p:cTn id="59" dur="500"/>
                                        <p:tgtEl>
                                          <p:spTgt spid="79"/>
                                        </p:tgtEl>
                                      </p:cBhvr>
                                    </p:animEffect>
                                  </p:childTnLst>
                                </p:cTn>
                              </p:par>
                              <p:par>
                                <p:cTn id="60" presetID="53" presetClass="entr" presetSubtype="16" fill="hold" nodeType="withEffect">
                                  <p:stCondLst>
                                    <p:cond delay="0"/>
                                  </p:stCondLst>
                                  <p:childTnLst>
                                    <p:set>
                                      <p:cBhvr>
                                        <p:cTn id="61" dur="1" fill="hold">
                                          <p:stCondLst>
                                            <p:cond delay="0"/>
                                          </p:stCondLst>
                                        </p:cTn>
                                        <p:tgtEl>
                                          <p:spTgt spid="82"/>
                                        </p:tgtEl>
                                        <p:attrNameLst>
                                          <p:attrName>style.visibility</p:attrName>
                                        </p:attrNameLst>
                                      </p:cBhvr>
                                      <p:to>
                                        <p:strVal val="visible"/>
                                      </p:to>
                                    </p:set>
                                    <p:anim calcmode="lin" valueType="num">
                                      <p:cBhvr>
                                        <p:cTn id="62" dur="500" fill="hold"/>
                                        <p:tgtEl>
                                          <p:spTgt spid="82"/>
                                        </p:tgtEl>
                                        <p:attrNameLst>
                                          <p:attrName>ppt_w</p:attrName>
                                        </p:attrNameLst>
                                      </p:cBhvr>
                                      <p:tavLst>
                                        <p:tav tm="0">
                                          <p:val>
                                            <p:fltVal val="0"/>
                                          </p:val>
                                        </p:tav>
                                        <p:tav tm="100000">
                                          <p:val>
                                            <p:strVal val="#ppt_w"/>
                                          </p:val>
                                        </p:tav>
                                      </p:tavLst>
                                    </p:anim>
                                    <p:anim calcmode="lin" valueType="num">
                                      <p:cBhvr>
                                        <p:cTn id="63" dur="500" fill="hold"/>
                                        <p:tgtEl>
                                          <p:spTgt spid="82"/>
                                        </p:tgtEl>
                                        <p:attrNameLst>
                                          <p:attrName>ppt_h</p:attrName>
                                        </p:attrNameLst>
                                      </p:cBhvr>
                                      <p:tavLst>
                                        <p:tav tm="0">
                                          <p:val>
                                            <p:fltVal val="0"/>
                                          </p:val>
                                        </p:tav>
                                        <p:tav tm="100000">
                                          <p:val>
                                            <p:strVal val="#ppt_h"/>
                                          </p:val>
                                        </p:tav>
                                      </p:tavLst>
                                    </p:anim>
                                    <p:animEffect transition="in" filter="fade">
                                      <p:cBhvr>
                                        <p:cTn id="64" dur="500"/>
                                        <p:tgtEl>
                                          <p:spTgt spid="82"/>
                                        </p:tgtEl>
                                      </p:cBhvr>
                                    </p:animEffect>
                                  </p:childTnLst>
                                </p:cTn>
                              </p:par>
                              <p:par>
                                <p:cTn id="65" presetID="53" presetClass="entr" presetSubtype="16" fill="hold" nodeType="withEffect">
                                  <p:stCondLst>
                                    <p:cond delay="0"/>
                                  </p:stCondLst>
                                  <p:childTnLst>
                                    <p:set>
                                      <p:cBhvr>
                                        <p:cTn id="66" dur="1" fill="hold">
                                          <p:stCondLst>
                                            <p:cond delay="0"/>
                                          </p:stCondLst>
                                        </p:cTn>
                                        <p:tgtEl>
                                          <p:spTgt spid="85"/>
                                        </p:tgtEl>
                                        <p:attrNameLst>
                                          <p:attrName>style.visibility</p:attrName>
                                        </p:attrNameLst>
                                      </p:cBhvr>
                                      <p:to>
                                        <p:strVal val="visible"/>
                                      </p:to>
                                    </p:set>
                                    <p:anim calcmode="lin" valueType="num">
                                      <p:cBhvr>
                                        <p:cTn id="67" dur="500" fill="hold"/>
                                        <p:tgtEl>
                                          <p:spTgt spid="85"/>
                                        </p:tgtEl>
                                        <p:attrNameLst>
                                          <p:attrName>ppt_w</p:attrName>
                                        </p:attrNameLst>
                                      </p:cBhvr>
                                      <p:tavLst>
                                        <p:tav tm="0">
                                          <p:val>
                                            <p:fltVal val="0"/>
                                          </p:val>
                                        </p:tav>
                                        <p:tav tm="100000">
                                          <p:val>
                                            <p:strVal val="#ppt_w"/>
                                          </p:val>
                                        </p:tav>
                                      </p:tavLst>
                                    </p:anim>
                                    <p:anim calcmode="lin" valueType="num">
                                      <p:cBhvr>
                                        <p:cTn id="68" dur="500" fill="hold"/>
                                        <p:tgtEl>
                                          <p:spTgt spid="85"/>
                                        </p:tgtEl>
                                        <p:attrNameLst>
                                          <p:attrName>ppt_h</p:attrName>
                                        </p:attrNameLst>
                                      </p:cBhvr>
                                      <p:tavLst>
                                        <p:tav tm="0">
                                          <p:val>
                                            <p:fltVal val="0"/>
                                          </p:val>
                                        </p:tav>
                                        <p:tav tm="100000">
                                          <p:val>
                                            <p:strVal val="#ppt_h"/>
                                          </p:val>
                                        </p:tav>
                                      </p:tavLst>
                                    </p:anim>
                                    <p:animEffect transition="in" filter="fade">
                                      <p:cBhvr>
                                        <p:cTn id="69" dur="500"/>
                                        <p:tgtEl>
                                          <p:spTgt spid="85"/>
                                        </p:tgtEl>
                                      </p:cBhvr>
                                    </p:animEffect>
                                  </p:childTnLst>
                                </p:cTn>
                              </p:par>
                            </p:childTnLst>
                          </p:cTn>
                        </p:par>
                        <p:par>
                          <p:cTn id="70" fill="hold">
                            <p:stCondLst>
                              <p:cond delay="3000"/>
                            </p:stCondLst>
                            <p:childTnLst>
                              <p:par>
                                <p:cTn id="71" presetID="22" presetClass="entr" presetSubtype="8" fill="hold" nodeType="after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wipe(left)">
                                      <p:cBhvr>
                                        <p:cTn id="73" dur="500"/>
                                        <p:tgtEl>
                                          <p:spTgt spid="68"/>
                                        </p:tgtEl>
                                      </p:cBhvr>
                                    </p:animEffect>
                                  </p:childTnLst>
                                </p:cTn>
                              </p:par>
                            </p:childTnLst>
                          </p:cTn>
                        </p:par>
                        <p:par>
                          <p:cTn id="74" fill="hold">
                            <p:stCondLst>
                              <p:cond delay="3500"/>
                            </p:stCondLst>
                            <p:childTnLst>
                              <p:par>
                                <p:cTn id="75" presetID="10" presetClass="entr" presetSubtype="0" fill="hold" grpId="0" nodeType="after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500"/>
                                        <p:tgtEl>
                                          <p:spTgt spid="7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fade">
                                      <p:cBhvr>
                                        <p:cTn id="80" dur="500"/>
                                        <p:tgtEl>
                                          <p:spTgt spid="7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par>
                          <p:cTn id="84" fill="hold">
                            <p:stCondLst>
                              <p:cond delay="4000"/>
                            </p:stCondLst>
                            <p:childTnLst>
                              <p:par>
                                <p:cTn id="85" presetID="53" presetClass="entr" presetSubtype="16" fill="hold" nodeType="afterEffect">
                                  <p:stCondLst>
                                    <p:cond delay="0"/>
                                  </p:stCondLst>
                                  <p:childTnLst>
                                    <p:set>
                                      <p:cBhvr>
                                        <p:cTn id="86" dur="1" fill="hold">
                                          <p:stCondLst>
                                            <p:cond delay="0"/>
                                          </p:stCondLst>
                                        </p:cTn>
                                        <p:tgtEl>
                                          <p:spTgt spid="89"/>
                                        </p:tgtEl>
                                        <p:attrNameLst>
                                          <p:attrName>style.visibility</p:attrName>
                                        </p:attrNameLst>
                                      </p:cBhvr>
                                      <p:to>
                                        <p:strVal val="visible"/>
                                      </p:to>
                                    </p:set>
                                    <p:anim calcmode="lin" valueType="num">
                                      <p:cBhvr>
                                        <p:cTn id="87" dur="500" fill="hold"/>
                                        <p:tgtEl>
                                          <p:spTgt spid="89"/>
                                        </p:tgtEl>
                                        <p:attrNameLst>
                                          <p:attrName>ppt_w</p:attrName>
                                        </p:attrNameLst>
                                      </p:cBhvr>
                                      <p:tavLst>
                                        <p:tav tm="0">
                                          <p:val>
                                            <p:fltVal val="0"/>
                                          </p:val>
                                        </p:tav>
                                        <p:tav tm="100000">
                                          <p:val>
                                            <p:strVal val="#ppt_w"/>
                                          </p:val>
                                        </p:tav>
                                      </p:tavLst>
                                    </p:anim>
                                    <p:anim calcmode="lin" valueType="num">
                                      <p:cBhvr>
                                        <p:cTn id="88" dur="500" fill="hold"/>
                                        <p:tgtEl>
                                          <p:spTgt spid="89"/>
                                        </p:tgtEl>
                                        <p:attrNameLst>
                                          <p:attrName>ppt_h</p:attrName>
                                        </p:attrNameLst>
                                      </p:cBhvr>
                                      <p:tavLst>
                                        <p:tav tm="0">
                                          <p:val>
                                            <p:fltVal val="0"/>
                                          </p:val>
                                        </p:tav>
                                        <p:tav tm="100000">
                                          <p:val>
                                            <p:strVal val="#ppt_h"/>
                                          </p:val>
                                        </p:tav>
                                      </p:tavLst>
                                    </p:anim>
                                    <p:animEffect transition="in" filter="fade">
                                      <p:cBhvr>
                                        <p:cTn id="89" dur="500"/>
                                        <p:tgtEl>
                                          <p:spTgt spid="89"/>
                                        </p:tgtEl>
                                      </p:cBhvr>
                                    </p:animEffect>
                                  </p:childTnLst>
                                </p:cTn>
                              </p:par>
                            </p:childTnLst>
                          </p:cTn>
                        </p:par>
                        <p:par>
                          <p:cTn id="90" fill="hold">
                            <p:stCondLst>
                              <p:cond delay="4500"/>
                            </p:stCondLst>
                            <p:childTnLst>
                              <p:par>
                                <p:cTn id="91" presetID="10" presetClass="entr" presetSubtype="0" fill="hold" grpId="0"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58" grpId="0" bldLvl="0" animBg="1"/>
      <p:bldP spid="72" grpId="0" bldLvl="0" animBg="1"/>
      <p:bldP spid="73" grpId="0" bldLvl="0" animBg="1"/>
      <p:bldP spid="74" grpId="0" bldLvl="0" animBg="1"/>
      <p:bldP spid="9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939080"/>
            <a:ext cx="12190495" cy="5629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 strike="noStrike" noProof="1"/>
          </a:p>
        </p:txBody>
      </p:sp>
      <p:sp>
        <p:nvSpPr>
          <p:cNvPr id="12"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13" name="文本框 12"/>
          <p:cNvSpPr txBox="1"/>
          <p:nvPr/>
        </p:nvSpPr>
        <p:spPr>
          <a:xfrm>
            <a:off x="586891" y="754970"/>
            <a:ext cx="2233304" cy="723916"/>
          </a:xfrm>
          <a:prstGeom prst="rect">
            <a:avLst/>
          </a:prstGeom>
          <a:noFill/>
        </p:spPr>
        <p:txBody>
          <a:bodyPr wrap="none" rtlCol="0">
            <a:spAutoFit/>
            <a:scene3d>
              <a:camera prst="orthographicFront"/>
              <a:lightRig rig="threePt" dir="t"/>
            </a:scene3d>
            <a:sp3d contourW="12700"/>
          </a:bodyPr>
          <a:lstStyle/>
          <a:p>
            <a:pPr algn="l">
              <a:lnSpc>
                <a:spcPct val="154000"/>
              </a:lnSpc>
            </a:pPr>
            <a:r>
              <a:rPr lang="zh-CN" altLang="en-US" sz="2665" b="1" noProof="1" smtClean="0">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rPr>
              <a:t>二、参赛对象</a:t>
            </a:r>
            <a:endParaRPr lang="zh-CN" altLang="en-US" sz="2665" b="1" noProof="1">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endParaRPr>
          </a:p>
        </p:txBody>
      </p:sp>
      <p:grpSp>
        <p:nvGrpSpPr>
          <p:cNvPr id="6" name="组合 5"/>
          <p:cNvGrpSpPr/>
          <p:nvPr/>
        </p:nvGrpSpPr>
        <p:grpSpPr>
          <a:xfrm>
            <a:off x="255002" y="136721"/>
            <a:ext cx="5289840" cy="723901"/>
            <a:chOff x="-391195" y="-1"/>
            <a:chExt cx="5289840" cy="723901"/>
          </a:xfrm>
        </p:grpSpPr>
        <p:sp>
          <p:nvSpPr>
            <p:cNvPr id="10" name="任意多边形 9"/>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91195" y="-1"/>
              <a:ext cx="1417774" cy="723901"/>
              <a:chOff x="-391195" y="-1"/>
              <a:chExt cx="1697596" cy="866775"/>
            </a:xfrm>
          </p:grpSpPr>
          <p:sp>
            <p:nvSpPr>
              <p:cNvPr id="15" name="任意多边形 14"/>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矩形 22"/>
          <p:cNvSpPr/>
          <p:nvPr/>
        </p:nvSpPr>
        <p:spPr>
          <a:xfrm>
            <a:off x="721790" y="1967417"/>
            <a:ext cx="10139932" cy="2778774"/>
          </a:xfrm>
          <a:prstGeom prst="rect">
            <a:avLst/>
          </a:prstGeom>
        </p:spPr>
        <p:txBody>
          <a:bodyPr wrap="square">
            <a:spAutoFit/>
          </a:bodyPr>
          <a:lstStyle/>
          <a:p>
            <a:pPr>
              <a:lnSpc>
                <a:spcPct val="200000"/>
              </a:lnSpc>
            </a:pPr>
            <a:r>
              <a:rPr lang="zh-CN" altLang="zh-CN" dirty="0">
                <a:latin typeface="+mn-ea"/>
              </a:rPr>
              <a:t>普通高校学生：</a:t>
            </a:r>
            <a:r>
              <a:rPr lang="en-US" altLang="zh-CN" dirty="0">
                <a:latin typeface="+mn-ea"/>
              </a:rPr>
              <a:t>2020</a:t>
            </a:r>
            <a:r>
              <a:rPr lang="zh-CN" altLang="zh-CN" dirty="0">
                <a:latin typeface="+mn-ea"/>
              </a:rPr>
              <a:t>年</a:t>
            </a:r>
            <a:r>
              <a:rPr lang="en-US" altLang="zh-CN" dirty="0">
                <a:latin typeface="+mn-ea"/>
              </a:rPr>
              <a:t> 6</a:t>
            </a:r>
            <a:r>
              <a:rPr lang="zh-CN" altLang="zh-CN" dirty="0">
                <a:latin typeface="+mn-ea"/>
              </a:rPr>
              <a:t>月</a:t>
            </a:r>
            <a:r>
              <a:rPr lang="en-US" altLang="zh-CN" dirty="0">
                <a:latin typeface="+mn-ea"/>
              </a:rPr>
              <a:t>1</a:t>
            </a:r>
            <a:r>
              <a:rPr lang="zh-CN" altLang="zh-CN" dirty="0">
                <a:latin typeface="+mn-ea"/>
              </a:rPr>
              <a:t>日以前正式注册的全日制非成人教育的各类普通高等学校在校专科生、本科生、硕士研究生（不含在职研究生）。硕博连读生、直接攻读博士生若在举办大赛决赛的当年</a:t>
            </a:r>
            <a:r>
              <a:rPr lang="en-US" altLang="zh-CN" dirty="0">
                <a:latin typeface="+mn-ea"/>
              </a:rPr>
              <a:t>6</a:t>
            </a:r>
            <a:r>
              <a:rPr lang="zh-CN" altLang="zh-CN" dirty="0">
                <a:latin typeface="+mn-ea"/>
              </a:rPr>
              <a:t>月</a:t>
            </a:r>
            <a:r>
              <a:rPr lang="en-US" altLang="zh-CN" dirty="0">
                <a:latin typeface="+mn-ea"/>
              </a:rPr>
              <a:t>1</a:t>
            </a:r>
            <a:r>
              <a:rPr lang="zh-CN" altLang="zh-CN" dirty="0">
                <a:latin typeface="+mn-ea"/>
              </a:rPr>
              <a:t>日前未通过博士资格考试的，可以按硕士研究生学历申报作品；没有实行资格考试制度的学校，前两年可以按硕士研究生学历申报作品；本硕博连读生，按照四年、二年分别对应本、硕申报。博士研究生仅可作为项目团队成员参赛（不作项目负责人）、且人数不超过团队成员数量的</a:t>
            </a:r>
            <a:r>
              <a:rPr lang="en-US" altLang="zh-CN" dirty="0">
                <a:latin typeface="+mn-ea"/>
              </a:rPr>
              <a:t>30%</a:t>
            </a:r>
            <a:r>
              <a:rPr lang="zh-CN" altLang="zh-CN" dirty="0">
                <a:latin typeface="+mn-ea"/>
              </a:rPr>
              <a:t>。</a:t>
            </a:r>
            <a:endParaRPr lang="zh-CN" altLang="zh-CN" dirty="0">
              <a:latin typeface="+mn-ea"/>
            </a:endParaRPr>
          </a:p>
        </p:txBody>
      </p:sp>
      <p:sp>
        <p:nvSpPr>
          <p:cNvPr id="25" name="文本框 24"/>
          <p:cNvSpPr txBox="1"/>
          <p:nvPr/>
        </p:nvSpPr>
        <p:spPr>
          <a:xfrm>
            <a:off x="1432038" y="225721"/>
            <a:ext cx="4101380" cy="646331"/>
          </a:xfrm>
          <a:prstGeom prst="rect">
            <a:avLst/>
          </a:prstGeom>
          <a:noFill/>
        </p:spPr>
        <p:txBody>
          <a:bodyPr wrap="square" rtlCol="0">
            <a:spAutoFit/>
            <a:scene3d>
              <a:camera prst="orthographicFront"/>
              <a:lightRig rig="threePt" dir="t"/>
            </a:scene3d>
            <a:sp3d contourW="12700"/>
          </a:bodyPr>
          <a:lstStyle/>
          <a:p>
            <a:pPr algn="ct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a:t>
            </a:r>
            <a:r>
              <a:rPr lang="zh-CN" altLang="en-US" b="1" dirty="0">
                <a:solidFill>
                  <a:srgbClr val="FF9409"/>
                </a:solidFill>
                <a:latin typeface="Century Gothic" panose="020B0502020202020204" pitchFamily="34" charset="0"/>
                <a:ea typeface="+mj-ea"/>
              </a:rPr>
              <a:t>大学生创业计划竞赛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20253"/>
            <a:ext cx="12192000" cy="28206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3518115" y="752528"/>
            <a:ext cx="867388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711485" y="1061270"/>
            <a:ext cx="748051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96000" y="1370012"/>
            <a:ext cx="6096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874713" y="1920551"/>
            <a:ext cx="3058658" cy="39940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362328"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9784960"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0207593"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630227"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9208610"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909702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898544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887385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876227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865068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853910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42751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31593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820434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809276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98117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786959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775800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764642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3483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42325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731166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720008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708849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697691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686532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675374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664215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653057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641898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630740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619581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608423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597264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176691" y="1758480"/>
            <a:ext cx="1106331" cy="254302"/>
            <a:chOff x="-115731" y="1766100"/>
            <a:chExt cx="1106331" cy="254302"/>
          </a:xfrm>
          <a:solidFill>
            <a:schemeClr val="accent1"/>
          </a:solidFill>
        </p:grpSpPr>
        <p:sp>
          <p:nvSpPr>
            <p:cNvPr id="54" name="任意多边形 53"/>
            <p:cNvSpPr/>
            <p:nvPr/>
          </p:nvSpPr>
          <p:spPr>
            <a:xfrm>
              <a:off x="359221"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299852"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40483"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181114"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121745"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62376"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3007"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6362"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115731"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893538"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34173"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a:off x="774804"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15435"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656066"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596697"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a:off x="537328"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477959"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418590"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矩形 74"/>
          <p:cNvSpPr/>
          <p:nvPr/>
        </p:nvSpPr>
        <p:spPr>
          <a:xfrm>
            <a:off x="810584" y="2876045"/>
            <a:ext cx="8779581" cy="1106457"/>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6000" b="1" dirty="0" smtClean="0">
                <a:solidFill>
                  <a:schemeClr val="bg1"/>
                </a:solidFill>
                <a:latin typeface="+mn-ea"/>
              </a:rPr>
              <a:t>演示完毕感谢观看</a:t>
            </a:r>
            <a:endParaRPr lang="zh-CN" altLang="en-US" sz="6000" b="1" dirty="0">
              <a:solidFill>
                <a:schemeClr val="bg1"/>
              </a:solidFill>
              <a:latin typeface="+mn-ea"/>
            </a:endParaRPr>
          </a:p>
        </p:txBody>
      </p:sp>
      <p:sp>
        <p:nvSpPr>
          <p:cNvPr id="78" name="Freeform: Shape 60"/>
          <p:cNvSpPr/>
          <p:nvPr/>
        </p:nvSpPr>
        <p:spPr bwMode="auto">
          <a:xfrm>
            <a:off x="9453698" y="5970946"/>
            <a:ext cx="387076" cy="387077"/>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accent2"/>
          </a:solidFill>
          <a:ln>
            <a:noFill/>
          </a:ln>
        </p:spPr>
        <p:txBody>
          <a:bodyPr anchor="ctr"/>
          <a:lstStyle/>
          <a:p>
            <a:pPr algn="ctr"/>
          </a:p>
        </p:txBody>
      </p:sp>
      <p:sp>
        <p:nvSpPr>
          <p:cNvPr id="79" name="Freeform: Shape 61"/>
          <p:cNvSpPr/>
          <p:nvPr/>
        </p:nvSpPr>
        <p:spPr bwMode="auto">
          <a:xfrm>
            <a:off x="10746340" y="5964287"/>
            <a:ext cx="400395" cy="400395"/>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accent2"/>
          </a:solidFill>
          <a:ln>
            <a:noFill/>
          </a:ln>
        </p:spPr>
        <p:txBody>
          <a:bodyPr anchor="ctr"/>
          <a:lstStyle/>
          <a:p>
            <a:pPr algn="ctr"/>
          </a:p>
        </p:txBody>
      </p:sp>
      <p:sp>
        <p:nvSpPr>
          <p:cNvPr id="80" name="Freeform: Shape 62"/>
          <p:cNvSpPr/>
          <p:nvPr/>
        </p:nvSpPr>
        <p:spPr bwMode="auto">
          <a:xfrm>
            <a:off x="10093360" y="5964287"/>
            <a:ext cx="400395" cy="400395"/>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2"/>
          </a:solidFill>
          <a:ln>
            <a:noFill/>
          </a:ln>
        </p:spPr>
        <p:txBody>
          <a:bodyPr anchor="ctr"/>
          <a:lstStyle/>
          <a:p>
            <a:pPr algn="ct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9640" y="175099"/>
            <a:ext cx="1583111" cy="158311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0-#ppt_w/2"/>
                                          </p:val>
                                        </p:tav>
                                        <p:tav tm="100000">
                                          <p:val>
                                            <p:strVal val="#ppt_x"/>
                                          </p:val>
                                        </p:tav>
                                      </p:tavLst>
                                    </p:anim>
                                    <p:anim calcmode="lin" valueType="num">
                                      <p:cBhvr additive="base">
                                        <p:cTn id="24" dur="500" fill="hold"/>
                                        <p:tgtEl>
                                          <p:spTgt spid="7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1+#ppt_w/2"/>
                                          </p:val>
                                        </p:tav>
                                        <p:tav tm="100000">
                                          <p:val>
                                            <p:strVal val="#ppt_x"/>
                                          </p:val>
                                        </p:tav>
                                      </p:tavLst>
                                    </p:anim>
                                    <p:anim calcmode="lin" valueType="num">
                                      <p:cBhvr additive="base">
                                        <p:cTn id="41" dur="500" fill="hold"/>
                                        <p:tgtEl>
                                          <p:spTgt spid="15"/>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1+#ppt_w/2"/>
                                          </p:val>
                                        </p:tav>
                                        <p:tav tm="100000">
                                          <p:val>
                                            <p:strVal val="#ppt_x"/>
                                          </p:val>
                                        </p:tav>
                                      </p:tavLst>
                                    </p:anim>
                                    <p:anim calcmode="lin" valueType="num">
                                      <p:cBhvr additive="base">
                                        <p:cTn id="45" dur="500" fill="hold"/>
                                        <p:tgtEl>
                                          <p:spTgt spid="16"/>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1+#ppt_w/2"/>
                                          </p:val>
                                        </p:tav>
                                        <p:tav tm="100000">
                                          <p:val>
                                            <p:strVal val="#ppt_x"/>
                                          </p:val>
                                        </p:tav>
                                      </p:tavLst>
                                    </p:anim>
                                    <p:anim calcmode="lin" valueType="num">
                                      <p:cBhvr additive="base">
                                        <p:cTn id="49" dur="500" fill="hold"/>
                                        <p:tgtEl>
                                          <p:spTgt spid="24"/>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1+#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1+#ppt_w/2"/>
                                          </p:val>
                                        </p:tav>
                                        <p:tav tm="100000">
                                          <p:val>
                                            <p:strVal val="#ppt_x"/>
                                          </p:val>
                                        </p:tav>
                                      </p:tavLst>
                                    </p:anim>
                                    <p:anim calcmode="lin" valueType="num">
                                      <p:cBhvr additive="base">
                                        <p:cTn id="61" dur="500" fill="hold"/>
                                        <p:tgtEl>
                                          <p:spTgt spid="27"/>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additive="base">
                                        <p:cTn id="64" dur="500" fill="hold"/>
                                        <p:tgtEl>
                                          <p:spTgt spid="28"/>
                                        </p:tgtEl>
                                        <p:attrNameLst>
                                          <p:attrName>ppt_x</p:attrName>
                                        </p:attrNameLst>
                                      </p:cBhvr>
                                      <p:tavLst>
                                        <p:tav tm="0">
                                          <p:val>
                                            <p:strVal val="1+#ppt_w/2"/>
                                          </p:val>
                                        </p:tav>
                                        <p:tav tm="100000">
                                          <p:val>
                                            <p:strVal val="#ppt_x"/>
                                          </p:val>
                                        </p:tav>
                                      </p:tavLst>
                                    </p:anim>
                                    <p:anim calcmode="lin" valueType="num">
                                      <p:cBhvr additive="base">
                                        <p:cTn id="65" dur="500" fill="hold"/>
                                        <p:tgtEl>
                                          <p:spTgt spid="28"/>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fill="hold"/>
                                        <p:tgtEl>
                                          <p:spTgt spid="29"/>
                                        </p:tgtEl>
                                        <p:attrNameLst>
                                          <p:attrName>ppt_x</p:attrName>
                                        </p:attrNameLst>
                                      </p:cBhvr>
                                      <p:tavLst>
                                        <p:tav tm="0">
                                          <p:val>
                                            <p:strVal val="1+#ppt_w/2"/>
                                          </p:val>
                                        </p:tav>
                                        <p:tav tm="100000">
                                          <p:val>
                                            <p:strVal val="#ppt_x"/>
                                          </p:val>
                                        </p:tav>
                                      </p:tavLst>
                                    </p:anim>
                                    <p:anim calcmode="lin" valueType="num">
                                      <p:cBhvr additive="base">
                                        <p:cTn id="69" dur="500" fill="hold"/>
                                        <p:tgtEl>
                                          <p:spTgt spid="29"/>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1+#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1+#ppt_w/2"/>
                                          </p:val>
                                        </p:tav>
                                        <p:tav tm="100000">
                                          <p:val>
                                            <p:strVal val="#ppt_x"/>
                                          </p:val>
                                        </p:tav>
                                      </p:tavLst>
                                    </p:anim>
                                    <p:anim calcmode="lin" valueType="num">
                                      <p:cBhvr additive="base">
                                        <p:cTn id="77" dur="500" fill="hold"/>
                                        <p:tgtEl>
                                          <p:spTgt spid="31"/>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 calcmode="lin" valueType="num">
                                      <p:cBhvr additive="base">
                                        <p:cTn id="80" dur="500" fill="hold"/>
                                        <p:tgtEl>
                                          <p:spTgt spid="32"/>
                                        </p:tgtEl>
                                        <p:attrNameLst>
                                          <p:attrName>ppt_x</p:attrName>
                                        </p:attrNameLst>
                                      </p:cBhvr>
                                      <p:tavLst>
                                        <p:tav tm="0">
                                          <p:val>
                                            <p:strVal val="1+#ppt_w/2"/>
                                          </p:val>
                                        </p:tav>
                                        <p:tav tm="100000">
                                          <p:val>
                                            <p:strVal val="#ppt_x"/>
                                          </p:val>
                                        </p:tav>
                                      </p:tavLst>
                                    </p:anim>
                                    <p:anim calcmode="lin" valueType="num">
                                      <p:cBhvr additive="base">
                                        <p:cTn id="81" dur="500" fill="hold"/>
                                        <p:tgtEl>
                                          <p:spTgt spid="32"/>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 calcmode="lin" valueType="num">
                                      <p:cBhvr additive="base">
                                        <p:cTn id="84" dur="500" fill="hold"/>
                                        <p:tgtEl>
                                          <p:spTgt spid="33"/>
                                        </p:tgtEl>
                                        <p:attrNameLst>
                                          <p:attrName>ppt_x</p:attrName>
                                        </p:attrNameLst>
                                      </p:cBhvr>
                                      <p:tavLst>
                                        <p:tav tm="0">
                                          <p:val>
                                            <p:strVal val="1+#ppt_w/2"/>
                                          </p:val>
                                        </p:tav>
                                        <p:tav tm="100000">
                                          <p:val>
                                            <p:strVal val="#ppt_x"/>
                                          </p:val>
                                        </p:tav>
                                      </p:tavLst>
                                    </p:anim>
                                    <p:anim calcmode="lin" valueType="num">
                                      <p:cBhvr additive="base">
                                        <p:cTn id="85" dur="500" fill="hold"/>
                                        <p:tgtEl>
                                          <p:spTgt spid="33"/>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1+#ppt_w/2"/>
                                          </p:val>
                                        </p:tav>
                                        <p:tav tm="100000">
                                          <p:val>
                                            <p:strVal val="#ppt_x"/>
                                          </p:val>
                                        </p:tav>
                                      </p:tavLst>
                                    </p:anim>
                                    <p:anim calcmode="lin" valueType="num">
                                      <p:cBhvr additive="base">
                                        <p:cTn id="89" dur="500" fill="hold"/>
                                        <p:tgtEl>
                                          <p:spTgt spid="34"/>
                                        </p:tgtEl>
                                        <p:attrNameLst>
                                          <p:attrName>ppt_y</p:attrName>
                                        </p:attrNameLst>
                                      </p:cBhvr>
                                      <p:tavLst>
                                        <p:tav tm="0">
                                          <p:val>
                                            <p:strVal val="#ppt_y"/>
                                          </p:val>
                                        </p:tav>
                                        <p:tav tm="100000">
                                          <p:val>
                                            <p:strVal val="#ppt_y"/>
                                          </p:val>
                                        </p:tav>
                                      </p:tavLst>
                                    </p:anim>
                                  </p:childTnLst>
                                </p:cTn>
                              </p:par>
                              <p:par>
                                <p:cTn id="90" presetID="2" presetClass="entr" presetSubtype="2"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500" fill="hold"/>
                                        <p:tgtEl>
                                          <p:spTgt spid="35"/>
                                        </p:tgtEl>
                                        <p:attrNameLst>
                                          <p:attrName>ppt_x</p:attrName>
                                        </p:attrNameLst>
                                      </p:cBhvr>
                                      <p:tavLst>
                                        <p:tav tm="0">
                                          <p:val>
                                            <p:strVal val="1+#ppt_w/2"/>
                                          </p:val>
                                        </p:tav>
                                        <p:tav tm="100000">
                                          <p:val>
                                            <p:strVal val="#ppt_x"/>
                                          </p:val>
                                        </p:tav>
                                      </p:tavLst>
                                    </p:anim>
                                    <p:anim calcmode="lin" valueType="num">
                                      <p:cBhvr additive="base">
                                        <p:cTn id="93" dur="500" fill="hold"/>
                                        <p:tgtEl>
                                          <p:spTgt spid="35"/>
                                        </p:tgtEl>
                                        <p:attrNameLst>
                                          <p:attrName>ppt_y</p:attrName>
                                        </p:attrNameLst>
                                      </p:cBhvr>
                                      <p:tavLst>
                                        <p:tav tm="0">
                                          <p:val>
                                            <p:strVal val="#ppt_y"/>
                                          </p:val>
                                        </p:tav>
                                        <p:tav tm="100000">
                                          <p:val>
                                            <p:strVal val="#ppt_y"/>
                                          </p:val>
                                        </p:tav>
                                      </p:tavLst>
                                    </p:anim>
                                  </p:childTnLst>
                                </p:cTn>
                              </p:par>
                              <p:par>
                                <p:cTn id="94" presetID="2" presetClass="entr" presetSubtype="2"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 calcmode="lin" valueType="num">
                                      <p:cBhvr additive="base">
                                        <p:cTn id="96" dur="500" fill="hold"/>
                                        <p:tgtEl>
                                          <p:spTgt spid="36"/>
                                        </p:tgtEl>
                                        <p:attrNameLst>
                                          <p:attrName>ppt_x</p:attrName>
                                        </p:attrNameLst>
                                      </p:cBhvr>
                                      <p:tavLst>
                                        <p:tav tm="0">
                                          <p:val>
                                            <p:strVal val="1+#ppt_w/2"/>
                                          </p:val>
                                        </p:tav>
                                        <p:tav tm="100000">
                                          <p:val>
                                            <p:strVal val="#ppt_x"/>
                                          </p:val>
                                        </p:tav>
                                      </p:tavLst>
                                    </p:anim>
                                    <p:anim calcmode="lin" valueType="num">
                                      <p:cBhvr additive="base">
                                        <p:cTn id="97" dur="500" fill="hold"/>
                                        <p:tgtEl>
                                          <p:spTgt spid="36"/>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 calcmode="lin" valueType="num">
                                      <p:cBhvr additive="base">
                                        <p:cTn id="100" dur="500" fill="hold"/>
                                        <p:tgtEl>
                                          <p:spTgt spid="37"/>
                                        </p:tgtEl>
                                        <p:attrNameLst>
                                          <p:attrName>ppt_x</p:attrName>
                                        </p:attrNameLst>
                                      </p:cBhvr>
                                      <p:tavLst>
                                        <p:tav tm="0">
                                          <p:val>
                                            <p:strVal val="1+#ppt_w/2"/>
                                          </p:val>
                                        </p:tav>
                                        <p:tav tm="100000">
                                          <p:val>
                                            <p:strVal val="#ppt_x"/>
                                          </p:val>
                                        </p:tav>
                                      </p:tavLst>
                                    </p:anim>
                                    <p:anim calcmode="lin" valueType="num">
                                      <p:cBhvr additive="base">
                                        <p:cTn id="101" dur="500" fill="hold"/>
                                        <p:tgtEl>
                                          <p:spTgt spid="37"/>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38"/>
                                        </p:tgtEl>
                                        <p:attrNameLst>
                                          <p:attrName>style.visibility</p:attrName>
                                        </p:attrNameLst>
                                      </p:cBhvr>
                                      <p:to>
                                        <p:strVal val="visible"/>
                                      </p:to>
                                    </p:set>
                                    <p:anim calcmode="lin" valueType="num">
                                      <p:cBhvr additive="base">
                                        <p:cTn id="104" dur="500" fill="hold"/>
                                        <p:tgtEl>
                                          <p:spTgt spid="38"/>
                                        </p:tgtEl>
                                        <p:attrNameLst>
                                          <p:attrName>ppt_x</p:attrName>
                                        </p:attrNameLst>
                                      </p:cBhvr>
                                      <p:tavLst>
                                        <p:tav tm="0">
                                          <p:val>
                                            <p:strVal val="1+#ppt_w/2"/>
                                          </p:val>
                                        </p:tav>
                                        <p:tav tm="100000">
                                          <p:val>
                                            <p:strVal val="#ppt_x"/>
                                          </p:val>
                                        </p:tav>
                                      </p:tavLst>
                                    </p:anim>
                                    <p:anim calcmode="lin" valueType="num">
                                      <p:cBhvr additive="base">
                                        <p:cTn id="105" dur="500" fill="hold"/>
                                        <p:tgtEl>
                                          <p:spTgt spid="38"/>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 calcmode="lin" valueType="num">
                                      <p:cBhvr additive="base">
                                        <p:cTn id="108" dur="500" fill="hold"/>
                                        <p:tgtEl>
                                          <p:spTgt spid="39"/>
                                        </p:tgtEl>
                                        <p:attrNameLst>
                                          <p:attrName>ppt_x</p:attrName>
                                        </p:attrNameLst>
                                      </p:cBhvr>
                                      <p:tavLst>
                                        <p:tav tm="0">
                                          <p:val>
                                            <p:strVal val="1+#ppt_w/2"/>
                                          </p:val>
                                        </p:tav>
                                        <p:tav tm="100000">
                                          <p:val>
                                            <p:strVal val="#ppt_x"/>
                                          </p:val>
                                        </p:tav>
                                      </p:tavLst>
                                    </p:anim>
                                    <p:anim calcmode="lin" valueType="num">
                                      <p:cBhvr additive="base">
                                        <p:cTn id="109" dur="500" fill="hold"/>
                                        <p:tgtEl>
                                          <p:spTgt spid="39"/>
                                        </p:tgtEl>
                                        <p:attrNameLst>
                                          <p:attrName>ppt_y</p:attrName>
                                        </p:attrNameLst>
                                      </p:cBhvr>
                                      <p:tavLst>
                                        <p:tav tm="0">
                                          <p:val>
                                            <p:strVal val="#ppt_y"/>
                                          </p:val>
                                        </p:tav>
                                        <p:tav tm="100000">
                                          <p:val>
                                            <p:strVal val="#ppt_y"/>
                                          </p:val>
                                        </p:tav>
                                      </p:tavLst>
                                    </p:anim>
                                  </p:childTnLst>
                                </p:cTn>
                              </p:par>
                              <p:par>
                                <p:cTn id="110" presetID="2" presetClass="entr" presetSubtype="2"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 calcmode="lin" valueType="num">
                                      <p:cBhvr additive="base">
                                        <p:cTn id="112" dur="500" fill="hold"/>
                                        <p:tgtEl>
                                          <p:spTgt spid="40"/>
                                        </p:tgtEl>
                                        <p:attrNameLst>
                                          <p:attrName>ppt_x</p:attrName>
                                        </p:attrNameLst>
                                      </p:cBhvr>
                                      <p:tavLst>
                                        <p:tav tm="0">
                                          <p:val>
                                            <p:strVal val="1+#ppt_w/2"/>
                                          </p:val>
                                        </p:tav>
                                        <p:tav tm="100000">
                                          <p:val>
                                            <p:strVal val="#ppt_x"/>
                                          </p:val>
                                        </p:tav>
                                      </p:tavLst>
                                    </p:anim>
                                    <p:anim calcmode="lin" valueType="num">
                                      <p:cBhvr additive="base">
                                        <p:cTn id="113" dur="500" fill="hold"/>
                                        <p:tgtEl>
                                          <p:spTgt spid="40"/>
                                        </p:tgtEl>
                                        <p:attrNameLst>
                                          <p:attrName>ppt_y</p:attrName>
                                        </p:attrNameLst>
                                      </p:cBhvr>
                                      <p:tavLst>
                                        <p:tav tm="0">
                                          <p:val>
                                            <p:strVal val="#ppt_y"/>
                                          </p:val>
                                        </p:tav>
                                        <p:tav tm="100000">
                                          <p:val>
                                            <p:strVal val="#ppt_y"/>
                                          </p:val>
                                        </p:tav>
                                      </p:tavLst>
                                    </p:anim>
                                  </p:childTnLst>
                                </p:cTn>
                              </p:par>
                              <p:par>
                                <p:cTn id="114" presetID="2" presetClass="entr" presetSubtype="2" fill="hold" grpId="0" nodeType="withEffect">
                                  <p:stCondLst>
                                    <p:cond delay="0"/>
                                  </p:stCondLst>
                                  <p:childTnLst>
                                    <p:set>
                                      <p:cBhvr>
                                        <p:cTn id="115" dur="1" fill="hold">
                                          <p:stCondLst>
                                            <p:cond delay="0"/>
                                          </p:stCondLst>
                                        </p:cTn>
                                        <p:tgtEl>
                                          <p:spTgt spid="41"/>
                                        </p:tgtEl>
                                        <p:attrNameLst>
                                          <p:attrName>style.visibility</p:attrName>
                                        </p:attrNameLst>
                                      </p:cBhvr>
                                      <p:to>
                                        <p:strVal val="visible"/>
                                      </p:to>
                                    </p:set>
                                    <p:anim calcmode="lin" valueType="num">
                                      <p:cBhvr additive="base">
                                        <p:cTn id="116" dur="500" fill="hold"/>
                                        <p:tgtEl>
                                          <p:spTgt spid="41"/>
                                        </p:tgtEl>
                                        <p:attrNameLst>
                                          <p:attrName>ppt_x</p:attrName>
                                        </p:attrNameLst>
                                      </p:cBhvr>
                                      <p:tavLst>
                                        <p:tav tm="0">
                                          <p:val>
                                            <p:strVal val="1+#ppt_w/2"/>
                                          </p:val>
                                        </p:tav>
                                        <p:tav tm="100000">
                                          <p:val>
                                            <p:strVal val="#ppt_x"/>
                                          </p:val>
                                        </p:tav>
                                      </p:tavLst>
                                    </p:anim>
                                    <p:anim calcmode="lin" valueType="num">
                                      <p:cBhvr additive="base">
                                        <p:cTn id="117" dur="500" fill="hold"/>
                                        <p:tgtEl>
                                          <p:spTgt spid="41"/>
                                        </p:tgtEl>
                                        <p:attrNameLst>
                                          <p:attrName>ppt_y</p:attrName>
                                        </p:attrNameLst>
                                      </p:cBhvr>
                                      <p:tavLst>
                                        <p:tav tm="0">
                                          <p:val>
                                            <p:strVal val="#ppt_y"/>
                                          </p:val>
                                        </p:tav>
                                        <p:tav tm="100000">
                                          <p:val>
                                            <p:strVal val="#ppt_y"/>
                                          </p:val>
                                        </p:tav>
                                      </p:tavLst>
                                    </p:anim>
                                  </p:childTnLst>
                                </p:cTn>
                              </p:par>
                              <p:par>
                                <p:cTn id="118" presetID="2" presetClass="entr" presetSubtype="2"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additive="base">
                                        <p:cTn id="120" dur="500" fill="hold"/>
                                        <p:tgtEl>
                                          <p:spTgt spid="42"/>
                                        </p:tgtEl>
                                        <p:attrNameLst>
                                          <p:attrName>ppt_x</p:attrName>
                                        </p:attrNameLst>
                                      </p:cBhvr>
                                      <p:tavLst>
                                        <p:tav tm="0">
                                          <p:val>
                                            <p:strVal val="1+#ppt_w/2"/>
                                          </p:val>
                                        </p:tav>
                                        <p:tav tm="100000">
                                          <p:val>
                                            <p:strVal val="#ppt_x"/>
                                          </p:val>
                                        </p:tav>
                                      </p:tavLst>
                                    </p:anim>
                                    <p:anim calcmode="lin" valueType="num">
                                      <p:cBhvr additive="base">
                                        <p:cTn id="121" dur="500" fill="hold"/>
                                        <p:tgtEl>
                                          <p:spTgt spid="42"/>
                                        </p:tgtEl>
                                        <p:attrNameLst>
                                          <p:attrName>ppt_y</p:attrName>
                                        </p:attrNameLst>
                                      </p:cBhvr>
                                      <p:tavLst>
                                        <p:tav tm="0">
                                          <p:val>
                                            <p:strVal val="#ppt_y"/>
                                          </p:val>
                                        </p:tav>
                                        <p:tav tm="100000">
                                          <p:val>
                                            <p:strVal val="#ppt_y"/>
                                          </p:val>
                                        </p:tav>
                                      </p:tavLst>
                                    </p:anim>
                                  </p:childTnLst>
                                </p:cTn>
                              </p:par>
                              <p:par>
                                <p:cTn id="122" presetID="2" presetClass="entr" presetSubtype="2"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 calcmode="lin" valueType="num">
                                      <p:cBhvr additive="base">
                                        <p:cTn id="124" dur="500" fill="hold"/>
                                        <p:tgtEl>
                                          <p:spTgt spid="43"/>
                                        </p:tgtEl>
                                        <p:attrNameLst>
                                          <p:attrName>ppt_x</p:attrName>
                                        </p:attrNameLst>
                                      </p:cBhvr>
                                      <p:tavLst>
                                        <p:tav tm="0">
                                          <p:val>
                                            <p:strVal val="1+#ppt_w/2"/>
                                          </p:val>
                                        </p:tav>
                                        <p:tav tm="100000">
                                          <p:val>
                                            <p:strVal val="#ppt_x"/>
                                          </p:val>
                                        </p:tav>
                                      </p:tavLst>
                                    </p:anim>
                                    <p:anim calcmode="lin" valueType="num">
                                      <p:cBhvr additive="base">
                                        <p:cTn id="125" dur="500" fill="hold"/>
                                        <p:tgtEl>
                                          <p:spTgt spid="43"/>
                                        </p:tgtEl>
                                        <p:attrNameLst>
                                          <p:attrName>ppt_y</p:attrName>
                                        </p:attrNameLst>
                                      </p:cBhvr>
                                      <p:tavLst>
                                        <p:tav tm="0">
                                          <p:val>
                                            <p:strVal val="#ppt_y"/>
                                          </p:val>
                                        </p:tav>
                                        <p:tav tm="100000">
                                          <p:val>
                                            <p:strVal val="#ppt_y"/>
                                          </p:val>
                                        </p:tav>
                                      </p:tavLst>
                                    </p:anim>
                                  </p:childTnLst>
                                </p:cTn>
                              </p:par>
                              <p:par>
                                <p:cTn id="126" presetID="2" presetClass="entr" presetSubtype="2" fill="hold" grpId="0" nodeType="withEffect">
                                  <p:stCondLst>
                                    <p:cond delay="0"/>
                                  </p:stCondLst>
                                  <p:childTnLst>
                                    <p:set>
                                      <p:cBhvr>
                                        <p:cTn id="127" dur="1" fill="hold">
                                          <p:stCondLst>
                                            <p:cond delay="0"/>
                                          </p:stCondLst>
                                        </p:cTn>
                                        <p:tgtEl>
                                          <p:spTgt spid="44"/>
                                        </p:tgtEl>
                                        <p:attrNameLst>
                                          <p:attrName>style.visibility</p:attrName>
                                        </p:attrNameLst>
                                      </p:cBhvr>
                                      <p:to>
                                        <p:strVal val="visible"/>
                                      </p:to>
                                    </p:set>
                                    <p:anim calcmode="lin" valueType="num">
                                      <p:cBhvr additive="base">
                                        <p:cTn id="128" dur="500" fill="hold"/>
                                        <p:tgtEl>
                                          <p:spTgt spid="44"/>
                                        </p:tgtEl>
                                        <p:attrNameLst>
                                          <p:attrName>ppt_x</p:attrName>
                                        </p:attrNameLst>
                                      </p:cBhvr>
                                      <p:tavLst>
                                        <p:tav tm="0">
                                          <p:val>
                                            <p:strVal val="1+#ppt_w/2"/>
                                          </p:val>
                                        </p:tav>
                                        <p:tav tm="100000">
                                          <p:val>
                                            <p:strVal val="#ppt_x"/>
                                          </p:val>
                                        </p:tav>
                                      </p:tavLst>
                                    </p:anim>
                                    <p:anim calcmode="lin" valueType="num">
                                      <p:cBhvr additive="base">
                                        <p:cTn id="129" dur="500" fill="hold"/>
                                        <p:tgtEl>
                                          <p:spTgt spid="44"/>
                                        </p:tgtEl>
                                        <p:attrNameLst>
                                          <p:attrName>ppt_y</p:attrName>
                                        </p:attrNameLst>
                                      </p:cBhvr>
                                      <p:tavLst>
                                        <p:tav tm="0">
                                          <p:val>
                                            <p:strVal val="#ppt_y"/>
                                          </p:val>
                                        </p:tav>
                                        <p:tav tm="100000">
                                          <p:val>
                                            <p:strVal val="#ppt_y"/>
                                          </p:val>
                                        </p:tav>
                                      </p:tavLst>
                                    </p:anim>
                                  </p:childTnLst>
                                </p:cTn>
                              </p:par>
                              <p:par>
                                <p:cTn id="130" presetID="2" presetClass="entr" presetSubtype="2" fill="hold" grpId="0" nodeType="with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additive="base">
                                        <p:cTn id="132" dur="500" fill="hold"/>
                                        <p:tgtEl>
                                          <p:spTgt spid="45"/>
                                        </p:tgtEl>
                                        <p:attrNameLst>
                                          <p:attrName>ppt_x</p:attrName>
                                        </p:attrNameLst>
                                      </p:cBhvr>
                                      <p:tavLst>
                                        <p:tav tm="0">
                                          <p:val>
                                            <p:strVal val="1+#ppt_w/2"/>
                                          </p:val>
                                        </p:tav>
                                        <p:tav tm="100000">
                                          <p:val>
                                            <p:strVal val="#ppt_x"/>
                                          </p:val>
                                        </p:tav>
                                      </p:tavLst>
                                    </p:anim>
                                    <p:anim calcmode="lin" valueType="num">
                                      <p:cBhvr additive="base">
                                        <p:cTn id="133" dur="500" fill="hold"/>
                                        <p:tgtEl>
                                          <p:spTgt spid="45"/>
                                        </p:tgtEl>
                                        <p:attrNameLst>
                                          <p:attrName>ppt_y</p:attrName>
                                        </p:attrNameLst>
                                      </p:cBhvr>
                                      <p:tavLst>
                                        <p:tav tm="0">
                                          <p:val>
                                            <p:strVal val="#ppt_y"/>
                                          </p:val>
                                        </p:tav>
                                        <p:tav tm="100000">
                                          <p:val>
                                            <p:strVal val="#ppt_y"/>
                                          </p:val>
                                        </p:tav>
                                      </p:tavLst>
                                    </p:anim>
                                  </p:childTnLst>
                                </p:cTn>
                              </p:par>
                              <p:par>
                                <p:cTn id="134" presetID="2" presetClass="entr" presetSubtype="2"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additive="base">
                                        <p:cTn id="136" dur="500" fill="hold"/>
                                        <p:tgtEl>
                                          <p:spTgt spid="46"/>
                                        </p:tgtEl>
                                        <p:attrNameLst>
                                          <p:attrName>ppt_x</p:attrName>
                                        </p:attrNameLst>
                                      </p:cBhvr>
                                      <p:tavLst>
                                        <p:tav tm="0">
                                          <p:val>
                                            <p:strVal val="1+#ppt_w/2"/>
                                          </p:val>
                                        </p:tav>
                                        <p:tav tm="100000">
                                          <p:val>
                                            <p:strVal val="#ppt_x"/>
                                          </p:val>
                                        </p:tav>
                                      </p:tavLst>
                                    </p:anim>
                                    <p:anim calcmode="lin" valueType="num">
                                      <p:cBhvr additive="base">
                                        <p:cTn id="137" dur="500" fill="hold"/>
                                        <p:tgtEl>
                                          <p:spTgt spid="46"/>
                                        </p:tgtEl>
                                        <p:attrNameLst>
                                          <p:attrName>ppt_y</p:attrName>
                                        </p:attrNameLst>
                                      </p:cBhvr>
                                      <p:tavLst>
                                        <p:tav tm="0">
                                          <p:val>
                                            <p:strVal val="#ppt_y"/>
                                          </p:val>
                                        </p:tav>
                                        <p:tav tm="100000">
                                          <p:val>
                                            <p:strVal val="#ppt_y"/>
                                          </p:val>
                                        </p:tav>
                                      </p:tavLst>
                                    </p:anim>
                                  </p:childTnLst>
                                </p:cTn>
                              </p:par>
                              <p:par>
                                <p:cTn id="138" presetID="2" presetClass="entr" presetSubtype="2" fill="hold" grpId="0" nodeType="withEffect">
                                  <p:stCondLst>
                                    <p:cond delay="0"/>
                                  </p:stCondLst>
                                  <p:childTnLst>
                                    <p:set>
                                      <p:cBhvr>
                                        <p:cTn id="139" dur="1" fill="hold">
                                          <p:stCondLst>
                                            <p:cond delay="0"/>
                                          </p:stCondLst>
                                        </p:cTn>
                                        <p:tgtEl>
                                          <p:spTgt spid="47"/>
                                        </p:tgtEl>
                                        <p:attrNameLst>
                                          <p:attrName>style.visibility</p:attrName>
                                        </p:attrNameLst>
                                      </p:cBhvr>
                                      <p:to>
                                        <p:strVal val="visible"/>
                                      </p:to>
                                    </p:set>
                                    <p:anim calcmode="lin" valueType="num">
                                      <p:cBhvr additive="base">
                                        <p:cTn id="140" dur="500" fill="hold"/>
                                        <p:tgtEl>
                                          <p:spTgt spid="47"/>
                                        </p:tgtEl>
                                        <p:attrNameLst>
                                          <p:attrName>ppt_x</p:attrName>
                                        </p:attrNameLst>
                                      </p:cBhvr>
                                      <p:tavLst>
                                        <p:tav tm="0">
                                          <p:val>
                                            <p:strVal val="1+#ppt_w/2"/>
                                          </p:val>
                                        </p:tav>
                                        <p:tav tm="100000">
                                          <p:val>
                                            <p:strVal val="#ppt_x"/>
                                          </p:val>
                                        </p:tav>
                                      </p:tavLst>
                                    </p:anim>
                                    <p:anim calcmode="lin" valueType="num">
                                      <p:cBhvr additive="base">
                                        <p:cTn id="141" dur="500" fill="hold"/>
                                        <p:tgtEl>
                                          <p:spTgt spid="47"/>
                                        </p:tgtEl>
                                        <p:attrNameLst>
                                          <p:attrName>ppt_y</p:attrName>
                                        </p:attrNameLst>
                                      </p:cBhvr>
                                      <p:tavLst>
                                        <p:tav tm="0">
                                          <p:val>
                                            <p:strVal val="#ppt_y"/>
                                          </p:val>
                                        </p:tav>
                                        <p:tav tm="100000">
                                          <p:val>
                                            <p:strVal val="#ppt_y"/>
                                          </p:val>
                                        </p:tav>
                                      </p:tavLst>
                                    </p:anim>
                                  </p:childTnLst>
                                </p:cTn>
                              </p:par>
                              <p:par>
                                <p:cTn id="142" presetID="2" presetClass="entr" presetSubtype="2" fill="hold" grpId="0" nodeType="withEffect">
                                  <p:stCondLst>
                                    <p:cond delay="0"/>
                                  </p:stCondLst>
                                  <p:childTnLst>
                                    <p:set>
                                      <p:cBhvr>
                                        <p:cTn id="143" dur="1" fill="hold">
                                          <p:stCondLst>
                                            <p:cond delay="0"/>
                                          </p:stCondLst>
                                        </p:cTn>
                                        <p:tgtEl>
                                          <p:spTgt spid="48"/>
                                        </p:tgtEl>
                                        <p:attrNameLst>
                                          <p:attrName>style.visibility</p:attrName>
                                        </p:attrNameLst>
                                      </p:cBhvr>
                                      <p:to>
                                        <p:strVal val="visible"/>
                                      </p:to>
                                    </p:set>
                                    <p:anim calcmode="lin" valueType="num">
                                      <p:cBhvr additive="base">
                                        <p:cTn id="144" dur="500" fill="hold"/>
                                        <p:tgtEl>
                                          <p:spTgt spid="48"/>
                                        </p:tgtEl>
                                        <p:attrNameLst>
                                          <p:attrName>ppt_x</p:attrName>
                                        </p:attrNameLst>
                                      </p:cBhvr>
                                      <p:tavLst>
                                        <p:tav tm="0">
                                          <p:val>
                                            <p:strVal val="1+#ppt_w/2"/>
                                          </p:val>
                                        </p:tav>
                                        <p:tav tm="100000">
                                          <p:val>
                                            <p:strVal val="#ppt_x"/>
                                          </p:val>
                                        </p:tav>
                                      </p:tavLst>
                                    </p:anim>
                                    <p:anim calcmode="lin" valueType="num">
                                      <p:cBhvr additive="base">
                                        <p:cTn id="145" dur="500" fill="hold"/>
                                        <p:tgtEl>
                                          <p:spTgt spid="48"/>
                                        </p:tgtEl>
                                        <p:attrNameLst>
                                          <p:attrName>ppt_y</p:attrName>
                                        </p:attrNameLst>
                                      </p:cBhvr>
                                      <p:tavLst>
                                        <p:tav tm="0">
                                          <p:val>
                                            <p:strVal val="#ppt_y"/>
                                          </p:val>
                                        </p:tav>
                                        <p:tav tm="100000">
                                          <p:val>
                                            <p:strVal val="#ppt_y"/>
                                          </p:val>
                                        </p:tav>
                                      </p:tavLst>
                                    </p:anim>
                                  </p:childTnLst>
                                </p:cTn>
                              </p:par>
                              <p:par>
                                <p:cTn id="146" presetID="2" presetClass="entr" presetSubtype="2"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 calcmode="lin" valueType="num">
                                      <p:cBhvr additive="base">
                                        <p:cTn id="148" dur="500" fill="hold"/>
                                        <p:tgtEl>
                                          <p:spTgt spid="49"/>
                                        </p:tgtEl>
                                        <p:attrNameLst>
                                          <p:attrName>ppt_x</p:attrName>
                                        </p:attrNameLst>
                                      </p:cBhvr>
                                      <p:tavLst>
                                        <p:tav tm="0">
                                          <p:val>
                                            <p:strVal val="1+#ppt_w/2"/>
                                          </p:val>
                                        </p:tav>
                                        <p:tav tm="100000">
                                          <p:val>
                                            <p:strVal val="#ppt_x"/>
                                          </p:val>
                                        </p:tav>
                                      </p:tavLst>
                                    </p:anim>
                                    <p:anim calcmode="lin" valueType="num">
                                      <p:cBhvr additive="base">
                                        <p:cTn id="149" dur="500" fill="hold"/>
                                        <p:tgtEl>
                                          <p:spTgt spid="49"/>
                                        </p:tgtEl>
                                        <p:attrNameLst>
                                          <p:attrName>ppt_y</p:attrName>
                                        </p:attrNameLst>
                                      </p:cBhvr>
                                      <p:tavLst>
                                        <p:tav tm="0">
                                          <p:val>
                                            <p:strVal val="#ppt_y"/>
                                          </p:val>
                                        </p:tav>
                                        <p:tav tm="100000">
                                          <p:val>
                                            <p:strVal val="#ppt_y"/>
                                          </p:val>
                                        </p:tav>
                                      </p:tavLst>
                                    </p:anim>
                                  </p:childTnLst>
                                </p:cTn>
                              </p:par>
                              <p:par>
                                <p:cTn id="150" presetID="2" presetClass="entr" presetSubtype="2"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 calcmode="lin" valueType="num">
                                      <p:cBhvr additive="base">
                                        <p:cTn id="152" dur="500" fill="hold"/>
                                        <p:tgtEl>
                                          <p:spTgt spid="50"/>
                                        </p:tgtEl>
                                        <p:attrNameLst>
                                          <p:attrName>ppt_x</p:attrName>
                                        </p:attrNameLst>
                                      </p:cBhvr>
                                      <p:tavLst>
                                        <p:tav tm="0">
                                          <p:val>
                                            <p:strVal val="1+#ppt_w/2"/>
                                          </p:val>
                                        </p:tav>
                                        <p:tav tm="100000">
                                          <p:val>
                                            <p:strVal val="#ppt_x"/>
                                          </p:val>
                                        </p:tav>
                                      </p:tavLst>
                                    </p:anim>
                                    <p:anim calcmode="lin" valueType="num">
                                      <p:cBhvr additive="base">
                                        <p:cTn id="153" dur="500" fill="hold"/>
                                        <p:tgtEl>
                                          <p:spTgt spid="50"/>
                                        </p:tgtEl>
                                        <p:attrNameLst>
                                          <p:attrName>ppt_y</p:attrName>
                                        </p:attrNameLst>
                                      </p:cBhvr>
                                      <p:tavLst>
                                        <p:tav tm="0">
                                          <p:val>
                                            <p:strVal val="#ppt_y"/>
                                          </p:val>
                                        </p:tav>
                                        <p:tav tm="100000">
                                          <p:val>
                                            <p:strVal val="#ppt_y"/>
                                          </p:val>
                                        </p:tav>
                                      </p:tavLst>
                                    </p:anim>
                                  </p:childTnLst>
                                </p:cTn>
                              </p:par>
                              <p:par>
                                <p:cTn id="154" presetID="2" presetClass="entr" presetSubtype="2" fill="hold" grpId="0" nodeType="withEffect">
                                  <p:stCondLst>
                                    <p:cond delay="0"/>
                                  </p:stCondLst>
                                  <p:childTnLst>
                                    <p:set>
                                      <p:cBhvr>
                                        <p:cTn id="155" dur="1" fill="hold">
                                          <p:stCondLst>
                                            <p:cond delay="0"/>
                                          </p:stCondLst>
                                        </p:cTn>
                                        <p:tgtEl>
                                          <p:spTgt spid="51"/>
                                        </p:tgtEl>
                                        <p:attrNameLst>
                                          <p:attrName>style.visibility</p:attrName>
                                        </p:attrNameLst>
                                      </p:cBhvr>
                                      <p:to>
                                        <p:strVal val="visible"/>
                                      </p:to>
                                    </p:set>
                                    <p:anim calcmode="lin" valueType="num">
                                      <p:cBhvr additive="base">
                                        <p:cTn id="156" dur="500" fill="hold"/>
                                        <p:tgtEl>
                                          <p:spTgt spid="51"/>
                                        </p:tgtEl>
                                        <p:attrNameLst>
                                          <p:attrName>ppt_x</p:attrName>
                                        </p:attrNameLst>
                                      </p:cBhvr>
                                      <p:tavLst>
                                        <p:tav tm="0">
                                          <p:val>
                                            <p:strVal val="1+#ppt_w/2"/>
                                          </p:val>
                                        </p:tav>
                                        <p:tav tm="100000">
                                          <p:val>
                                            <p:strVal val="#ppt_x"/>
                                          </p:val>
                                        </p:tav>
                                      </p:tavLst>
                                    </p:anim>
                                    <p:anim calcmode="lin" valueType="num">
                                      <p:cBhvr additive="base">
                                        <p:cTn id="157" dur="500" fill="hold"/>
                                        <p:tgtEl>
                                          <p:spTgt spid="51"/>
                                        </p:tgtEl>
                                        <p:attrNameLst>
                                          <p:attrName>ppt_y</p:attrName>
                                        </p:attrNameLst>
                                      </p:cBhvr>
                                      <p:tavLst>
                                        <p:tav tm="0">
                                          <p:val>
                                            <p:strVal val="#ppt_y"/>
                                          </p:val>
                                        </p:tav>
                                        <p:tav tm="100000">
                                          <p:val>
                                            <p:strVal val="#ppt_y"/>
                                          </p:val>
                                        </p:tav>
                                      </p:tavLst>
                                    </p:anim>
                                  </p:childTnLst>
                                </p:cTn>
                              </p:par>
                              <p:par>
                                <p:cTn id="158" presetID="2" presetClass="entr" presetSubtype="2"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 calcmode="lin" valueType="num">
                                      <p:cBhvr additive="base">
                                        <p:cTn id="160" dur="500" fill="hold"/>
                                        <p:tgtEl>
                                          <p:spTgt spid="52"/>
                                        </p:tgtEl>
                                        <p:attrNameLst>
                                          <p:attrName>ppt_x</p:attrName>
                                        </p:attrNameLst>
                                      </p:cBhvr>
                                      <p:tavLst>
                                        <p:tav tm="0">
                                          <p:val>
                                            <p:strVal val="1+#ppt_w/2"/>
                                          </p:val>
                                        </p:tav>
                                        <p:tav tm="100000">
                                          <p:val>
                                            <p:strVal val="#ppt_x"/>
                                          </p:val>
                                        </p:tav>
                                      </p:tavLst>
                                    </p:anim>
                                    <p:anim calcmode="lin" valueType="num">
                                      <p:cBhvr additive="base">
                                        <p:cTn id="161" dur="500" fill="hold"/>
                                        <p:tgtEl>
                                          <p:spTgt spid="52"/>
                                        </p:tgtEl>
                                        <p:attrNameLst>
                                          <p:attrName>ppt_y</p:attrName>
                                        </p:attrNameLst>
                                      </p:cBhvr>
                                      <p:tavLst>
                                        <p:tav tm="0">
                                          <p:val>
                                            <p:strVal val="#ppt_y"/>
                                          </p:val>
                                        </p:tav>
                                        <p:tav tm="100000">
                                          <p:val>
                                            <p:strVal val="#ppt_y"/>
                                          </p:val>
                                        </p:tav>
                                      </p:tavLst>
                                    </p:anim>
                                  </p:childTnLst>
                                </p:cTn>
                              </p:par>
                              <p:par>
                                <p:cTn id="162" presetID="2" presetClass="entr" presetSubtype="2" fill="hold" grpId="0" nodeType="withEffect">
                                  <p:stCondLst>
                                    <p:cond delay="0"/>
                                  </p:stCondLst>
                                  <p:childTnLst>
                                    <p:set>
                                      <p:cBhvr>
                                        <p:cTn id="163" dur="1" fill="hold">
                                          <p:stCondLst>
                                            <p:cond delay="0"/>
                                          </p:stCondLst>
                                        </p:cTn>
                                        <p:tgtEl>
                                          <p:spTgt spid="53"/>
                                        </p:tgtEl>
                                        <p:attrNameLst>
                                          <p:attrName>style.visibility</p:attrName>
                                        </p:attrNameLst>
                                      </p:cBhvr>
                                      <p:to>
                                        <p:strVal val="visible"/>
                                      </p:to>
                                    </p:set>
                                    <p:anim calcmode="lin" valueType="num">
                                      <p:cBhvr additive="base">
                                        <p:cTn id="164" dur="500" fill="hold"/>
                                        <p:tgtEl>
                                          <p:spTgt spid="53"/>
                                        </p:tgtEl>
                                        <p:attrNameLst>
                                          <p:attrName>ppt_x</p:attrName>
                                        </p:attrNameLst>
                                      </p:cBhvr>
                                      <p:tavLst>
                                        <p:tav tm="0">
                                          <p:val>
                                            <p:strVal val="1+#ppt_w/2"/>
                                          </p:val>
                                        </p:tav>
                                        <p:tav tm="100000">
                                          <p:val>
                                            <p:strVal val="#ppt_x"/>
                                          </p:val>
                                        </p:tav>
                                      </p:tavLst>
                                    </p:anim>
                                    <p:anim calcmode="lin" valueType="num">
                                      <p:cBhvr additive="base">
                                        <p:cTn id="165" dur="500" fill="hold"/>
                                        <p:tgtEl>
                                          <p:spTgt spid="53"/>
                                        </p:tgtEl>
                                        <p:attrNameLst>
                                          <p:attrName>ppt_y</p:attrName>
                                        </p:attrNameLst>
                                      </p:cBhvr>
                                      <p:tavLst>
                                        <p:tav tm="0">
                                          <p:val>
                                            <p:strVal val="#ppt_y"/>
                                          </p:val>
                                        </p:tav>
                                        <p:tav tm="100000">
                                          <p:val>
                                            <p:strVal val="#ppt_y"/>
                                          </p:val>
                                        </p:tav>
                                      </p:tavLst>
                                    </p:anim>
                                  </p:childTnLst>
                                </p:cTn>
                              </p:par>
                            </p:childTnLst>
                          </p:cTn>
                        </p:par>
                        <p:par>
                          <p:cTn id="166" fill="hold">
                            <p:stCondLst>
                              <p:cond delay="1500"/>
                            </p:stCondLst>
                            <p:childTnLst>
                              <p:par>
                                <p:cTn id="167" presetID="22" presetClass="entr" presetSubtype="8" fill="hold" grpId="0" nodeType="afterEffect">
                                  <p:stCondLst>
                                    <p:cond delay="0"/>
                                  </p:stCondLst>
                                  <p:childTnLst>
                                    <p:set>
                                      <p:cBhvr>
                                        <p:cTn id="168" dur="1" fill="hold">
                                          <p:stCondLst>
                                            <p:cond delay="0"/>
                                          </p:stCondLst>
                                        </p:cTn>
                                        <p:tgtEl>
                                          <p:spTgt spid="75"/>
                                        </p:tgtEl>
                                        <p:attrNameLst>
                                          <p:attrName>style.visibility</p:attrName>
                                        </p:attrNameLst>
                                      </p:cBhvr>
                                      <p:to>
                                        <p:strVal val="visible"/>
                                      </p:to>
                                    </p:set>
                                    <p:animEffect transition="in" filter="wipe(left)">
                                      <p:cBhvr>
                                        <p:cTn id="169" dur="500"/>
                                        <p:tgtEl>
                                          <p:spTgt spid="75"/>
                                        </p:tgtEl>
                                      </p:cBhvr>
                                    </p:animEffect>
                                  </p:childTnLst>
                                </p:cTn>
                              </p:par>
                            </p:childTnLst>
                          </p:cTn>
                        </p:par>
                        <p:par>
                          <p:cTn id="170" fill="hold">
                            <p:stCondLst>
                              <p:cond delay="2000"/>
                            </p:stCondLst>
                            <p:childTnLst>
                              <p:par>
                                <p:cTn id="171" presetID="53" presetClass="entr" presetSubtype="16" fill="hold" grpId="0" nodeType="afterEffect">
                                  <p:stCondLst>
                                    <p:cond delay="0"/>
                                  </p:stCondLst>
                                  <p:childTnLst>
                                    <p:set>
                                      <p:cBhvr>
                                        <p:cTn id="172" dur="1" fill="hold">
                                          <p:stCondLst>
                                            <p:cond delay="0"/>
                                          </p:stCondLst>
                                        </p:cTn>
                                        <p:tgtEl>
                                          <p:spTgt spid="78"/>
                                        </p:tgtEl>
                                        <p:attrNameLst>
                                          <p:attrName>style.visibility</p:attrName>
                                        </p:attrNameLst>
                                      </p:cBhvr>
                                      <p:to>
                                        <p:strVal val="visible"/>
                                      </p:to>
                                    </p:set>
                                    <p:anim calcmode="lin" valueType="num">
                                      <p:cBhvr>
                                        <p:cTn id="173" dur="500" fill="hold"/>
                                        <p:tgtEl>
                                          <p:spTgt spid="78"/>
                                        </p:tgtEl>
                                        <p:attrNameLst>
                                          <p:attrName>ppt_w</p:attrName>
                                        </p:attrNameLst>
                                      </p:cBhvr>
                                      <p:tavLst>
                                        <p:tav tm="0">
                                          <p:val>
                                            <p:fltVal val="0"/>
                                          </p:val>
                                        </p:tav>
                                        <p:tav tm="100000">
                                          <p:val>
                                            <p:strVal val="#ppt_w"/>
                                          </p:val>
                                        </p:tav>
                                      </p:tavLst>
                                    </p:anim>
                                    <p:anim calcmode="lin" valueType="num">
                                      <p:cBhvr>
                                        <p:cTn id="174" dur="500" fill="hold"/>
                                        <p:tgtEl>
                                          <p:spTgt spid="78"/>
                                        </p:tgtEl>
                                        <p:attrNameLst>
                                          <p:attrName>ppt_h</p:attrName>
                                        </p:attrNameLst>
                                      </p:cBhvr>
                                      <p:tavLst>
                                        <p:tav tm="0">
                                          <p:val>
                                            <p:fltVal val="0"/>
                                          </p:val>
                                        </p:tav>
                                        <p:tav tm="100000">
                                          <p:val>
                                            <p:strVal val="#ppt_h"/>
                                          </p:val>
                                        </p:tav>
                                      </p:tavLst>
                                    </p:anim>
                                    <p:animEffect transition="in" filter="fade">
                                      <p:cBhvr>
                                        <p:cTn id="175" dur="500"/>
                                        <p:tgtEl>
                                          <p:spTgt spid="78"/>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79"/>
                                        </p:tgtEl>
                                        <p:attrNameLst>
                                          <p:attrName>style.visibility</p:attrName>
                                        </p:attrNameLst>
                                      </p:cBhvr>
                                      <p:to>
                                        <p:strVal val="visible"/>
                                      </p:to>
                                    </p:set>
                                    <p:anim calcmode="lin" valueType="num">
                                      <p:cBhvr>
                                        <p:cTn id="178" dur="500" fill="hold"/>
                                        <p:tgtEl>
                                          <p:spTgt spid="79"/>
                                        </p:tgtEl>
                                        <p:attrNameLst>
                                          <p:attrName>ppt_w</p:attrName>
                                        </p:attrNameLst>
                                      </p:cBhvr>
                                      <p:tavLst>
                                        <p:tav tm="0">
                                          <p:val>
                                            <p:fltVal val="0"/>
                                          </p:val>
                                        </p:tav>
                                        <p:tav tm="100000">
                                          <p:val>
                                            <p:strVal val="#ppt_w"/>
                                          </p:val>
                                        </p:tav>
                                      </p:tavLst>
                                    </p:anim>
                                    <p:anim calcmode="lin" valueType="num">
                                      <p:cBhvr>
                                        <p:cTn id="179" dur="500" fill="hold"/>
                                        <p:tgtEl>
                                          <p:spTgt spid="79"/>
                                        </p:tgtEl>
                                        <p:attrNameLst>
                                          <p:attrName>ppt_h</p:attrName>
                                        </p:attrNameLst>
                                      </p:cBhvr>
                                      <p:tavLst>
                                        <p:tav tm="0">
                                          <p:val>
                                            <p:fltVal val="0"/>
                                          </p:val>
                                        </p:tav>
                                        <p:tav tm="100000">
                                          <p:val>
                                            <p:strVal val="#ppt_h"/>
                                          </p:val>
                                        </p:tav>
                                      </p:tavLst>
                                    </p:anim>
                                    <p:animEffect transition="in" filter="fade">
                                      <p:cBhvr>
                                        <p:cTn id="180" dur="500"/>
                                        <p:tgtEl>
                                          <p:spTgt spid="79"/>
                                        </p:tgtEl>
                                      </p:cBhvr>
                                    </p:animEffect>
                                  </p:childTnLst>
                                </p:cTn>
                              </p:par>
                              <p:par>
                                <p:cTn id="181" presetID="53" presetClass="entr" presetSubtype="16" fill="hold" grpId="0" nodeType="withEffect">
                                  <p:stCondLst>
                                    <p:cond delay="0"/>
                                  </p:stCondLst>
                                  <p:childTnLst>
                                    <p:set>
                                      <p:cBhvr>
                                        <p:cTn id="182" dur="1" fill="hold">
                                          <p:stCondLst>
                                            <p:cond delay="0"/>
                                          </p:stCondLst>
                                        </p:cTn>
                                        <p:tgtEl>
                                          <p:spTgt spid="80"/>
                                        </p:tgtEl>
                                        <p:attrNameLst>
                                          <p:attrName>style.visibility</p:attrName>
                                        </p:attrNameLst>
                                      </p:cBhvr>
                                      <p:to>
                                        <p:strVal val="visible"/>
                                      </p:to>
                                    </p:set>
                                    <p:anim calcmode="lin" valueType="num">
                                      <p:cBhvr>
                                        <p:cTn id="183" dur="500" fill="hold"/>
                                        <p:tgtEl>
                                          <p:spTgt spid="80"/>
                                        </p:tgtEl>
                                        <p:attrNameLst>
                                          <p:attrName>ppt_w</p:attrName>
                                        </p:attrNameLst>
                                      </p:cBhvr>
                                      <p:tavLst>
                                        <p:tav tm="0">
                                          <p:val>
                                            <p:fltVal val="0"/>
                                          </p:val>
                                        </p:tav>
                                        <p:tav tm="100000">
                                          <p:val>
                                            <p:strVal val="#ppt_w"/>
                                          </p:val>
                                        </p:tav>
                                      </p:tavLst>
                                    </p:anim>
                                    <p:anim calcmode="lin" valueType="num">
                                      <p:cBhvr>
                                        <p:cTn id="184" dur="500" fill="hold"/>
                                        <p:tgtEl>
                                          <p:spTgt spid="80"/>
                                        </p:tgtEl>
                                        <p:attrNameLst>
                                          <p:attrName>ppt_h</p:attrName>
                                        </p:attrNameLst>
                                      </p:cBhvr>
                                      <p:tavLst>
                                        <p:tav tm="0">
                                          <p:val>
                                            <p:fltVal val="0"/>
                                          </p:val>
                                        </p:tav>
                                        <p:tav tm="100000">
                                          <p:val>
                                            <p:strVal val="#ppt_h"/>
                                          </p:val>
                                        </p:tav>
                                      </p:tavLst>
                                    </p:anim>
                                    <p:animEffect transition="in" filter="fade">
                                      <p:cBhvr>
                                        <p:cTn id="185" dur="500"/>
                                        <p:tgtEl>
                                          <p:spTgt spid="80"/>
                                        </p:tgtEl>
                                      </p:cBhvr>
                                    </p:animEffect>
                                  </p:childTnLst>
                                </p:cTn>
                              </p:par>
                              <p:par>
                                <p:cTn id="186" presetID="42" presetClass="entr" presetSubtype="0" fill="hold" nodeType="withEffect">
                                  <p:stCondLst>
                                    <p:cond delay="0"/>
                                  </p:stCondLst>
                                  <p:childTnLst>
                                    <p:set>
                                      <p:cBhvr>
                                        <p:cTn id="187" dur="1" fill="hold">
                                          <p:stCondLst>
                                            <p:cond delay="0"/>
                                          </p:stCondLst>
                                        </p:cTn>
                                        <p:tgtEl>
                                          <p:spTgt spid="3"/>
                                        </p:tgtEl>
                                        <p:attrNameLst>
                                          <p:attrName>style.visibility</p:attrName>
                                        </p:attrNameLst>
                                      </p:cBhvr>
                                      <p:to>
                                        <p:strVal val="visible"/>
                                      </p:to>
                                    </p:set>
                                    <p:animEffect transition="in" filter="fade">
                                      <p:cBhvr>
                                        <p:cTn id="188" dur="1000"/>
                                        <p:tgtEl>
                                          <p:spTgt spid="3"/>
                                        </p:tgtEl>
                                      </p:cBhvr>
                                    </p:animEffect>
                                    <p:anim calcmode="lin" valueType="num">
                                      <p:cBhvr>
                                        <p:cTn id="189" dur="1000" fill="hold"/>
                                        <p:tgtEl>
                                          <p:spTgt spid="3"/>
                                        </p:tgtEl>
                                        <p:attrNameLst>
                                          <p:attrName>ppt_x</p:attrName>
                                        </p:attrNameLst>
                                      </p:cBhvr>
                                      <p:tavLst>
                                        <p:tav tm="0">
                                          <p:val>
                                            <p:strVal val="#ppt_x"/>
                                          </p:val>
                                        </p:tav>
                                        <p:tav tm="100000">
                                          <p:val>
                                            <p:strVal val="#ppt_x"/>
                                          </p:val>
                                        </p:tav>
                                      </p:tavLst>
                                    </p:anim>
                                    <p:anim calcmode="lin" valueType="num">
                                      <p:cBhvr>
                                        <p:cTn id="19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3" grpId="0" animBg="1"/>
      <p:bldP spid="14" grpId="0" animBg="1"/>
      <p:bldP spid="15" grpId="0" animBg="1"/>
      <p:bldP spid="16"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75" grpId="0"/>
      <p:bldP spid="78" grpId="0" animBg="1"/>
      <p:bldP spid="79" grpId="0" animBg="1"/>
      <p:bldP spid="8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939080"/>
            <a:ext cx="12190495" cy="5629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 strike="noStrike" noProof="1"/>
          </a:p>
        </p:txBody>
      </p:sp>
      <p:sp>
        <p:nvSpPr>
          <p:cNvPr id="12"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13" name="文本框 12"/>
          <p:cNvSpPr txBox="1"/>
          <p:nvPr/>
        </p:nvSpPr>
        <p:spPr>
          <a:xfrm>
            <a:off x="586891" y="754970"/>
            <a:ext cx="2233304" cy="723916"/>
          </a:xfrm>
          <a:prstGeom prst="rect">
            <a:avLst/>
          </a:prstGeom>
          <a:noFill/>
        </p:spPr>
        <p:txBody>
          <a:bodyPr wrap="none" rtlCol="0">
            <a:spAutoFit/>
            <a:scene3d>
              <a:camera prst="orthographicFront"/>
              <a:lightRig rig="threePt" dir="t"/>
            </a:scene3d>
            <a:sp3d contourW="12700"/>
          </a:bodyPr>
          <a:lstStyle/>
          <a:p>
            <a:pPr algn="l">
              <a:lnSpc>
                <a:spcPct val="154000"/>
              </a:lnSpc>
            </a:pPr>
            <a:r>
              <a:rPr lang="zh-CN" altLang="en-US" sz="2665" b="1" noProof="1" smtClean="0">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rPr>
              <a:t>三、赛道设置</a:t>
            </a:r>
            <a:endParaRPr lang="zh-CN" altLang="en-US" sz="2665" b="1" noProof="1">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endParaRPr>
          </a:p>
        </p:txBody>
      </p:sp>
      <p:grpSp>
        <p:nvGrpSpPr>
          <p:cNvPr id="6" name="组合 5"/>
          <p:cNvGrpSpPr/>
          <p:nvPr/>
        </p:nvGrpSpPr>
        <p:grpSpPr>
          <a:xfrm>
            <a:off x="255002" y="136721"/>
            <a:ext cx="5289840" cy="723901"/>
            <a:chOff x="-391195" y="-1"/>
            <a:chExt cx="5289840" cy="723901"/>
          </a:xfrm>
        </p:grpSpPr>
        <p:sp>
          <p:nvSpPr>
            <p:cNvPr id="10" name="任意多边形 9"/>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91195" y="-1"/>
              <a:ext cx="1417774" cy="723901"/>
              <a:chOff x="-391195" y="-1"/>
              <a:chExt cx="1697596" cy="866775"/>
            </a:xfrm>
          </p:grpSpPr>
          <p:sp>
            <p:nvSpPr>
              <p:cNvPr id="15" name="任意多边形 14"/>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文本框 24"/>
          <p:cNvSpPr txBox="1"/>
          <p:nvPr/>
        </p:nvSpPr>
        <p:spPr>
          <a:xfrm>
            <a:off x="1432038" y="225721"/>
            <a:ext cx="4101380" cy="646331"/>
          </a:xfrm>
          <a:prstGeom prst="rect">
            <a:avLst/>
          </a:prstGeom>
          <a:noFill/>
        </p:spPr>
        <p:txBody>
          <a:bodyPr wrap="square" rtlCol="0">
            <a:spAutoFit/>
            <a:scene3d>
              <a:camera prst="orthographicFront"/>
              <a:lightRig rig="threePt" dir="t"/>
            </a:scene3d>
            <a:sp3d contourW="12700"/>
          </a:bodyPr>
          <a:lstStyle/>
          <a:p>
            <a:pPr algn="ct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a:t>
            </a:r>
            <a:r>
              <a:rPr lang="zh-CN" altLang="en-US" b="1" dirty="0">
                <a:solidFill>
                  <a:srgbClr val="FF9409"/>
                </a:solidFill>
                <a:latin typeface="Century Gothic" panose="020B0502020202020204" pitchFamily="34" charset="0"/>
                <a:ea typeface="+mj-ea"/>
              </a:rPr>
              <a:t>大学生创业计划竞赛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sp>
        <p:nvSpPr>
          <p:cNvPr id="21" name="矩形 20"/>
          <p:cNvSpPr/>
          <p:nvPr/>
        </p:nvSpPr>
        <p:spPr>
          <a:xfrm>
            <a:off x="691033" y="1763471"/>
            <a:ext cx="10139932" cy="3970318"/>
          </a:xfrm>
          <a:prstGeom prst="rect">
            <a:avLst/>
          </a:prstGeom>
        </p:spPr>
        <p:txBody>
          <a:bodyPr wrap="square">
            <a:spAutoFit/>
          </a:bodyPr>
          <a:lstStyle/>
          <a:p>
            <a:pPr>
              <a:lnSpc>
                <a:spcPct val="200000"/>
              </a:lnSpc>
            </a:pPr>
            <a:r>
              <a:rPr lang="zh-CN" altLang="zh-CN" dirty="0"/>
              <a:t>大赛分组。大赛聚焦创新、协调、绿色、开放、共享五大发展理念和</a:t>
            </a:r>
            <a:r>
              <a:rPr lang="en-US" altLang="zh-CN" dirty="0"/>
              <a:t>2020</a:t>
            </a:r>
            <a:r>
              <a:rPr lang="zh-CN" altLang="zh-CN" dirty="0"/>
              <a:t>年决战脱贫攻坚、决胜全面小康的目标，设置五个组别。</a:t>
            </a:r>
            <a:endParaRPr lang="zh-CN" altLang="zh-CN" dirty="0"/>
          </a:p>
          <a:p>
            <a:pPr>
              <a:lnSpc>
                <a:spcPct val="200000"/>
              </a:lnSpc>
            </a:pPr>
            <a:r>
              <a:rPr lang="zh-CN" altLang="zh-CN" b="1" dirty="0"/>
              <a:t>科技创新和未来产业：</a:t>
            </a:r>
            <a:r>
              <a:rPr lang="zh-CN" altLang="zh-CN" dirty="0"/>
              <a:t>突出科技创新，在人工智能、网络信息、生命科学、新材料、新能源等领域，结合实践观察设计项目。</a:t>
            </a:r>
            <a:endParaRPr lang="zh-CN" altLang="zh-CN" dirty="0"/>
          </a:p>
          <a:p>
            <a:pPr>
              <a:lnSpc>
                <a:spcPct val="200000"/>
              </a:lnSpc>
            </a:pPr>
            <a:r>
              <a:rPr lang="zh-CN" altLang="zh-CN" b="1" dirty="0"/>
              <a:t>乡村振兴和脱贫攻坚：</a:t>
            </a:r>
            <a:r>
              <a:rPr lang="zh-CN" altLang="zh-CN" dirty="0"/>
              <a:t>围绕实施乡村振兴战略和打赢脱贫攻坚战，在农林牧渔、电子商务、旅游休闲等领域，结合实践观察设计项目。</a:t>
            </a:r>
            <a:endParaRPr lang="zh-CN" altLang="zh-CN" dirty="0"/>
          </a:p>
          <a:p>
            <a:pPr>
              <a:lnSpc>
                <a:spcPct val="200000"/>
              </a:lnSpc>
            </a:pPr>
            <a:endParaRPr lang="zh-CN" altLang="zh-CN" dirty="0">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939080"/>
            <a:ext cx="12190495" cy="5629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 strike="noStrike" noProof="1"/>
          </a:p>
        </p:txBody>
      </p:sp>
      <p:sp>
        <p:nvSpPr>
          <p:cNvPr id="12" name="double-quotes_2997"/>
          <p:cNvSpPr>
            <a:spLocks noChangeAspect="1"/>
          </p:cNvSpPr>
          <p:nvPr/>
        </p:nvSpPr>
        <p:spPr>
          <a:xfrm rot="10800000">
            <a:off x="1554547" y="1658960"/>
            <a:ext cx="826432" cy="616914"/>
          </a:xfrm>
          <a:custGeom>
            <a:avLst/>
            <a:gdLst/>
            <a:ahLst/>
            <a:cxnLst>
              <a:cxn ang="0">
                <a:pos x="211305" y="0"/>
              </a:cxn>
              <a:cxn ang="0">
                <a:pos x="337962" y="0"/>
              </a:cxn>
              <a:cxn ang="0">
                <a:pos x="337962" y="126529"/>
              </a:cxn>
              <a:cxn ang="0">
                <a:pos x="211305" y="253059"/>
              </a:cxn>
              <a:cxn ang="0">
                <a:pos x="211305" y="211146"/>
              </a:cxn>
              <a:cxn ang="0">
                <a:pos x="295215" y="126529"/>
              </a:cxn>
              <a:cxn ang="0">
                <a:pos x="211305" y="126529"/>
              </a:cxn>
              <a:cxn ang="0">
                <a:pos x="0" y="0"/>
              </a:cxn>
              <a:cxn ang="0">
                <a:pos x="126656" y="0"/>
              </a:cxn>
              <a:cxn ang="0">
                <a:pos x="126656" y="126529"/>
              </a:cxn>
              <a:cxn ang="0">
                <a:pos x="0" y="253059"/>
              </a:cxn>
              <a:cxn ang="0">
                <a:pos x="0" y="211146"/>
              </a:cxn>
              <a:cxn ang="0">
                <a:pos x="84701" y="126529"/>
              </a:cxn>
              <a:cxn ang="0">
                <a:pos x="0" y="126529"/>
              </a:cxn>
            </a:cxnLst>
            <a:rect l="0" t="0" r="0" b="0"/>
            <a:pathLst>
              <a:path w="551492" h="412946">
                <a:moveTo>
                  <a:pt x="344812" y="0"/>
                </a:moveTo>
                <a:lnTo>
                  <a:pt x="551492" y="0"/>
                </a:lnTo>
                <a:lnTo>
                  <a:pt x="551492" y="206473"/>
                </a:lnTo>
                <a:cubicBezTo>
                  <a:pt x="551492" y="321324"/>
                  <a:pt x="458486" y="412946"/>
                  <a:pt x="344812" y="412946"/>
                </a:cubicBezTo>
                <a:lnTo>
                  <a:pt x="344812" y="344552"/>
                </a:lnTo>
                <a:cubicBezTo>
                  <a:pt x="421025" y="344552"/>
                  <a:pt x="481738" y="282610"/>
                  <a:pt x="481738" y="206473"/>
                </a:cubicBezTo>
                <a:lnTo>
                  <a:pt x="344812" y="206473"/>
                </a:lnTo>
                <a:close/>
                <a:moveTo>
                  <a:pt x="0" y="0"/>
                </a:moveTo>
                <a:lnTo>
                  <a:pt x="206680" y="0"/>
                </a:lnTo>
                <a:lnTo>
                  <a:pt x="206680" y="206473"/>
                </a:lnTo>
                <a:cubicBezTo>
                  <a:pt x="206680" y="321324"/>
                  <a:pt x="113674" y="412946"/>
                  <a:pt x="0" y="412946"/>
                </a:cubicBezTo>
                <a:lnTo>
                  <a:pt x="0" y="344552"/>
                </a:lnTo>
                <a:cubicBezTo>
                  <a:pt x="76213" y="344552"/>
                  <a:pt x="138217" y="282610"/>
                  <a:pt x="138217" y="206473"/>
                </a:cubicBezTo>
                <a:lnTo>
                  <a:pt x="0" y="206473"/>
                </a:lnTo>
                <a:close/>
              </a:path>
            </a:pathLst>
          </a:custGeom>
          <a:noFill/>
          <a:ln w="9525" cap="flat" cmpd="sng">
            <a:solidFill>
              <a:schemeClr val="bg1"/>
            </a:solidFill>
            <a:prstDash val="solid"/>
            <a:round/>
            <a:headEnd type="none" w="med" len="med"/>
            <a:tailEnd type="none" w="med" len="med"/>
          </a:ln>
        </p:spPr>
        <p:txBody>
          <a:bodyPr/>
          <a:lstStyle/>
          <a:p>
            <a:endParaRPr lang="zh-CN" altLang="en-US" sz="2400">
              <a:solidFill>
                <a:srgbClr val="5EAA70"/>
              </a:solidFill>
            </a:endParaRPr>
          </a:p>
        </p:txBody>
      </p:sp>
      <p:sp>
        <p:nvSpPr>
          <p:cNvPr id="13" name="文本框 12"/>
          <p:cNvSpPr txBox="1"/>
          <p:nvPr/>
        </p:nvSpPr>
        <p:spPr>
          <a:xfrm>
            <a:off x="586891" y="754970"/>
            <a:ext cx="2233304" cy="723916"/>
          </a:xfrm>
          <a:prstGeom prst="rect">
            <a:avLst/>
          </a:prstGeom>
          <a:noFill/>
        </p:spPr>
        <p:txBody>
          <a:bodyPr wrap="none" rtlCol="0">
            <a:spAutoFit/>
            <a:scene3d>
              <a:camera prst="orthographicFront"/>
              <a:lightRig rig="threePt" dir="t"/>
            </a:scene3d>
            <a:sp3d contourW="12700"/>
          </a:bodyPr>
          <a:lstStyle/>
          <a:p>
            <a:pPr algn="l">
              <a:lnSpc>
                <a:spcPct val="154000"/>
              </a:lnSpc>
            </a:pPr>
            <a:r>
              <a:rPr lang="zh-CN" altLang="en-US" sz="2665" b="1" noProof="1" smtClean="0">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rPr>
              <a:t>三、赛道设置</a:t>
            </a:r>
            <a:endParaRPr lang="zh-CN" altLang="en-US" sz="2665" b="1" noProof="1">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itchFamily="18" charset="-122"/>
              <a:sym typeface="Arial" panose="020B0604020202020204" pitchFamily="34" charset="0"/>
            </a:endParaRPr>
          </a:p>
        </p:txBody>
      </p:sp>
      <p:grpSp>
        <p:nvGrpSpPr>
          <p:cNvPr id="6" name="组合 5"/>
          <p:cNvGrpSpPr/>
          <p:nvPr/>
        </p:nvGrpSpPr>
        <p:grpSpPr>
          <a:xfrm>
            <a:off x="255002" y="136721"/>
            <a:ext cx="5289840" cy="723901"/>
            <a:chOff x="-391195" y="-1"/>
            <a:chExt cx="5289840" cy="723901"/>
          </a:xfrm>
        </p:grpSpPr>
        <p:sp>
          <p:nvSpPr>
            <p:cNvPr id="10" name="任意多边形 9"/>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91195" y="-1"/>
              <a:ext cx="1417774" cy="723901"/>
              <a:chOff x="-391195" y="-1"/>
              <a:chExt cx="1697596" cy="866775"/>
            </a:xfrm>
          </p:grpSpPr>
          <p:sp>
            <p:nvSpPr>
              <p:cNvPr id="15" name="任意多边形 14"/>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文本框 24"/>
          <p:cNvSpPr txBox="1"/>
          <p:nvPr/>
        </p:nvSpPr>
        <p:spPr>
          <a:xfrm>
            <a:off x="1432038" y="225721"/>
            <a:ext cx="4101380" cy="646331"/>
          </a:xfrm>
          <a:prstGeom prst="rect">
            <a:avLst/>
          </a:prstGeom>
          <a:noFill/>
        </p:spPr>
        <p:txBody>
          <a:bodyPr wrap="square" rtlCol="0">
            <a:spAutoFit/>
            <a:scene3d>
              <a:camera prst="orthographicFront"/>
              <a:lightRig rig="threePt" dir="t"/>
            </a:scene3d>
            <a:sp3d contourW="12700"/>
          </a:bodyPr>
          <a:lstStyle/>
          <a:p>
            <a:pPr algn="ctr"/>
            <a:r>
              <a:rPr lang="zh-CN" altLang="en-US" dirty="0" smtClean="0">
                <a:gradFill>
                  <a:gsLst>
                    <a:gs pos="0">
                      <a:srgbClr val="447537"/>
                    </a:gs>
                    <a:gs pos="84000">
                      <a:srgbClr val="5EAA70"/>
                    </a:gs>
                  </a:gsLst>
                  <a:lin ang="5400000" scaled="1"/>
                </a:gradFill>
                <a:latin typeface="微软雅黑" panose="020B0503020204020204" pitchFamily="34" charset="-122"/>
                <a:cs typeface="+mn-ea"/>
              </a:rPr>
              <a:t>  </a:t>
            </a:r>
            <a:r>
              <a:rPr lang="zh-CN" altLang="en-US" b="1" dirty="0" smtClean="0">
                <a:solidFill>
                  <a:srgbClr val="FF9409"/>
                </a:solidFill>
                <a:latin typeface="Century Gothic" panose="020B0502020202020204" pitchFamily="34" charset="0"/>
                <a:ea typeface="+mj-ea"/>
              </a:rPr>
              <a:t>“</a:t>
            </a:r>
            <a:r>
              <a:rPr lang="zh-CN" altLang="en-US" b="1" dirty="0">
                <a:solidFill>
                  <a:srgbClr val="FF9409"/>
                </a:solidFill>
                <a:latin typeface="Century Gothic" panose="020B0502020202020204" pitchFamily="34" charset="0"/>
              </a:rPr>
              <a:t>挑战杯</a:t>
            </a:r>
            <a:r>
              <a:rPr lang="zh-CN" altLang="en-US" b="1" dirty="0" smtClean="0">
                <a:solidFill>
                  <a:srgbClr val="FF9409"/>
                </a:solidFill>
                <a:latin typeface="Century Gothic" panose="020B0502020202020204" pitchFamily="34" charset="0"/>
                <a:ea typeface="+mj-ea"/>
              </a:rPr>
              <a:t>” 全国</a:t>
            </a:r>
            <a:r>
              <a:rPr lang="zh-CN" altLang="en-US" b="1" dirty="0">
                <a:solidFill>
                  <a:srgbClr val="FF9409"/>
                </a:solidFill>
                <a:latin typeface="Century Gothic" panose="020B0502020202020204" pitchFamily="34" charset="0"/>
                <a:ea typeface="+mj-ea"/>
              </a:rPr>
              <a:t>大学生创业计划竞赛</a:t>
            </a:r>
            <a:endParaRPr lang="zh-CN" altLang="en-US" b="1" dirty="0">
              <a:solidFill>
                <a:srgbClr val="FF9409"/>
              </a:solidFill>
              <a:latin typeface="Century Gothic" panose="020B0502020202020204" pitchFamily="34" charset="0"/>
              <a:ea typeface="+mj-ea"/>
            </a:endParaRPr>
          </a:p>
          <a:p>
            <a:pPr algn="ctr"/>
            <a:endParaRPr lang="zh-CN" altLang="en-US" b="1" dirty="0">
              <a:solidFill>
                <a:srgbClr val="FF9409"/>
              </a:solidFill>
              <a:latin typeface="Century Gothic" panose="020B0502020202020204" pitchFamily="34" charset="0"/>
              <a:ea typeface="+mj-ea"/>
            </a:endParaRPr>
          </a:p>
        </p:txBody>
      </p:sp>
      <p:sp>
        <p:nvSpPr>
          <p:cNvPr id="22" name="矩形 21"/>
          <p:cNvSpPr/>
          <p:nvPr/>
        </p:nvSpPr>
        <p:spPr>
          <a:xfrm>
            <a:off x="474876" y="1746845"/>
            <a:ext cx="10139932" cy="4440767"/>
          </a:xfrm>
          <a:prstGeom prst="rect">
            <a:avLst/>
          </a:prstGeom>
        </p:spPr>
        <p:txBody>
          <a:bodyPr wrap="square">
            <a:spAutoFit/>
          </a:bodyPr>
          <a:lstStyle/>
          <a:p>
            <a:pPr>
              <a:lnSpc>
                <a:spcPct val="200000"/>
              </a:lnSpc>
            </a:pPr>
            <a:r>
              <a:rPr lang="zh-CN" altLang="zh-CN" b="1" dirty="0"/>
              <a:t>城市治理和社会服务：</a:t>
            </a:r>
            <a:r>
              <a:rPr lang="zh-CN" altLang="zh-CN" dirty="0"/>
              <a:t>围绕国家治理体系和治理能力现代化建设，在政务服务、消费生活、医疗服务、教育培训、交通物流、金融服务等领域，结合实践观察设计项目。</a:t>
            </a:r>
            <a:endParaRPr lang="zh-CN" altLang="zh-CN" dirty="0"/>
          </a:p>
          <a:p>
            <a:pPr>
              <a:lnSpc>
                <a:spcPct val="200000"/>
              </a:lnSpc>
            </a:pPr>
            <a:r>
              <a:rPr lang="zh-CN" altLang="zh-CN" b="1" dirty="0"/>
              <a:t>生态环保和可持续发展：</a:t>
            </a:r>
            <a:r>
              <a:rPr lang="zh-CN" altLang="zh-CN" dirty="0"/>
              <a:t>围绕可持续发展战略，在环境治理、可持续资源开发、生态环保、清洁能源应用等领域，结合实践观察设计项目。</a:t>
            </a:r>
            <a:endParaRPr lang="zh-CN" altLang="zh-CN" dirty="0"/>
          </a:p>
          <a:p>
            <a:pPr>
              <a:lnSpc>
                <a:spcPct val="200000"/>
              </a:lnSpc>
            </a:pPr>
            <a:r>
              <a:rPr lang="zh-CN" altLang="zh-CN" b="1" dirty="0"/>
              <a:t>文化创意和区域合作：</a:t>
            </a:r>
            <a:r>
              <a:rPr lang="zh-CN" altLang="zh-CN" dirty="0"/>
              <a:t>突出共融、共享，紧密围绕“一带一路”和“京津冀”、“长三角”、“粤港澳大湾区”、“成渝经济圈”等经济合作带建设，在工艺与设计、动漫广告、体育竞技和国际文化传播、对外交流培训、对外经贸等领域，结合实践观察设计项目。</a:t>
            </a:r>
            <a:endParaRPr lang="zh-CN" altLang="zh-CN" dirty="0"/>
          </a:p>
          <a:p>
            <a:pPr>
              <a:lnSpc>
                <a:spcPct val="200000"/>
              </a:lnSpc>
            </a:pPr>
            <a:endParaRPr lang="zh-CN" altLang="zh-CN" dirty="0">
              <a:latin typeface="+mn-ea"/>
            </a:endParaRPr>
          </a:p>
        </p:txBody>
      </p:sp>
    </p:spTree>
  </p:cSld>
  <p:clrMapOvr>
    <a:masterClrMapping/>
  </p:clrMapOvr>
</p:sld>
</file>

<file path=ppt/tags/tag1.xml><?xml version="1.0" encoding="utf-8"?>
<p:tagLst xmlns:p="http://schemas.openxmlformats.org/presentationml/2006/main">
  <p:tag name="KSO_WM_TAG_VERSION" val="1.0"/>
  <p:tag name="KSO_WM_BEAUTIFY_FLAG" val="#wm#"/>
  <p:tag name="KSO_WM_TEMPLATE_CATEGORY" val="diagram"/>
  <p:tag name="KSO_WM_TEMPLATE_INDEX" val="647"/>
  <p:tag name="KSO_WM_UNIT_TYPE" val="a"/>
  <p:tag name="KSO_WM_UNIT_INDEX" val="1"/>
  <p:tag name="KSO_WM_UNIT_ID" val="diagram647_6*a*1"/>
  <p:tag name="KSO_WM_UNIT_CLEAR" val="1"/>
  <p:tag name="KSO_WM_UNIT_LAYERLEVEL" val="1"/>
  <p:tag name="KSO_WM_UNIT_VALUE" val="12"/>
  <p:tag name="KSO_WM_UNIT_ISCONTENTSTITLE" val="0"/>
  <p:tag name="KSO_WM_UNIT_HIGHLIGHT" val="0"/>
  <p:tag name="KSO_WM_UNIT_COMPATIBLE" val="0"/>
  <p:tag name="KSO_WM_UNIT_PRESET_TEXT_INDEX" val="3"/>
  <p:tag name="KSO_WM_UNIT_PRESET_TEXT_LEN" val="17"/>
</p:tagLst>
</file>

<file path=ppt/tags/tag10.xml><?xml version="1.0" encoding="utf-8"?>
<p:tagLst xmlns:p="http://schemas.openxmlformats.org/presentationml/2006/main">
  <p:tag name="KSO_WM_TEMPLATE_CATEGORY" val="custom"/>
  <p:tag name="KSO_WM_TEMPLATE_INDEX" val="20182807"/>
</p:tagLst>
</file>

<file path=ppt/tags/tag11.xml><?xml version="1.0" encoding="utf-8"?>
<p:tagLst xmlns:p="http://schemas.openxmlformats.org/presentationml/2006/main">
  <p:tag name="KSO_WM_TAG_VERSION" val="1.0"/>
  <p:tag name="KSO_WM_BEAUTIFY_FLAG" val="#wm#"/>
  <p:tag name="KSO_WM_UNIT_TYPE" val="i"/>
  <p:tag name="KSO_WM_UNIT_ID" val="diagram160071_3*i*0"/>
  <p:tag name="KSO_WM_TEMPLATE_CATEGORY" val="diagram"/>
  <p:tag name="KSO_WM_TEMPLATE_INDEX" val="16007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071"/>
  <p:tag name="KSO_WM_UNIT_TYPE" val="n_i"/>
  <p:tag name="KSO_WM_UNIT_INDEX" val="1_1"/>
  <p:tag name="KSO_WM_UNIT_ID" val="diagram160071_3*n_i*1_1"/>
  <p:tag name="KSO_WM_UNIT_CLEAR" val="1"/>
  <p:tag name="KSO_WM_UNIT_LAYERLEVEL" val="1_1"/>
  <p:tag name="KSO_WM_DIAGRAM_GROUP_CODE" val="n1-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071"/>
  <p:tag name="KSO_WM_UNIT_TYPE" val="n_h_f"/>
  <p:tag name="KSO_WM_UNIT_INDEX" val="1_2_1"/>
  <p:tag name="KSO_WM_UNIT_ID" val="diagram160071_3*n_h_f*1_2_1"/>
  <p:tag name="KSO_WM_UNIT_CLEAR" val="1"/>
  <p:tag name="KSO_WM_UNIT_LAYERLEVEL" val="1_1_1"/>
  <p:tag name="KSO_WM_UNIT_VALUE" val="18"/>
  <p:tag name="KSO_WM_UNIT_HIGHLIGHT" val="0"/>
  <p:tag name="KSO_WM_UNIT_COMPATIBLE" val="0"/>
  <p:tag name="KSO_WM_DIAGRAM_GROUP_CODE" val="n1-1"/>
  <p:tag name="KSO_WM_UNIT_PRESET_TEXT" val="LOREM"/>
</p:tagLst>
</file>

<file path=ppt/tags/tag14.xml><?xml version="1.0" encoding="utf-8"?>
<p:tagLst xmlns:p="http://schemas.openxmlformats.org/presentationml/2006/main">
  <p:tag name="KSO_WM_TAG_VERSION" val="1.0"/>
  <p:tag name="KSO_WM_BEAUTIFY_FLAG" val="#wm#"/>
  <p:tag name="KSO_WM_UNIT_TYPE" val="i"/>
  <p:tag name="KSO_WM_UNIT_ID" val="diagram160071_3*i*5"/>
  <p:tag name="KSO_WM_TEMPLATE_CATEGORY" val="diagram"/>
  <p:tag name="KSO_WM_TEMPLATE_INDEX" val="160071"/>
</p:tagLst>
</file>

<file path=ppt/tags/tag15.xml><?xml version="1.0" encoding="utf-8"?>
<p:tagLst xmlns:p="http://schemas.openxmlformats.org/presentationml/2006/main">
  <p:tag name="KSO_WM_TAG_VERSION" val="1.0"/>
  <p:tag name="KSO_WM_BEAUTIFY_FLAG" val="#wm#"/>
  <p:tag name="KSO_WM_TEMPLATE_CATEGORY" val="diagram"/>
  <p:tag name="KSO_WM_TEMPLATE_INDEX" val="160071"/>
  <p:tag name="KSO_WM_UNIT_TYPE" val="n_i"/>
  <p:tag name="KSO_WM_UNIT_INDEX" val="1_2"/>
  <p:tag name="KSO_WM_UNIT_ID" val="diagram160071_3*n_i*1_2"/>
  <p:tag name="KSO_WM_UNIT_CLEAR" val="1"/>
  <p:tag name="KSO_WM_UNIT_LAYERLEVEL" val="1_1"/>
  <p:tag name="KSO_WM_DIAGRAM_GROUP_CODE" val="n1-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160071"/>
  <p:tag name="KSO_WM_UNIT_TYPE" val="n_h_f"/>
  <p:tag name="KSO_WM_UNIT_INDEX" val="1_2_2"/>
  <p:tag name="KSO_WM_UNIT_ID" val="diagram160071_3*n_h_f*1_2_2"/>
  <p:tag name="KSO_WM_UNIT_CLEAR" val="1"/>
  <p:tag name="KSO_WM_UNIT_LAYERLEVEL" val="1_1_1"/>
  <p:tag name="KSO_WM_UNIT_VALUE" val="18"/>
  <p:tag name="KSO_WM_UNIT_HIGHLIGHT" val="0"/>
  <p:tag name="KSO_WM_UNIT_COMPATIBLE" val="0"/>
  <p:tag name="KSO_WM_DIAGRAM_GROUP_CODE" val="n1-1"/>
  <p:tag name="KSO_WM_UNIT_PRESET_TEXT" val="LOREM"/>
</p:tagLst>
</file>

<file path=ppt/tags/tag17.xml><?xml version="1.0" encoding="utf-8"?>
<p:tagLst xmlns:p="http://schemas.openxmlformats.org/presentationml/2006/main">
  <p:tag name="KSO_WM_TAG_VERSION" val="1.0"/>
  <p:tag name="KSO_WM_BEAUTIFY_FLAG" val="#wm#"/>
  <p:tag name="KSO_WM_UNIT_TYPE" val="i"/>
  <p:tag name="KSO_WM_UNIT_ID" val="diagram160071_3*i*10"/>
  <p:tag name="KSO_WM_TEMPLATE_CATEGORY" val="diagram"/>
  <p:tag name="KSO_WM_TEMPLATE_INDEX" val="160071"/>
</p:tagLst>
</file>

<file path=ppt/tags/tag18.xml><?xml version="1.0" encoding="utf-8"?>
<p:tagLst xmlns:p="http://schemas.openxmlformats.org/presentationml/2006/main">
  <p:tag name="KSO_WM_TAG_VERSION" val="1.0"/>
  <p:tag name="KSO_WM_BEAUTIFY_FLAG" val="#wm#"/>
  <p:tag name="KSO_WM_TEMPLATE_CATEGORY" val="diagram"/>
  <p:tag name="KSO_WM_TEMPLATE_INDEX" val="160071"/>
  <p:tag name="KSO_WM_UNIT_TYPE" val="n_i"/>
  <p:tag name="KSO_WM_UNIT_INDEX" val="1_3"/>
  <p:tag name="KSO_WM_UNIT_ID" val="diagram160071_3*n_i*1_3"/>
  <p:tag name="KSO_WM_UNIT_CLEAR" val="1"/>
  <p:tag name="KSO_WM_UNIT_LAYERLEVEL" val="1_1"/>
  <p:tag name="KSO_WM_DIAGRAM_GROUP_CODE" val="n1-1"/>
</p:tagLst>
</file>

<file path=ppt/tags/tag19.xml><?xml version="1.0" encoding="utf-8"?>
<p:tagLst xmlns:p="http://schemas.openxmlformats.org/presentationml/2006/main">
  <p:tag name="KSO_WM_TAG_VERSION" val="1.0"/>
  <p:tag name="KSO_WM_BEAUTIFY_FLAG" val="#wm#"/>
  <p:tag name="KSO_WM_TEMPLATE_CATEGORY" val="diagram"/>
  <p:tag name="KSO_WM_TEMPLATE_INDEX" val="160071"/>
  <p:tag name="KSO_WM_UNIT_TYPE" val="n_h_f"/>
  <p:tag name="KSO_WM_UNIT_INDEX" val="1_2_3"/>
  <p:tag name="KSO_WM_UNIT_ID" val="diagram160071_3*n_h_f*1_2_3"/>
  <p:tag name="KSO_WM_UNIT_CLEAR" val="1"/>
  <p:tag name="KSO_WM_UNIT_LAYERLEVEL" val="1_1_1"/>
  <p:tag name="KSO_WM_UNIT_VALUE" val="18"/>
  <p:tag name="KSO_WM_UNIT_HIGHLIGHT" val="0"/>
  <p:tag name="KSO_WM_UNIT_COMPATIBLE" val="0"/>
  <p:tag name="KSO_WM_DIAGRAM_GROUP_CODE" val="n1-1"/>
  <p:tag name="KSO_WM_UNIT_PRESET_TEXT" val="LOREM"/>
</p:tagLst>
</file>

<file path=ppt/tags/tag2.xml><?xml version="1.0" encoding="utf-8"?>
<p:tagLst xmlns:p="http://schemas.openxmlformats.org/presentationml/2006/main">
  <p:tag name="KSO_WM_TAG_VERSION" val="1.0"/>
  <p:tag name="KSO_WM_BEAUTIFY_FLAG" val="#wm#"/>
  <p:tag name="KSO_WM_TEMPLATE_CATEGORY" val="diagram"/>
  <p:tag name="KSO_WM_TEMPLATE_INDEX" val="647"/>
  <p:tag name="KSO_WM_UNIT_TYPE" val="m_i"/>
  <p:tag name="KSO_WM_UNIT_INDEX" val="1_2"/>
  <p:tag name="KSO_WM_UNIT_ID" val="diagram647_6*m_i*1_2"/>
  <p:tag name="KSO_WM_UNIT_CLEAR" val="1"/>
  <p:tag name="KSO_WM_UNIT_LAYERLEVEL" val="1_1"/>
  <p:tag name="KSO_WM_DIAGRAM_GROUP_CODE" val="m1-1"/>
</p:tagLst>
</file>

<file path=ppt/tags/tag20.xml><?xml version="1.0" encoding="utf-8"?>
<p:tagLst xmlns:p="http://schemas.openxmlformats.org/presentationml/2006/main">
  <p:tag name="KSO_WM_TAG_VERSION" val="1.0"/>
  <p:tag name="KSO_WM_BEAUTIFY_FLAG" val="#wm#"/>
  <p:tag name="KSO_WM_TEMPLATE_CATEGORY" val="diagram"/>
  <p:tag name="KSO_WM_TEMPLATE_INDEX" val="160071"/>
  <p:tag name="KSO_WM_UNIT_TYPE" val="n_h_f"/>
  <p:tag name="KSO_WM_UNIT_INDEX" val="1_1_1"/>
  <p:tag name="KSO_WM_UNIT_ID" val="diagram160071_3*n_h_f*1_1_1"/>
  <p:tag name="KSO_WM_UNIT_CLEAR" val="1"/>
  <p:tag name="KSO_WM_UNIT_LAYERLEVEL" val="1_1_1"/>
  <p:tag name="KSO_WM_UNIT_VALUE" val="20"/>
  <p:tag name="KSO_WM_UNIT_HIGHLIGHT" val="0"/>
  <p:tag name="KSO_WM_UNIT_COMPATIBLE" val="0"/>
  <p:tag name="KSO_WM_UNIT_PRESET_TEXT_INDEX" val="4"/>
  <p:tag name="KSO_WM_UNIT_PRESET_TEXT_LEN" val="12"/>
  <p:tag name="KSO_WM_DIAGRAM_GROUP_CODE" val="n1-1"/>
</p:tagLst>
</file>

<file path=ppt/tags/tag21.xml><?xml version="1.0" encoding="utf-8"?>
<p:tagLst xmlns:p="http://schemas.openxmlformats.org/presentationml/2006/main">
  <p:tag name="KSO_WM_TAG_VERSION" val="1.0"/>
  <p:tag name="KSO_WM_BEAUTIFY_FLAG" val="#wm#"/>
  <p:tag name="KSO_WM_TEMPLATE_CATEGORY" val="diagram"/>
  <p:tag name="KSO_WM_TEMPLATE_INDEX" val="160071"/>
  <p:tag name="KSO_WM_UNIT_TYPE" val="g"/>
  <p:tag name="KSO_WM_UNIT_INDEX" val="1"/>
  <p:tag name="KSO_WM_UNIT_ID" val="diagram160071_3*g*1"/>
  <p:tag name="KSO_WM_UNIT_CLEAR" val="1"/>
  <p:tag name="KSO_WM_UNIT_LAYERLEVEL" val="1"/>
  <p:tag name="KSO_WM_UNIT_VALUE" val="21"/>
  <p:tag name="KSO_WM_UNIT_HIGHLIGHT" val="0"/>
  <p:tag name="KSO_WM_UNIT_COMPATIBLE" val="1"/>
  <p:tag name="KSO_WM_UNIT_RELATE_UNITID" val="diagram160071_3*n*1"/>
  <p:tag name="KSO_WM_UNIT_PRESET_TEXT_INDEX" val="3"/>
  <p:tag name="KSO_WM_UNIT_PRESET_TEXT_LEN" val="23"/>
</p:tagLst>
</file>

<file path=ppt/tags/tag22.xml><?xml version="1.0" encoding="utf-8"?>
<p:tagLst xmlns:p="http://schemas.openxmlformats.org/presentationml/2006/main">
  <p:tag name="KSO_WM_TEMPLATE_CATEGORY" val="custom"/>
  <p:tag name="KSO_WM_TEMPLATE_INDEX" val="20182807"/>
</p:tagLst>
</file>

<file path=ppt/tags/tag23.xml><?xml version="1.0" encoding="utf-8"?>
<p:tagLst xmlns:p="http://schemas.openxmlformats.org/presentationml/2006/main">
  <p:tag name="KSO_WM_TAG_VERSION" val="1.0"/>
  <p:tag name="KSO_WM_BEAUTIFY_FLAG" val="#wm#"/>
  <p:tag name="KSO_WM_TEMPLATE_CATEGORY" val="diagram"/>
  <p:tag name="KSO_WM_TEMPLATE_INDEX" val="647"/>
  <p:tag name="KSO_WM_UNIT_TYPE" val="m_h_f"/>
  <p:tag name="KSO_WM_UNIT_INDEX" val="1_1_1"/>
  <p:tag name="KSO_WM_UNIT_ID" val="diagram647_6*m_h_f*1_1_1"/>
  <p:tag name="KSO_WM_UNIT_CLEAR" val="1"/>
  <p:tag name="KSO_WM_UNIT_LAYERLEVEL" val="1_1_1"/>
  <p:tag name="KSO_WM_UNIT_VALUE" val="100"/>
  <p:tag name="KSO_WM_UNIT_HIGHLIGHT" val="0"/>
  <p:tag name="KSO_WM_UNIT_COMPATIBLE" val="0"/>
  <p:tag name="KSO_WM_UNIT_PRESET_TEXT_INDEX" val="4"/>
  <p:tag name="KSO_WM_UNIT_PRESET_TEXT_LEN" val="210"/>
  <p:tag name="KSO_WM_DIAGRAM_GROUP_CODE" val="m1-1"/>
</p:tagLst>
</file>

<file path=ppt/tags/tag24.xml><?xml version="1.0" encoding="utf-8"?>
<p:tagLst xmlns:p="http://schemas.openxmlformats.org/presentationml/2006/main">
  <p:tag name="KSO_WM_TEMPLATE_CATEGORY" val="custom"/>
  <p:tag name="KSO_WM_TEMPLATE_INDEX" val="20182807"/>
</p:tagLst>
</file>

<file path=ppt/tags/tag25.xml><?xml version="1.0" encoding="utf-8"?>
<p:tagLst xmlns:p="http://schemas.openxmlformats.org/presentationml/2006/main">
  <p:tag name="KSO_WM_TAG_VERSION" val="1.0"/>
  <p:tag name="KSO_WM_BEAUTIFY_FLAG" val="#wm#"/>
  <p:tag name="KSO_WM_TEMPLATE_CATEGORY" val="diagram"/>
  <p:tag name="KSO_WM_TEMPLATE_INDEX" val="647"/>
  <p:tag name="KSO_WM_UNIT_TYPE" val="m_h_f"/>
  <p:tag name="KSO_WM_UNIT_INDEX" val="1_1_1"/>
  <p:tag name="KSO_WM_UNIT_ID" val="diagram647_6*m_h_f*1_1_1"/>
  <p:tag name="KSO_WM_UNIT_CLEAR" val="1"/>
  <p:tag name="KSO_WM_UNIT_LAYERLEVEL" val="1_1_1"/>
  <p:tag name="KSO_WM_UNIT_VALUE" val="100"/>
  <p:tag name="KSO_WM_UNIT_HIGHLIGHT" val="0"/>
  <p:tag name="KSO_WM_UNIT_COMPATIBLE" val="0"/>
  <p:tag name="KSO_WM_UNIT_PRESET_TEXT_INDEX" val="4"/>
  <p:tag name="KSO_WM_UNIT_PRESET_TEXT_LEN" val="210"/>
  <p:tag name="KSO_WM_DIAGRAM_GROUP_CODE" val="m1-1"/>
</p:tagLst>
</file>

<file path=ppt/tags/tag26.xml><?xml version="1.0" encoding="utf-8"?>
<p:tagLst xmlns:p="http://schemas.openxmlformats.org/presentationml/2006/main">
  <p:tag name="KSO_WM_TEMPLATE_CATEGORY" val="custom"/>
  <p:tag name="KSO_WM_TEMPLATE_INDEX" val="20182807"/>
</p:tagLst>
</file>

<file path=ppt/tags/tag27.xml><?xml version="1.0" encoding="utf-8"?>
<p:tagLst xmlns:p="http://schemas.openxmlformats.org/presentationml/2006/main">
  <p:tag name="DEFAULT" val="default"/>
  <p:tag name="KSO_WM_TAG_VERSION" val="1.0"/>
  <p:tag name="KSO_WM_BEAUTIFY_FLAG" val="#wm#"/>
  <p:tag name="KSO_WM_UNIT_TYPE" val="f"/>
  <p:tag name="KSO_WM_UNIT_ID" val="diagram160825_1*f*1"/>
  <p:tag name="KSO_WM_TEMPLATE_CATEGORY" val="diagram"/>
  <p:tag name="KSO_WM_TEMPLATE_INDEX" val="160825"/>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8.xml><?xml version="1.0" encoding="utf-8"?>
<p:tagLst xmlns:p="http://schemas.openxmlformats.org/presentationml/2006/main">
  <p:tag name="KSO_WM_TEMPLATE_CATEGORY" val="custom"/>
  <p:tag name="KSO_WM_TEMPLATE_INDEX" val="20182807"/>
</p:tagLst>
</file>

<file path=ppt/tags/tag29.xml><?xml version="1.0" encoding="utf-8"?>
<p:tagLst xmlns:p="http://schemas.openxmlformats.org/presentationml/2006/main">
  <p:tag name="KSO_WM_TAG_VERSION" val="1.0"/>
  <p:tag name="KSO_WM_BEAUTIFY_FLAG" val="#wm#"/>
  <p:tag name="KSO_WM_TEMPLATE_CATEGORY" val="diagram"/>
  <p:tag name="KSO_WM_TEMPLATE_INDEX" val="647"/>
  <p:tag name="KSO_WM_UNIT_TYPE" val="m_h_f"/>
  <p:tag name="KSO_WM_UNIT_INDEX" val="1_1_1"/>
  <p:tag name="KSO_WM_UNIT_ID" val="diagram647_6*m_h_f*1_1_1"/>
  <p:tag name="KSO_WM_UNIT_CLEAR" val="1"/>
  <p:tag name="KSO_WM_UNIT_LAYERLEVEL" val="1_1_1"/>
  <p:tag name="KSO_WM_UNIT_VALUE" val="100"/>
  <p:tag name="KSO_WM_UNIT_HIGHLIGHT" val="0"/>
  <p:tag name="KSO_WM_UNIT_COMPATIBLE" val="0"/>
  <p:tag name="KSO_WM_UNIT_PRESET_TEXT_INDEX" val="4"/>
  <p:tag name="KSO_WM_UNIT_PRESET_TEXT_LEN" val="210"/>
  <p:tag name="KSO_WM_DIAGRAM_GROUP_CODE" val="m1-1"/>
</p:tagLst>
</file>

<file path=ppt/tags/tag3.xml><?xml version="1.0" encoding="utf-8"?>
<p:tagLst xmlns:p="http://schemas.openxmlformats.org/presentationml/2006/main">
  <p:tag name="KSO_WM_TAG_VERSION" val="1.0"/>
  <p:tag name="KSO_WM_BEAUTIFY_FLAG" val="#wm#"/>
  <p:tag name="KSO_WM_TEMPLATE_CATEGORY" val="diagram"/>
  <p:tag name="KSO_WM_TEMPLATE_INDEX" val="647"/>
  <p:tag name="KSO_WM_UNIT_TYPE" val="m_h_f"/>
  <p:tag name="KSO_WM_UNIT_INDEX" val="1_1_1"/>
  <p:tag name="KSO_WM_UNIT_ID" val="diagram647_6*m_h_f*1_1_1"/>
  <p:tag name="KSO_WM_UNIT_CLEAR" val="1"/>
  <p:tag name="KSO_WM_UNIT_LAYERLEVEL" val="1_1_1"/>
  <p:tag name="KSO_WM_UNIT_VALUE" val="100"/>
  <p:tag name="KSO_WM_UNIT_HIGHLIGHT" val="0"/>
  <p:tag name="KSO_WM_UNIT_COMPATIBLE" val="0"/>
  <p:tag name="KSO_WM_UNIT_PRESET_TEXT_INDEX" val="4"/>
  <p:tag name="KSO_WM_UNIT_PRESET_TEXT_LEN" val="210"/>
  <p:tag name="KSO_WM_DIAGRAM_GROUP_CODE" val="m1-1"/>
</p:tagLst>
</file>

<file path=ppt/tags/tag30.xml><?xml version="1.0" encoding="utf-8"?>
<p:tagLst xmlns:p="http://schemas.openxmlformats.org/presentationml/2006/main">
  <p:tag name="KSO_WM_TEMPLATE_CATEGORY" val="custom"/>
  <p:tag name="KSO_WM_TEMPLATE_INDEX" val="20182807"/>
</p:tagLst>
</file>

<file path=ppt/tags/tag31.xml><?xml version="1.0" encoding="utf-8"?>
<p:tagLst xmlns:p="http://schemas.openxmlformats.org/presentationml/2006/main">
  <p:tag name="KSO_WM_TEMPLATE_CATEGORY" val="custom"/>
  <p:tag name="KSO_WM_TEMPLATE_INDEX" val="20182807"/>
</p:tagLst>
</file>

<file path=ppt/tags/tag32.xml><?xml version="1.0" encoding="utf-8"?>
<p:tagLst xmlns:p="http://schemas.openxmlformats.org/presentationml/2006/main">
  <p:tag name="KSO_WM_TEMPLATE_CATEGORY" val="custom"/>
  <p:tag name="KSO_WM_TEMPLATE_INDEX" val="20182807"/>
</p:tagLst>
</file>

<file path=ppt/tags/tag33.xml><?xml version="1.0" encoding="utf-8"?>
<p:tagLst xmlns:p="http://schemas.openxmlformats.org/presentationml/2006/main">
  <p:tag name="KSO_WM_TAG_VERSION" val="1.0"/>
  <p:tag name="KSO_WM_BEAUTIFY_FLAG" val="#wm#"/>
  <p:tag name="KSO_WM_TEMPLATE_CATEGORY" val="diagram"/>
  <p:tag name="KSO_WM_TEMPLATE_INDEX" val="647"/>
  <p:tag name="KSO_WM_UNIT_TYPE" val="m_h_f"/>
  <p:tag name="KSO_WM_UNIT_INDEX" val="1_1_1"/>
  <p:tag name="KSO_WM_UNIT_ID" val="diagram647_6*m_h_f*1_1_1"/>
  <p:tag name="KSO_WM_UNIT_CLEAR" val="1"/>
  <p:tag name="KSO_WM_UNIT_LAYERLEVEL" val="1_1_1"/>
  <p:tag name="KSO_WM_UNIT_VALUE" val="100"/>
  <p:tag name="KSO_WM_UNIT_HIGHLIGHT" val="0"/>
  <p:tag name="KSO_WM_UNIT_COMPATIBLE" val="0"/>
  <p:tag name="KSO_WM_UNIT_PRESET_TEXT_INDEX" val="4"/>
  <p:tag name="KSO_WM_UNIT_PRESET_TEXT_LEN" val="210"/>
  <p:tag name="KSO_WM_DIAGRAM_GROUP_CODE" val="m1-1"/>
</p:tagLst>
</file>

<file path=ppt/tags/tag34.xml><?xml version="1.0" encoding="utf-8"?>
<p:tagLst xmlns:p="http://schemas.openxmlformats.org/presentationml/2006/main">
  <p:tag name="KSO_WM_TEMPLATE_CATEGORY" val="custom"/>
  <p:tag name="KSO_WM_TEMPLATE_INDEX" val="20182807"/>
</p:tagLst>
</file>

<file path=ppt/tags/tag35.xml><?xml version="1.0" encoding="utf-8"?>
<p:tagLst xmlns:p="http://schemas.openxmlformats.org/presentationml/2006/main">
  <p:tag name="KSO_WM_TEMPLATE_CATEGORY" val="custom"/>
  <p:tag name="KSO_WM_TEMPLATE_INDEX" val="20182807"/>
</p:tagLst>
</file>

<file path=ppt/tags/tag36.xml><?xml version="1.0" encoding="utf-8"?>
<p:tagLst xmlns:p="http://schemas.openxmlformats.org/presentationml/2006/main">
  <p:tag name="KSO_WM_TEMPLATE_CATEGORY" val="custom"/>
  <p:tag name="KSO_WM_TEMPLATE_INDEX" val="20182807"/>
</p:tagLst>
</file>

<file path=ppt/tags/tag37.xml><?xml version="1.0" encoding="utf-8"?>
<p:tagLst xmlns:p="http://schemas.openxmlformats.org/presentationml/2006/main">
  <p:tag name="KSO_WM_TEMPLATE_CATEGORY" val="custom"/>
  <p:tag name="KSO_WM_TEMPLATE_INDEX" val="20182807"/>
</p:tagLst>
</file>

<file path=ppt/tags/tag38.xml><?xml version="1.0" encoding="utf-8"?>
<p:tagLst xmlns:p="http://schemas.openxmlformats.org/presentationml/2006/main">
  <p:tag name="KSO_WM_TEMPLATE_CATEGORY" val="custom"/>
  <p:tag name="KSO_WM_TEMPLATE_INDEX" val="20182807"/>
</p:tagLst>
</file>

<file path=ppt/tags/tag39.xml><?xml version="1.0" encoding="utf-8"?>
<p:tagLst xmlns:p="http://schemas.openxmlformats.org/presentationml/2006/main">
  <p:tag name="PA" val="v4.1.1"/>
</p:tagLst>
</file>

<file path=ppt/tags/tag4.xml><?xml version="1.0" encoding="utf-8"?>
<p:tagLst xmlns:p="http://schemas.openxmlformats.org/presentationml/2006/main">
  <p:tag name="KSO_WM_TEMPLATE_CATEGORY" val="custom"/>
  <p:tag name="KSO_WM_TEMPLATE_INDEX" val="20182807"/>
</p:tagLst>
</file>

<file path=ppt/tags/tag40.xml><?xml version="1.0" encoding="utf-8"?>
<p:tagLst xmlns:p="http://schemas.openxmlformats.org/presentationml/2006/main">
  <p:tag name="PA" val="v4.1.1"/>
</p:tagLst>
</file>

<file path=ppt/tags/tag41.xml><?xml version="1.0" encoding="utf-8"?>
<p:tagLst xmlns:p="http://schemas.openxmlformats.org/presentationml/2006/main">
  <p:tag name="PA" val="v4.1.1"/>
</p:tagLst>
</file>

<file path=ppt/tags/tag42.xml><?xml version="1.0" encoding="utf-8"?>
<p:tagLst xmlns:p="http://schemas.openxmlformats.org/presentationml/2006/main">
  <p:tag name="PA" val="v4.1.1"/>
</p:tagLst>
</file>

<file path=ppt/tags/tag43.xml><?xml version="1.0" encoding="utf-8"?>
<p:tagLst xmlns:p="http://schemas.openxmlformats.org/presentationml/2006/main">
  <p:tag name="PA" val="v4.1.1"/>
</p:tagLst>
</file>

<file path=ppt/tags/tag44.xml><?xml version="1.0" encoding="utf-8"?>
<p:tagLst xmlns:p="http://schemas.openxmlformats.org/presentationml/2006/main">
  <p:tag name="PA" val="v4.1.1"/>
</p:tagLst>
</file>

<file path=ppt/tags/tag45.xml><?xml version="1.0" encoding="utf-8"?>
<p:tagLst xmlns:p="http://schemas.openxmlformats.org/presentationml/2006/main">
  <p:tag name="PA" val="v4.1.1"/>
</p:tagLst>
</file>

<file path=ppt/tags/tag46.xml><?xml version="1.0" encoding="utf-8"?>
<p:tagLst xmlns:p="http://schemas.openxmlformats.org/presentationml/2006/main">
  <p:tag name="PA" val="v4.1.1"/>
</p:tagLst>
</file>

<file path=ppt/tags/tag47.xml><?xml version="1.0" encoding="utf-8"?>
<p:tagLst xmlns:p="http://schemas.openxmlformats.org/presentationml/2006/main">
  <p:tag name="PA" val="v4.1.1"/>
</p:tagLst>
</file>

<file path=ppt/tags/tag48.xml><?xml version="1.0" encoding="utf-8"?>
<p:tagLst xmlns:p="http://schemas.openxmlformats.org/presentationml/2006/main">
  <p:tag name="PA" val="v4.1.1"/>
</p:tagLst>
</file>

<file path=ppt/tags/tag49.xml><?xml version="1.0" encoding="utf-8"?>
<p:tagLst xmlns:p="http://schemas.openxmlformats.org/presentationml/2006/main">
  <p:tag name="KSO_WPP_MARK_KEY" val="92251f55-15eb-45dd-91c1-1f5416e590f4"/>
  <p:tag name="COMMONDATA" val="eyJoZGlkIjoiMWZhNTA0YTMzMTQzZGQ0NjM0ODE4YjJjYjU1YTE2YmQifQ=="/>
</p:tagLst>
</file>

<file path=ppt/tags/tag5.xml><?xml version="1.0" encoding="utf-8"?>
<p:tagLst xmlns:p="http://schemas.openxmlformats.org/presentationml/2006/main">
  <p:tag name="KSO_WM_TEMPLATE_CATEGORY" val="custom"/>
  <p:tag name="KSO_WM_TEMPLATE_INDEX" val="20182807"/>
</p:tagLst>
</file>

<file path=ppt/tags/tag6.xml><?xml version="1.0" encoding="utf-8"?>
<p:tagLst xmlns:p="http://schemas.openxmlformats.org/presentationml/2006/main">
  <p:tag name="KSO_WM_TEMPLATE_CATEGORY" val="custom"/>
  <p:tag name="KSO_WM_TEMPLATE_INDEX" val="20182807"/>
</p:tagLst>
</file>

<file path=ppt/tags/tag7.xml><?xml version="1.0" encoding="utf-8"?>
<p:tagLst xmlns:p="http://schemas.openxmlformats.org/presentationml/2006/main">
  <p:tag name="KSO_WM_TAG_VERSION" val="1.0"/>
  <p:tag name="KSO_WM_BEAUTIFY_FLAG" val="#wm#"/>
  <p:tag name="KSO_WM_TEMPLATE_CATEGORY" val="diagram"/>
  <p:tag name="KSO_WM_TEMPLATE_INDEX" val="789"/>
  <p:tag name="KSO_WM_UNIT_TYPE" val="f"/>
  <p:tag name="KSO_WM_UNIT_INDEX" val="1"/>
  <p:tag name="KSO_WM_UNIT_ID" val="diagram789_6*f*1"/>
  <p:tag name="KSO_WM_UNIT_CLEAR" val="1"/>
  <p:tag name="KSO_WM_UNIT_LAYERLEVEL" val="1"/>
  <p:tag name="KSO_WM_UNIT_VALUE" val="144"/>
  <p:tag name="KSO_WM_UNIT_HIGHLIGHT" val="0"/>
  <p:tag name="KSO_WM_UNIT_COMPATIBLE" val="0"/>
  <p:tag name="KSO_WM_UNIT_PRESET_TEXT_INDEX" val="5"/>
  <p:tag name="KSO_WM_UNIT_PRESET_TEXT_LEN" val="232"/>
</p:tagLst>
</file>

<file path=ppt/tags/tag8.xml><?xml version="1.0" encoding="utf-8"?>
<p:tagLst xmlns:p="http://schemas.openxmlformats.org/presentationml/2006/main">
  <p:tag name="KSO_WM_TEMPLATE_CATEGORY" val="custom"/>
  <p:tag name="KSO_WM_TEMPLATE_INDEX" val="20182807"/>
</p:tagLst>
</file>

<file path=ppt/tags/tag9.xml><?xml version="1.0" encoding="utf-8"?>
<p:tagLst xmlns:p="http://schemas.openxmlformats.org/presentationml/2006/main">
  <p:tag name="KSO_WM_TAG_VERSION" val="1.0"/>
  <p:tag name="KSO_WM_BEAUTIFY_FLAG" val="#wm#"/>
  <p:tag name="KSO_WM_TEMPLATE_CATEGORY" val="diagram"/>
  <p:tag name="KSO_WM_TEMPLATE_INDEX" val="647"/>
  <p:tag name="KSO_WM_UNIT_TYPE" val="m_h_f"/>
  <p:tag name="KSO_WM_UNIT_INDEX" val="1_1_1"/>
  <p:tag name="KSO_WM_UNIT_ID" val="diagram647_6*m_h_f*1_1_1"/>
  <p:tag name="KSO_WM_UNIT_CLEAR" val="1"/>
  <p:tag name="KSO_WM_UNIT_LAYERLEVEL" val="1_1_1"/>
  <p:tag name="KSO_WM_UNIT_VALUE" val="100"/>
  <p:tag name="KSO_WM_UNIT_HIGHLIGHT" val="0"/>
  <p:tag name="KSO_WM_UNIT_COMPATIBLE" val="0"/>
  <p:tag name="KSO_WM_UNIT_PRESET_TEXT_INDEX" val="4"/>
  <p:tag name="KSO_WM_UNIT_PRESET_TEXT_LEN" val="210"/>
  <p:tag name="KSO_WM_DIAGRAM_GROUP_CODE" val="m1-1"/>
</p:tagLst>
</file>

<file path=ppt/theme/theme1.xml><?xml version="1.0" encoding="utf-8"?>
<a:theme xmlns:a="http://schemas.openxmlformats.org/drawingml/2006/main" name="包图主题2">
  <a:themeElements>
    <a:clrScheme name="自定义 384">
      <a:dk1>
        <a:sysClr val="windowText" lastClr="000000"/>
      </a:dk1>
      <a:lt1>
        <a:sysClr val="window" lastClr="FFFFFF"/>
      </a:lt1>
      <a:dk2>
        <a:srgbClr val="44546A"/>
      </a:dk2>
      <a:lt2>
        <a:srgbClr val="E7E6E6"/>
      </a:lt2>
      <a:accent1>
        <a:srgbClr val="FFC200"/>
      </a:accent1>
      <a:accent2>
        <a:srgbClr val="323F4F"/>
      </a:accent2>
      <a:accent3>
        <a:srgbClr val="FFC200"/>
      </a:accent3>
      <a:accent4>
        <a:srgbClr val="323F4F"/>
      </a:accent4>
      <a:accent5>
        <a:srgbClr val="FFC200"/>
      </a:accent5>
      <a:accent6>
        <a:srgbClr val="323F4F"/>
      </a:accent6>
      <a:hlink>
        <a:srgbClr val="FFC200"/>
      </a:hlink>
      <a:folHlink>
        <a:srgbClr val="FFFFF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11070</Words>
  <Application>WPS 演示</Application>
  <PresentationFormat>宽屏</PresentationFormat>
  <Paragraphs>795</Paragraphs>
  <Slides>70</Slides>
  <Notes>53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70</vt:i4>
      </vt:variant>
    </vt:vector>
  </HeadingPairs>
  <TitlesOfParts>
    <vt:vector size="91" baseType="lpstr">
      <vt:lpstr>Arial</vt:lpstr>
      <vt:lpstr>宋体</vt:lpstr>
      <vt:lpstr>Wingdings</vt:lpstr>
      <vt:lpstr>微软雅黑</vt:lpstr>
      <vt:lpstr>Arial</vt:lpstr>
      <vt:lpstr>Century Gothic</vt:lpstr>
      <vt:lpstr>Wingdings</vt:lpstr>
      <vt:lpstr>经典综艺体简</vt:lpstr>
      <vt:lpstr>阿里巴巴普惠体 Medium</vt:lpstr>
      <vt:lpstr>Arial Unicode MS</vt:lpstr>
      <vt:lpstr>等线</vt:lpstr>
      <vt:lpstr>黑体</vt:lpstr>
      <vt:lpstr>Times New Roman</vt:lpstr>
      <vt:lpstr>Calibri</vt:lpstr>
      <vt:lpstr>Microsoft JhengHei</vt:lpstr>
      <vt:lpstr>VMOHOQ+MicrosoftYaHei-Bold</vt:lpstr>
      <vt:lpstr>Segoe Print</vt:lpstr>
      <vt:lpstr>楷体</vt:lpstr>
      <vt:lpstr>Arial Black</vt:lpstr>
      <vt:lpstr>Arial Unicode MS</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先生李洪</cp:lastModifiedBy>
  <cp:revision>87</cp:revision>
  <dcterms:created xsi:type="dcterms:W3CDTF">2017-08-18T03:02:00Z</dcterms:created>
  <dcterms:modified xsi:type="dcterms:W3CDTF">2023-06-09T05:48:14Z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180775E0C1F84B9EB2FFFEF258467257_12</vt:lpwstr>
  </property>
</Properties>
</file>